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tags/tag10.xml" ContentType="application/vnd.openxmlformats-officedocument.presentationml.tags+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3.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4.xml" ContentType="application/vnd.openxmlformats-officedocument.presentationml.tags+xml"/>
  <Override PartName="/ppt/notesSlides/notesSlide58.xml" ContentType="application/vnd.openxmlformats-officedocument.presentationml.notesSlide+xml"/>
  <Override PartName="/ppt/tags/tag15.xml" ContentType="application/vnd.openxmlformats-officedocument.presentationml.tags+xml"/>
  <Override PartName="/ppt/notesSlides/notesSlide59.xml" ContentType="application/vnd.openxmlformats-officedocument.presentationml.notesSlide+xml"/>
  <Override PartName="/ppt/tags/tag16.xml" ContentType="application/vnd.openxmlformats-officedocument.presentationml.tags+xml"/>
  <Override PartName="/ppt/notesSlides/notesSlide60.xml" ContentType="application/vnd.openxmlformats-officedocument.presentationml.notesSlide+xml"/>
  <Override PartName="/ppt/tags/tag17.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18.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 id="2147483665" r:id="rId5"/>
    <p:sldMasterId id="2147483676" r:id="rId6"/>
    <p:sldMasterId id="2147483682" r:id="rId7"/>
    <p:sldMasterId id="2147483685" r:id="rId8"/>
    <p:sldMasterId id="2147483701" r:id="rId9"/>
  </p:sldMasterIdLst>
  <p:notesMasterIdLst>
    <p:notesMasterId r:id="rId118"/>
  </p:notesMasterIdLst>
  <p:sldIdLst>
    <p:sldId id="256" r:id="rId10"/>
    <p:sldId id="7067" r:id="rId11"/>
    <p:sldId id="257" r:id="rId12"/>
    <p:sldId id="7016" r:id="rId13"/>
    <p:sldId id="7020" r:id="rId14"/>
    <p:sldId id="7019" r:id="rId15"/>
    <p:sldId id="7069" r:id="rId16"/>
    <p:sldId id="296" r:id="rId17"/>
    <p:sldId id="348" r:id="rId18"/>
    <p:sldId id="1756" r:id="rId19"/>
    <p:sldId id="7098" r:id="rId20"/>
    <p:sldId id="7089" r:id="rId21"/>
    <p:sldId id="7213" r:id="rId22"/>
    <p:sldId id="1787" r:id="rId23"/>
    <p:sldId id="1789" r:id="rId24"/>
    <p:sldId id="302" r:id="rId25"/>
    <p:sldId id="1762" r:id="rId26"/>
    <p:sldId id="1763" r:id="rId27"/>
    <p:sldId id="1764" r:id="rId28"/>
    <p:sldId id="1765" r:id="rId29"/>
    <p:sldId id="7214" r:id="rId30"/>
    <p:sldId id="303" r:id="rId31"/>
    <p:sldId id="287" r:id="rId32"/>
    <p:sldId id="7099" r:id="rId33"/>
    <p:sldId id="7100" r:id="rId34"/>
    <p:sldId id="7101" r:id="rId35"/>
    <p:sldId id="7102" r:id="rId36"/>
    <p:sldId id="7103" r:id="rId37"/>
    <p:sldId id="1824" r:id="rId38"/>
    <p:sldId id="796" r:id="rId39"/>
    <p:sldId id="290" r:id="rId40"/>
    <p:sldId id="7104" r:id="rId41"/>
    <p:sldId id="7105" r:id="rId42"/>
    <p:sldId id="7107" r:id="rId43"/>
    <p:sldId id="7106" r:id="rId44"/>
    <p:sldId id="7036" r:id="rId45"/>
    <p:sldId id="7037" r:id="rId46"/>
    <p:sldId id="7118" r:id="rId47"/>
    <p:sldId id="357" r:id="rId48"/>
    <p:sldId id="7108" r:id="rId49"/>
    <p:sldId id="7109" r:id="rId50"/>
    <p:sldId id="7110" r:id="rId51"/>
    <p:sldId id="7111" r:id="rId52"/>
    <p:sldId id="7091" r:id="rId53"/>
    <p:sldId id="1769" r:id="rId54"/>
    <p:sldId id="1744" r:id="rId55"/>
    <p:sldId id="6981" r:id="rId56"/>
    <p:sldId id="7040" r:id="rId57"/>
    <p:sldId id="7025" r:id="rId58"/>
    <p:sldId id="7085" r:id="rId59"/>
    <p:sldId id="258" r:id="rId60"/>
    <p:sldId id="7009" r:id="rId61"/>
    <p:sldId id="7012" r:id="rId62"/>
    <p:sldId id="7015" r:id="rId63"/>
    <p:sldId id="7021" r:id="rId64"/>
    <p:sldId id="1781" r:id="rId65"/>
    <p:sldId id="6974" r:id="rId66"/>
    <p:sldId id="7086" r:id="rId67"/>
    <p:sldId id="742" r:id="rId68"/>
    <p:sldId id="6977" r:id="rId69"/>
    <p:sldId id="728" r:id="rId70"/>
    <p:sldId id="6979" r:id="rId71"/>
    <p:sldId id="7023" r:id="rId72"/>
    <p:sldId id="6983" r:id="rId73"/>
    <p:sldId id="7024" r:id="rId74"/>
    <p:sldId id="7006" r:id="rId75"/>
    <p:sldId id="7073" r:id="rId76"/>
    <p:sldId id="7094" r:id="rId77"/>
    <p:sldId id="7095" r:id="rId78"/>
    <p:sldId id="7097" r:id="rId79"/>
    <p:sldId id="7096" r:id="rId80"/>
    <p:sldId id="7068" r:id="rId81"/>
    <p:sldId id="7031" r:id="rId82"/>
    <p:sldId id="7112" r:id="rId83"/>
    <p:sldId id="654" r:id="rId84"/>
    <p:sldId id="1818" r:id="rId85"/>
    <p:sldId id="7119" r:id="rId86"/>
    <p:sldId id="7221" r:id="rId87"/>
    <p:sldId id="6995" r:id="rId88"/>
    <p:sldId id="7216" r:id="rId89"/>
    <p:sldId id="7218" r:id="rId90"/>
    <p:sldId id="7217" r:id="rId91"/>
    <p:sldId id="7022" r:id="rId92"/>
    <p:sldId id="1823" r:id="rId93"/>
    <p:sldId id="6964" r:id="rId94"/>
    <p:sldId id="6949" r:id="rId95"/>
    <p:sldId id="6951" r:id="rId96"/>
    <p:sldId id="6989" r:id="rId97"/>
    <p:sldId id="6955" r:id="rId98"/>
    <p:sldId id="6957" r:id="rId99"/>
    <p:sldId id="1785" r:id="rId100"/>
    <p:sldId id="6959" r:id="rId101"/>
    <p:sldId id="7063" r:id="rId102"/>
    <p:sldId id="7064" r:id="rId103"/>
    <p:sldId id="7219" r:id="rId104"/>
    <p:sldId id="7079" r:id="rId105"/>
    <p:sldId id="6958" r:id="rId106"/>
    <p:sldId id="7220" r:id="rId107"/>
    <p:sldId id="7005" r:id="rId108"/>
    <p:sldId id="7087" r:id="rId109"/>
    <p:sldId id="6968" r:id="rId110"/>
    <p:sldId id="7080" r:id="rId111"/>
    <p:sldId id="7113" r:id="rId112"/>
    <p:sldId id="7215" r:id="rId113"/>
    <p:sldId id="6928" r:id="rId114"/>
    <p:sldId id="282" r:id="rId115"/>
    <p:sldId id="262" r:id="rId116"/>
    <p:sldId id="334" r:id="rId1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checklista &amp; innehåll" id="{5AD12C86-CB06-43FA-9D28-0C95B1DCA252}">
          <p14:sldIdLst>
            <p14:sldId id="256"/>
            <p14:sldId id="7067"/>
            <p14:sldId id="257"/>
            <p14:sldId id="7016"/>
          </p14:sldIdLst>
        </p14:section>
        <p14:section name="2. Kunskap - om elfordon &amp; laddning" id="{72C327F0-A863-4304-930E-F2A7EE35E10C}">
          <p14:sldIdLst>
            <p14:sldId id="7020"/>
            <p14:sldId id="7019"/>
            <p14:sldId id="7069"/>
            <p14:sldId id="296"/>
            <p14:sldId id="348"/>
            <p14:sldId id="1756"/>
            <p14:sldId id="7098"/>
            <p14:sldId id="7089"/>
            <p14:sldId id="7213"/>
            <p14:sldId id="1787"/>
            <p14:sldId id="1789"/>
            <p14:sldId id="302"/>
            <p14:sldId id="1762"/>
            <p14:sldId id="1763"/>
            <p14:sldId id="1764"/>
            <p14:sldId id="1765"/>
            <p14:sldId id="7214"/>
            <p14:sldId id="303"/>
            <p14:sldId id="287"/>
            <p14:sldId id="7099"/>
            <p14:sldId id="7100"/>
            <p14:sldId id="7101"/>
            <p14:sldId id="7102"/>
            <p14:sldId id="7103"/>
            <p14:sldId id="1824"/>
            <p14:sldId id="796"/>
            <p14:sldId id="290"/>
            <p14:sldId id="7104"/>
            <p14:sldId id="7105"/>
            <p14:sldId id="7107"/>
            <p14:sldId id="7106"/>
            <p14:sldId id="7036"/>
            <p14:sldId id="7037"/>
            <p14:sldId id="7118"/>
            <p14:sldId id="357"/>
            <p14:sldId id="7108"/>
            <p14:sldId id="7109"/>
            <p14:sldId id="7110"/>
            <p14:sldId id="7111"/>
            <p14:sldId id="7091"/>
            <p14:sldId id="1769"/>
            <p14:sldId id="1744"/>
            <p14:sldId id="6981"/>
          </p14:sldIdLst>
        </p14:section>
        <p14:section name="3. Varför en strategi?" id="{CEDDF89F-C49A-4CE3-8A99-FC2EC250EC35}">
          <p14:sldIdLst>
            <p14:sldId id="7040"/>
            <p14:sldId id="7025"/>
            <p14:sldId id="7085"/>
            <p14:sldId id="258"/>
            <p14:sldId id="7009"/>
            <p14:sldId id="7012"/>
            <p14:sldId id="7015"/>
          </p14:sldIdLst>
        </p14:section>
        <p14:section name="4. Mandat, arbetsgrupp &amp; process" id="{183C650C-9F40-4BBA-8087-D26F81B07A00}">
          <p14:sldIdLst>
            <p14:sldId id="7021"/>
            <p14:sldId id="1781"/>
            <p14:sldId id="6974"/>
            <p14:sldId id="7086"/>
            <p14:sldId id="742"/>
            <p14:sldId id="6977"/>
            <p14:sldId id="728"/>
            <p14:sldId id="6979"/>
            <p14:sldId id="7023"/>
            <p14:sldId id="6983"/>
            <p14:sldId id="7024"/>
            <p14:sldId id="7006"/>
            <p14:sldId id="7073"/>
            <p14:sldId id="7094"/>
            <p14:sldId id="7095"/>
            <p14:sldId id="7097"/>
            <p14:sldId id="7096"/>
          </p14:sldIdLst>
        </p14:section>
        <p14:section name="5. Trender &amp; statistik" id="{FD29B90F-651A-4B3D-A40A-8D4BB725509D}">
          <p14:sldIdLst>
            <p14:sldId id="7068"/>
            <p14:sldId id="7031"/>
            <p14:sldId id="7112"/>
            <p14:sldId id="654"/>
            <p14:sldId id="1818"/>
            <p14:sldId id="7119"/>
            <p14:sldId id="7221"/>
            <p14:sldId id="6995"/>
          </p14:sldIdLst>
        </p14:section>
        <p14:section name="Statistik Västerbotten &amp; dess kommuner" id="{B0152DAF-B156-4D14-B7DC-F32D238CB431}">
          <p14:sldIdLst/>
        </p14:section>
        <p14:section name="6. Inför workshop" id="{F8529885-4D4B-4DF8-A236-C2953A09EB38}">
          <p14:sldIdLst>
            <p14:sldId id="7216"/>
            <p14:sldId id="7218"/>
            <p14:sldId id="7217"/>
          </p14:sldIdLst>
        </p14:section>
        <p14:section name="7. Workshop" id="{5A67D0C5-0C88-46E7-94FD-155B4C547612}">
          <p14:sldIdLst>
            <p14:sldId id="7022"/>
            <p14:sldId id="1823"/>
            <p14:sldId id="6964"/>
            <p14:sldId id="6949"/>
            <p14:sldId id="6951"/>
            <p14:sldId id="6989"/>
            <p14:sldId id="6955"/>
            <p14:sldId id="6957"/>
            <p14:sldId id="1785"/>
            <p14:sldId id="6959"/>
            <p14:sldId id="7063"/>
            <p14:sldId id="7064"/>
            <p14:sldId id="7219"/>
            <p14:sldId id="7079"/>
            <p14:sldId id="6958"/>
            <p14:sldId id="7220"/>
            <p14:sldId id="7005"/>
            <p14:sldId id="7087"/>
            <p14:sldId id="6968"/>
          </p14:sldIdLst>
        </p14:section>
        <p14:section name="8. Uppföljning" id="{D1F82039-3FD8-4BDC-A0F2-74C194D2B533}">
          <p14:sldIdLst>
            <p14:sldId id="7080"/>
            <p14:sldId id="7113"/>
          </p14:sldIdLst>
        </p14:section>
        <p14:section name="9. Tack, kontakt &amp; finansiärer" id="{14D10E0C-8DA7-42CD-A609-AC195A32D9BC}">
          <p14:sldIdLst>
            <p14:sldId id="7215"/>
            <p14:sldId id="6928"/>
            <p14:sldId id="282"/>
            <p14:sldId id="262"/>
            <p14:sldId id="33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 Olovsson" initials="HO" lastIdx="12" clrIdx="0">
    <p:extLst>
      <p:ext uri="{19B8F6BF-5375-455C-9EA6-DF929625EA0E}">
        <p15:presenceInfo xmlns:p15="http://schemas.microsoft.com/office/powerpoint/2012/main" userId="S::hanna.olovsson@biofuelregion.se::19418e8a-5afe-4775-8396-4fe4fe49c959" providerId="AD"/>
      </p:ext>
    </p:extLst>
  </p:cmAuthor>
  <p:cmAuthor id="2" name="Lena Jonsson" initials="LJ" lastIdx="3" clrIdx="1">
    <p:extLst>
      <p:ext uri="{19B8F6BF-5375-455C-9EA6-DF929625EA0E}">
        <p15:presenceInfo xmlns:p15="http://schemas.microsoft.com/office/powerpoint/2012/main" userId="S::lena.jonsson@biofuelregion.se::ed86846c-aafc-4155-b6b6-f580e05795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D0385"/>
    <a:srgbClr val="8715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67337" autoAdjust="0"/>
  </p:normalViewPr>
  <p:slideViewPr>
    <p:cSldViewPr snapToGrid="0">
      <p:cViewPr varScale="1">
        <p:scale>
          <a:sx n="55" d="100"/>
          <a:sy n="55" d="100"/>
        </p:scale>
        <p:origin x="107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notesMaster" Target="notesMasters/notesMaster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commentAuthors" Target="commentAuthors.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9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0358F4-7983-4908-8773-D5ABD1C68D88}" type="doc">
      <dgm:prSet loTypeId="urn:microsoft.com/office/officeart/2005/8/layout/pyramid2" loCatId="list" qsTypeId="urn:microsoft.com/office/officeart/2005/8/quickstyle/simple1" qsCatId="simple" csTypeId="urn:microsoft.com/office/officeart/2005/8/colors/accent1_2" csCatId="accent1" phldr="1"/>
      <dgm:spPr/>
    </dgm:pt>
    <dgm:pt modelId="{C03B1FA1-2578-4055-B768-3508AA2359A5}">
      <dgm:prSet phldrT="[Text]" custT="1"/>
      <dgm:spPr/>
      <dgm:t>
        <a:bodyPr/>
        <a:lstStyle/>
        <a:p>
          <a:pPr>
            <a:buFontTx/>
            <a:buChar char="-"/>
          </a:pPr>
          <a:r>
            <a:rPr lang="sv-SE" sz="1600" dirty="0">
              <a:solidFill>
                <a:schemeClr val="tx2"/>
              </a:solidFill>
              <a:latin typeface="Calibri Light"/>
              <a:cs typeface="Calibri Light"/>
            </a:rPr>
            <a:t>Ge mandat genom politiskt               beslutad strategi</a:t>
          </a:r>
          <a:endParaRPr lang="sv-SE" sz="1600" dirty="0"/>
        </a:p>
      </dgm:t>
    </dgm:pt>
    <dgm:pt modelId="{0CF2185E-5C47-46C2-BBE8-37247DD69AD9}" type="parTrans" cxnId="{954CDC75-642D-4C65-9C8D-08EBC310D367}">
      <dgm:prSet/>
      <dgm:spPr/>
      <dgm:t>
        <a:bodyPr/>
        <a:lstStyle/>
        <a:p>
          <a:endParaRPr lang="sv-SE"/>
        </a:p>
      </dgm:t>
    </dgm:pt>
    <dgm:pt modelId="{E785B5FD-E9EB-4566-B6BC-BC00D8C0FD1E}" type="sibTrans" cxnId="{954CDC75-642D-4C65-9C8D-08EBC310D367}">
      <dgm:prSet/>
      <dgm:spPr/>
      <dgm:t>
        <a:bodyPr/>
        <a:lstStyle/>
        <a:p>
          <a:endParaRPr lang="sv-SE"/>
        </a:p>
      </dgm:t>
    </dgm:pt>
    <dgm:pt modelId="{87EE8179-0707-4853-8B8F-3A2A8200C552}">
      <dgm:prSet phldrT="[Text]" custT="1"/>
      <dgm:spPr/>
      <dgm:t>
        <a:bodyPr/>
        <a:lstStyle/>
        <a:p>
          <a:pPr>
            <a:buFontTx/>
            <a:buChar char="-"/>
          </a:pPr>
          <a:r>
            <a:rPr lang="sv-SE" sz="1600" dirty="0">
              <a:solidFill>
                <a:schemeClr val="tx2"/>
              </a:solidFill>
              <a:latin typeface="Calibri Light"/>
              <a:cs typeface="Calibri Light"/>
            </a:rPr>
            <a:t>Visa på kostnadseffektiva sätt                     för kommunen att hjälpa till</a:t>
          </a:r>
          <a:endParaRPr lang="sv-SE" sz="1600" dirty="0"/>
        </a:p>
      </dgm:t>
    </dgm:pt>
    <dgm:pt modelId="{824A3604-ECFB-4E11-9FBF-814FDDE60F55}" type="parTrans" cxnId="{F76C09C2-FBF1-4513-AAE6-4A6B22D1422E}">
      <dgm:prSet/>
      <dgm:spPr/>
      <dgm:t>
        <a:bodyPr/>
        <a:lstStyle/>
        <a:p>
          <a:endParaRPr lang="sv-SE"/>
        </a:p>
      </dgm:t>
    </dgm:pt>
    <dgm:pt modelId="{4F2D4386-F9CC-4FC2-B533-45CC1A984454}" type="sibTrans" cxnId="{F76C09C2-FBF1-4513-AAE6-4A6B22D1422E}">
      <dgm:prSet/>
      <dgm:spPr/>
      <dgm:t>
        <a:bodyPr/>
        <a:lstStyle/>
        <a:p>
          <a:endParaRPr lang="sv-SE"/>
        </a:p>
      </dgm:t>
    </dgm:pt>
    <dgm:pt modelId="{7278A557-817E-4BD8-8860-929C3214DBE3}">
      <dgm:prSet phldrT="[Text]" custT="1"/>
      <dgm:spPr/>
      <dgm:t>
        <a:bodyPr/>
        <a:lstStyle/>
        <a:p>
          <a:r>
            <a:rPr lang="sv-SE" sz="1600" kern="1200" dirty="0">
              <a:solidFill>
                <a:srgbClr val="44546A"/>
              </a:solidFill>
              <a:latin typeface="Calibri Light"/>
              <a:ea typeface="+mn-ea"/>
              <a:cs typeface="Calibri Light"/>
            </a:rPr>
            <a:t>Stöd för de som vill etablera laddplatser</a:t>
          </a:r>
        </a:p>
      </dgm:t>
    </dgm:pt>
    <dgm:pt modelId="{63FE8E61-02D7-42CF-A93D-5C786885308F}" type="parTrans" cxnId="{2A023FE4-CF2D-406D-9F52-120557ADFE98}">
      <dgm:prSet/>
      <dgm:spPr/>
      <dgm:t>
        <a:bodyPr/>
        <a:lstStyle/>
        <a:p>
          <a:endParaRPr lang="sv-SE"/>
        </a:p>
      </dgm:t>
    </dgm:pt>
    <dgm:pt modelId="{D1A7F4C7-944B-4FFF-A918-0D81A03AF816}" type="sibTrans" cxnId="{2A023FE4-CF2D-406D-9F52-120557ADFE98}">
      <dgm:prSet/>
      <dgm:spPr/>
      <dgm:t>
        <a:bodyPr/>
        <a:lstStyle/>
        <a:p>
          <a:endParaRPr lang="sv-SE"/>
        </a:p>
      </dgm:t>
    </dgm:pt>
    <dgm:pt modelId="{AAF47250-DF4D-46A0-809F-CF72AC9A32C7}">
      <dgm:prSet phldrT="[Text]" custT="1"/>
      <dgm:spPr/>
      <dgm:t>
        <a:bodyPr/>
        <a:lstStyle/>
        <a:p>
          <a:r>
            <a:rPr lang="sv-SE" sz="1600" kern="1200" dirty="0">
              <a:solidFill>
                <a:srgbClr val="44546A"/>
              </a:solidFill>
              <a:latin typeface="Calibri Light"/>
              <a:ea typeface="+mn-ea"/>
              <a:cs typeface="Calibri Light"/>
            </a:rPr>
            <a:t>…publika laddare </a:t>
          </a:r>
        </a:p>
      </dgm:t>
    </dgm:pt>
    <dgm:pt modelId="{DB59A340-595D-43C6-87ED-0CAF2D69B2D5}" type="parTrans" cxnId="{AF4C271B-823C-47CD-8339-58DBAC67DDCB}">
      <dgm:prSet/>
      <dgm:spPr/>
      <dgm:t>
        <a:bodyPr/>
        <a:lstStyle/>
        <a:p>
          <a:endParaRPr lang="sv-SE"/>
        </a:p>
      </dgm:t>
    </dgm:pt>
    <dgm:pt modelId="{AEF86A69-6E67-48D8-BD79-54F0CFF67ADB}" type="sibTrans" cxnId="{AF4C271B-823C-47CD-8339-58DBAC67DDCB}">
      <dgm:prSet/>
      <dgm:spPr/>
      <dgm:t>
        <a:bodyPr/>
        <a:lstStyle/>
        <a:p>
          <a:endParaRPr lang="sv-SE"/>
        </a:p>
      </dgm:t>
    </dgm:pt>
    <dgm:pt modelId="{2EB8913B-9FBE-41BE-91DB-65F229682B98}">
      <dgm:prSet phldrT="[Text]" custT="1"/>
      <dgm:spPr/>
      <dgm:t>
        <a:bodyPr/>
        <a:lstStyle/>
        <a:p>
          <a:r>
            <a:rPr lang="sv-SE" sz="1600" kern="1200" dirty="0">
              <a:solidFill>
                <a:srgbClr val="44546A"/>
              </a:solidFill>
              <a:latin typeface="Calibri Light"/>
              <a:ea typeface="+mn-ea"/>
              <a:cs typeface="Calibri Light"/>
            </a:rPr>
            <a:t>…elfordon och laddning i kommunkoncernen</a:t>
          </a:r>
        </a:p>
      </dgm:t>
    </dgm:pt>
    <dgm:pt modelId="{8B9D864B-A9F4-44B2-A4EB-623D3F1DC5E0}" type="parTrans" cxnId="{6B4A7BF7-F463-4F12-9A9B-6D062F81E465}">
      <dgm:prSet/>
      <dgm:spPr/>
      <dgm:t>
        <a:bodyPr/>
        <a:lstStyle/>
        <a:p>
          <a:endParaRPr lang="sv-SE"/>
        </a:p>
      </dgm:t>
    </dgm:pt>
    <dgm:pt modelId="{B9981351-AE52-451F-91FA-D44D124F3D03}" type="sibTrans" cxnId="{6B4A7BF7-F463-4F12-9A9B-6D062F81E465}">
      <dgm:prSet/>
      <dgm:spPr/>
      <dgm:t>
        <a:bodyPr/>
        <a:lstStyle/>
        <a:p>
          <a:endParaRPr lang="sv-SE"/>
        </a:p>
      </dgm:t>
    </dgm:pt>
    <dgm:pt modelId="{0958CC81-A3C1-45D5-9995-72DC646A0DEC}">
      <dgm:prSet custT="1"/>
      <dgm:spPr/>
      <dgm:t>
        <a:bodyPr/>
        <a:lstStyle/>
        <a:p>
          <a:pPr marL="0" lvl="0" indent="0" algn="ctr" defTabSz="711200">
            <a:lnSpc>
              <a:spcPct val="90000"/>
            </a:lnSpc>
            <a:spcBef>
              <a:spcPct val="0"/>
            </a:spcBef>
            <a:spcAft>
              <a:spcPct val="35000"/>
            </a:spcAft>
            <a:buNone/>
          </a:pPr>
          <a:r>
            <a:rPr lang="sv-SE" sz="1600" kern="1200" dirty="0">
              <a:solidFill>
                <a:srgbClr val="44546A"/>
              </a:solidFill>
              <a:latin typeface="Calibri Light"/>
              <a:ea typeface="+mn-ea"/>
              <a:cs typeface="Calibri Light"/>
            </a:rPr>
            <a:t>Få igång diskussionen om…</a:t>
          </a:r>
        </a:p>
      </dgm:t>
    </dgm:pt>
    <dgm:pt modelId="{0002D912-CC6E-4EB7-9759-D8883752332D}" type="parTrans" cxnId="{47562D2B-D91C-40FD-9E9B-4A60A3143FE3}">
      <dgm:prSet/>
      <dgm:spPr/>
      <dgm:t>
        <a:bodyPr/>
        <a:lstStyle/>
        <a:p>
          <a:endParaRPr lang="sv-SE"/>
        </a:p>
      </dgm:t>
    </dgm:pt>
    <dgm:pt modelId="{62B01474-243B-4BDC-A572-510BEC418E99}" type="sibTrans" cxnId="{47562D2B-D91C-40FD-9E9B-4A60A3143FE3}">
      <dgm:prSet/>
      <dgm:spPr/>
      <dgm:t>
        <a:bodyPr/>
        <a:lstStyle/>
        <a:p>
          <a:endParaRPr lang="sv-SE"/>
        </a:p>
      </dgm:t>
    </dgm:pt>
    <dgm:pt modelId="{EAEDBA80-4945-4726-B3BA-4A178667495B}">
      <dgm:prSet phldrT="[Text]" custT="1"/>
      <dgm:spPr/>
      <dgm:t>
        <a:bodyPr/>
        <a:lstStyle/>
        <a:p>
          <a:r>
            <a:rPr lang="sv-SE" sz="1600" dirty="0">
              <a:solidFill>
                <a:srgbClr val="44546A"/>
              </a:solidFill>
              <a:latin typeface="Calibri Light"/>
              <a:ea typeface="+mn-ea"/>
              <a:cs typeface="Calibri Light"/>
            </a:rPr>
            <a:t>Mål och ambition</a:t>
          </a:r>
        </a:p>
      </dgm:t>
    </dgm:pt>
    <dgm:pt modelId="{0A4DC8C0-819C-433A-BA20-69FAE79DF6DA}" type="parTrans" cxnId="{7E8FC258-6DB7-40AD-839F-3837E900A22E}">
      <dgm:prSet/>
      <dgm:spPr/>
      <dgm:t>
        <a:bodyPr/>
        <a:lstStyle/>
        <a:p>
          <a:endParaRPr lang="sv-SE"/>
        </a:p>
      </dgm:t>
    </dgm:pt>
    <dgm:pt modelId="{519D2BD4-F788-439F-A8E4-5819656B63FB}" type="sibTrans" cxnId="{7E8FC258-6DB7-40AD-839F-3837E900A22E}">
      <dgm:prSet/>
      <dgm:spPr/>
      <dgm:t>
        <a:bodyPr/>
        <a:lstStyle/>
        <a:p>
          <a:endParaRPr lang="sv-SE"/>
        </a:p>
      </dgm:t>
    </dgm:pt>
    <dgm:pt modelId="{53F18375-6F33-4171-A995-5AC81AE134EA}" type="pres">
      <dgm:prSet presAssocID="{E90358F4-7983-4908-8773-D5ABD1C68D88}" presName="compositeShape" presStyleCnt="0">
        <dgm:presLayoutVars>
          <dgm:dir/>
          <dgm:resizeHandles/>
        </dgm:presLayoutVars>
      </dgm:prSet>
      <dgm:spPr/>
    </dgm:pt>
    <dgm:pt modelId="{259EC285-4277-4648-82DD-4F0D336BEECC}" type="pres">
      <dgm:prSet presAssocID="{E90358F4-7983-4908-8773-D5ABD1C68D88}" presName="pyramid" presStyleLbl="node1" presStyleIdx="0" presStyleCnt="1" custScaleX="135619" custLinFactNeighborX="-16529" custLinFactNeighborY="-1311"/>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12AE9A24-A9F7-47C1-B821-3EF9D163136C}" type="pres">
      <dgm:prSet presAssocID="{E90358F4-7983-4908-8773-D5ABD1C68D88}" presName="theList" presStyleCnt="0"/>
      <dgm:spPr/>
    </dgm:pt>
    <dgm:pt modelId="{F4953D69-7FC1-430B-A1B7-E3C9F52618FD}" type="pres">
      <dgm:prSet presAssocID="{C03B1FA1-2578-4055-B768-3508AA2359A5}" presName="aNode" presStyleLbl="fgAcc1" presStyleIdx="0" presStyleCnt="7">
        <dgm:presLayoutVars>
          <dgm:bulletEnabled val="1"/>
        </dgm:presLayoutVars>
      </dgm:prSet>
      <dgm:spPr/>
    </dgm:pt>
    <dgm:pt modelId="{7DC93BA9-B910-4262-9803-CCA78424EEB2}" type="pres">
      <dgm:prSet presAssocID="{C03B1FA1-2578-4055-B768-3508AA2359A5}" presName="aSpace" presStyleCnt="0"/>
      <dgm:spPr/>
    </dgm:pt>
    <dgm:pt modelId="{D6DA9E21-3088-4615-B5A5-7E3DED4645D1}" type="pres">
      <dgm:prSet presAssocID="{87EE8179-0707-4853-8B8F-3A2A8200C552}" presName="aNode" presStyleLbl="fgAcc1" presStyleIdx="1" presStyleCnt="7">
        <dgm:presLayoutVars>
          <dgm:bulletEnabled val="1"/>
        </dgm:presLayoutVars>
      </dgm:prSet>
      <dgm:spPr/>
    </dgm:pt>
    <dgm:pt modelId="{8C881127-5728-4652-968B-F6A7AB50F0E6}" type="pres">
      <dgm:prSet presAssocID="{87EE8179-0707-4853-8B8F-3A2A8200C552}" presName="aSpace" presStyleCnt="0"/>
      <dgm:spPr/>
    </dgm:pt>
    <dgm:pt modelId="{A80A734D-6175-43CB-A322-EBC810732CBC}" type="pres">
      <dgm:prSet presAssocID="{7278A557-817E-4BD8-8860-929C3214DBE3}" presName="aNode" presStyleLbl="fgAcc1" presStyleIdx="2" presStyleCnt="7">
        <dgm:presLayoutVars>
          <dgm:bulletEnabled val="1"/>
        </dgm:presLayoutVars>
      </dgm:prSet>
      <dgm:spPr/>
    </dgm:pt>
    <dgm:pt modelId="{9DCB7359-0AC6-44E8-9A2F-E90B1E2FF256}" type="pres">
      <dgm:prSet presAssocID="{7278A557-817E-4BD8-8860-929C3214DBE3}" presName="aSpace" presStyleCnt="0"/>
      <dgm:spPr/>
    </dgm:pt>
    <dgm:pt modelId="{27B882BE-1B97-456D-B44A-518E51C2D0B5}" type="pres">
      <dgm:prSet presAssocID="{0958CC81-A3C1-45D5-9995-72DC646A0DEC}" presName="aNode" presStyleLbl="fgAcc1" presStyleIdx="3" presStyleCnt="7">
        <dgm:presLayoutVars>
          <dgm:bulletEnabled val="1"/>
        </dgm:presLayoutVars>
      </dgm:prSet>
      <dgm:spPr/>
    </dgm:pt>
    <dgm:pt modelId="{4153DAFD-C36C-4B7F-BE9F-A58B1D22DA28}" type="pres">
      <dgm:prSet presAssocID="{0958CC81-A3C1-45D5-9995-72DC646A0DEC}" presName="aSpace" presStyleCnt="0"/>
      <dgm:spPr/>
    </dgm:pt>
    <dgm:pt modelId="{A52B8AD5-85AC-45CF-B4A1-4E7B53199F79}" type="pres">
      <dgm:prSet presAssocID="{AAF47250-DF4D-46A0-809F-CF72AC9A32C7}" presName="aNode" presStyleLbl="fgAcc1" presStyleIdx="4" presStyleCnt="7">
        <dgm:presLayoutVars>
          <dgm:bulletEnabled val="1"/>
        </dgm:presLayoutVars>
      </dgm:prSet>
      <dgm:spPr/>
    </dgm:pt>
    <dgm:pt modelId="{A58BEE40-756F-4A5D-88DB-725FDB7978E7}" type="pres">
      <dgm:prSet presAssocID="{AAF47250-DF4D-46A0-809F-CF72AC9A32C7}" presName="aSpace" presStyleCnt="0"/>
      <dgm:spPr/>
    </dgm:pt>
    <dgm:pt modelId="{C2E7406F-A113-4D2D-B245-15167574CDA6}" type="pres">
      <dgm:prSet presAssocID="{2EB8913B-9FBE-41BE-91DB-65F229682B98}" presName="aNode" presStyleLbl="fgAcc1" presStyleIdx="5" presStyleCnt="7">
        <dgm:presLayoutVars>
          <dgm:bulletEnabled val="1"/>
        </dgm:presLayoutVars>
      </dgm:prSet>
      <dgm:spPr/>
    </dgm:pt>
    <dgm:pt modelId="{DB8EC73B-51EF-4555-BCC1-0D4D1CC00F93}" type="pres">
      <dgm:prSet presAssocID="{2EB8913B-9FBE-41BE-91DB-65F229682B98}" presName="aSpace" presStyleCnt="0"/>
      <dgm:spPr/>
    </dgm:pt>
    <dgm:pt modelId="{68EF5643-8EE4-473D-B9EE-E48C7DF68CD9}" type="pres">
      <dgm:prSet presAssocID="{EAEDBA80-4945-4726-B3BA-4A178667495B}" presName="aNode" presStyleLbl="fgAcc1" presStyleIdx="6" presStyleCnt="7">
        <dgm:presLayoutVars>
          <dgm:bulletEnabled val="1"/>
        </dgm:presLayoutVars>
      </dgm:prSet>
      <dgm:spPr/>
    </dgm:pt>
    <dgm:pt modelId="{2DC9BA60-5674-49BC-9750-E3769951529D}" type="pres">
      <dgm:prSet presAssocID="{EAEDBA80-4945-4726-B3BA-4A178667495B}" presName="aSpace" presStyleCnt="0"/>
      <dgm:spPr/>
    </dgm:pt>
  </dgm:ptLst>
  <dgm:cxnLst>
    <dgm:cxn modelId="{AF4C271B-823C-47CD-8339-58DBAC67DDCB}" srcId="{E90358F4-7983-4908-8773-D5ABD1C68D88}" destId="{AAF47250-DF4D-46A0-809F-CF72AC9A32C7}" srcOrd="4" destOrd="0" parTransId="{DB59A340-595D-43C6-87ED-0CAF2D69B2D5}" sibTransId="{AEF86A69-6E67-48D8-BD79-54F0CFF67ADB}"/>
    <dgm:cxn modelId="{7155B926-70B2-4A5B-91C6-E834A2D9DE2D}" type="presOf" srcId="{C03B1FA1-2578-4055-B768-3508AA2359A5}" destId="{F4953D69-7FC1-430B-A1B7-E3C9F52618FD}" srcOrd="0" destOrd="0" presId="urn:microsoft.com/office/officeart/2005/8/layout/pyramid2"/>
    <dgm:cxn modelId="{72794729-DD80-4707-BDEE-3BAA6B958707}" type="presOf" srcId="{AAF47250-DF4D-46A0-809F-CF72AC9A32C7}" destId="{A52B8AD5-85AC-45CF-B4A1-4E7B53199F79}" srcOrd="0" destOrd="0" presId="urn:microsoft.com/office/officeart/2005/8/layout/pyramid2"/>
    <dgm:cxn modelId="{47562D2B-D91C-40FD-9E9B-4A60A3143FE3}" srcId="{E90358F4-7983-4908-8773-D5ABD1C68D88}" destId="{0958CC81-A3C1-45D5-9995-72DC646A0DEC}" srcOrd="3" destOrd="0" parTransId="{0002D912-CC6E-4EB7-9759-D8883752332D}" sibTransId="{62B01474-243B-4BDC-A572-510BEC418E99}"/>
    <dgm:cxn modelId="{749FE32B-1043-402F-BA03-474B0A4AB01B}" type="presOf" srcId="{87EE8179-0707-4853-8B8F-3A2A8200C552}" destId="{D6DA9E21-3088-4615-B5A5-7E3DED4645D1}" srcOrd="0" destOrd="0" presId="urn:microsoft.com/office/officeart/2005/8/layout/pyramid2"/>
    <dgm:cxn modelId="{62857670-B9CB-4671-8BEF-934B0004BC7E}" type="presOf" srcId="{EAEDBA80-4945-4726-B3BA-4A178667495B}" destId="{68EF5643-8EE4-473D-B9EE-E48C7DF68CD9}" srcOrd="0" destOrd="0" presId="urn:microsoft.com/office/officeart/2005/8/layout/pyramid2"/>
    <dgm:cxn modelId="{00BC3F71-0043-4A52-AE8D-AD8E5F25A4A8}" type="presOf" srcId="{2EB8913B-9FBE-41BE-91DB-65F229682B98}" destId="{C2E7406F-A113-4D2D-B245-15167574CDA6}" srcOrd="0" destOrd="0" presId="urn:microsoft.com/office/officeart/2005/8/layout/pyramid2"/>
    <dgm:cxn modelId="{954CDC75-642D-4C65-9C8D-08EBC310D367}" srcId="{E90358F4-7983-4908-8773-D5ABD1C68D88}" destId="{C03B1FA1-2578-4055-B768-3508AA2359A5}" srcOrd="0" destOrd="0" parTransId="{0CF2185E-5C47-46C2-BBE8-37247DD69AD9}" sibTransId="{E785B5FD-E9EB-4566-B6BC-BC00D8C0FD1E}"/>
    <dgm:cxn modelId="{7E8FC258-6DB7-40AD-839F-3837E900A22E}" srcId="{E90358F4-7983-4908-8773-D5ABD1C68D88}" destId="{EAEDBA80-4945-4726-B3BA-4A178667495B}" srcOrd="6" destOrd="0" parTransId="{0A4DC8C0-819C-433A-BA20-69FAE79DF6DA}" sibTransId="{519D2BD4-F788-439F-A8E4-5819656B63FB}"/>
    <dgm:cxn modelId="{BEE1CE8A-8ADB-4044-A05E-A7880B7B8F6A}" type="presOf" srcId="{7278A557-817E-4BD8-8860-929C3214DBE3}" destId="{A80A734D-6175-43CB-A322-EBC810732CBC}" srcOrd="0" destOrd="0" presId="urn:microsoft.com/office/officeart/2005/8/layout/pyramid2"/>
    <dgm:cxn modelId="{F76C09C2-FBF1-4513-AAE6-4A6B22D1422E}" srcId="{E90358F4-7983-4908-8773-D5ABD1C68D88}" destId="{87EE8179-0707-4853-8B8F-3A2A8200C552}" srcOrd="1" destOrd="0" parTransId="{824A3604-ECFB-4E11-9FBF-814FDDE60F55}" sibTransId="{4F2D4386-F9CC-4FC2-B533-45CC1A984454}"/>
    <dgm:cxn modelId="{FF9660D1-F661-4538-91A5-912438CB32B6}" type="presOf" srcId="{E90358F4-7983-4908-8773-D5ABD1C68D88}" destId="{53F18375-6F33-4171-A995-5AC81AE134EA}" srcOrd="0" destOrd="0" presId="urn:microsoft.com/office/officeart/2005/8/layout/pyramid2"/>
    <dgm:cxn modelId="{2A023FE4-CF2D-406D-9F52-120557ADFE98}" srcId="{E90358F4-7983-4908-8773-D5ABD1C68D88}" destId="{7278A557-817E-4BD8-8860-929C3214DBE3}" srcOrd="2" destOrd="0" parTransId="{63FE8E61-02D7-42CF-A93D-5C786885308F}" sibTransId="{D1A7F4C7-944B-4FFF-A918-0D81A03AF816}"/>
    <dgm:cxn modelId="{6B4A7BF7-F463-4F12-9A9B-6D062F81E465}" srcId="{E90358F4-7983-4908-8773-D5ABD1C68D88}" destId="{2EB8913B-9FBE-41BE-91DB-65F229682B98}" srcOrd="5" destOrd="0" parTransId="{8B9D864B-A9F4-44B2-A4EB-623D3F1DC5E0}" sibTransId="{B9981351-AE52-451F-91FA-D44D124F3D03}"/>
    <dgm:cxn modelId="{89E548FF-CA43-4814-884F-C8B45B701417}" type="presOf" srcId="{0958CC81-A3C1-45D5-9995-72DC646A0DEC}" destId="{27B882BE-1B97-456D-B44A-518E51C2D0B5}" srcOrd="0" destOrd="0" presId="urn:microsoft.com/office/officeart/2005/8/layout/pyramid2"/>
    <dgm:cxn modelId="{4752B2CB-1A36-4A05-B192-0AE732DB68C7}" type="presParOf" srcId="{53F18375-6F33-4171-A995-5AC81AE134EA}" destId="{259EC285-4277-4648-82DD-4F0D336BEECC}" srcOrd="0" destOrd="0" presId="urn:microsoft.com/office/officeart/2005/8/layout/pyramid2"/>
    <dgm:cxn modelId="{14448BA4-9592-4D95-9D78-6FD4695B526A}" type="presParOf" srcId="{53F18375-6F33-4171-A995-5AC81AE134EA}" destId="{12AE9A24-A9F7-47C1-B821-3EF9D163136C}" srcOrd="1" destOrd="0" presId="urn:microsoft.com/office/officeart/2005/8/layout/pyramid2"/>
    <dgm:cxn modelId="{BAE7613B-C040-41A7-9B5F-BD3DFB157A0F}" type="presParOf" srcId="{12AE9A24-A9F7-47C1-B821-3EF9D163136C}" destId="{F4953D69-7FC1-430B-A1B7-E3C9F52618FD}" srcOrd="0" destOrd="0" presId="urn:microsoft.com/office/officeart/2005/8/layout/pyramid2"/>
    <dgm:cxn modelId="{72CA1564-6F44-4CA1-9B6A-40ED409259B0}" type="presParOf" srcId="{12AE9A24-A9F7-47C1-B821-3EF9D163136C}" destId="{7DC93BA9-B910-4262-9803-CCA78424EEB2}" srcOrd="1" destOrd="0" presId="urn:microsoft.com/office/officeart/2005/8/layout/pyramid2"/>
    <dgm:cxn modelId="{571922FA-7DE4-44FC-840C-1B45B54FD3C7}" type="presParOf" srcId="{12AE9A24-A9F7-47C1-B821-3EF9D163136C}" destId="{D6DA9E21-3088-4615-B5A5-7E3DED4645D1}" srcOrd="2" destOrd="0" presId="urn:microsoft.com/office/officeart/2005/8/layout/pyramid2"/>
    <dgm:cxn modelId="{C30A8F0B-A3A7-4B8E-9534-BB603692A737}" type="presParOf" srcId="{12AE9A24-A9F7-47C1-B821-3EF9D163136C}" destId="{8C881127-5728-4652-968B-F6A7AB50F0E6}" srcOrd="3" destOrd="0" presId="urn:microsoft.com/office/officeart/2005/8/layout/pyramid2"/>
    <dgm:cxn modelId="{3ED18AC3-51A3-44EC-A2BB-14746E47AEE9}" type="presParOf" srcId="{12AE9A24-A9F7-47C1-B821-3EF9D163136C}" destId="{A80A734D-6175-43CB-A322-EBC810732CBC}" srcOrd="4" destOrd="0" presId="urn:microsoft.com/office/officeart/2005/8/layout/pyramid2"/>
    <dgm:cxn modelId="{B6ADEEFC-8595-4D14-B4C7-0AEF0D2A6111}" type="presParOf" srcId="{12AE9A24-A9F7-47C1-B821-3EF9D163136C}" destId="{9DCB7359-0AC6-44E8-9A2F-E90B1E2FF256}" srcOrd="5" destOrd="0" presId="urn:microsoft.com/office/officeart/2005/8/layout/pyramid2"/>
    <dgm:cxn modelId="{FECB81F1-9B77-42A4-9DB7-B41A59D27186}" type="presParOf" srcId="{12AE9A24-A9F7-47C1-B821-3EF9D163136C}" destId="{27B882BE-1B97-456D-B44A-518E51C2D0B5}" srcOrd="6" destOrd="0" presId="urn:microsoft.com/office/officeart/2005/8/layout/pyramid2"/>
    <dgm:cxn modelId="{A3C1F269-9F8D-432F-82FA-5C54F9770DF5}" type="presParOf" srcId="{12AE9A24-A9F7-47C1-B821-3EF9D163136C}" destId="{4153DAFD-C36C-4B7F-BE9F-A58B1D22DA28}" srcOrd="7" destOrd="0" presId="urn:microsoft.com/office/officeart/2005/8/layout/pyramid2"/>
    <dgm:cxn modelId="{22C22EFB-01DF-4476-8D91-0F836395461D}" type="presParOf" srcId="{12AE9A24-A9F7-47C1-B821-3EF9D163136C}" destId="{A52B8AD5-85AC-45CF-B4A1-4E7B53199F79}" srcOrd="8" destOrd="0" presId="urn:microsoft.com/office/officeart/2005/8/layout/pyramid2"/>
    <dgm:cxn modelId="{7C7B96B9-1F48-41FB-BBA2-41BC12C63619}" type="presParOf" srcId="{12AE9A24-A9F7-47C1-B821-3EF9D163136C}" destId="{A58BEE40-756F-4A5D-88DB-725FDB7978E7}" srcOrd="9" destOrd="0" presId="urn:microsoft.com/office/officeart/2005/8/layout/pyramid2"/>
    <dgm:cxn modelId="{0CEB0D96-0F28-4EB2-88A1-FD30DF6F1C10}" type="presParOf" srcId="{12AE9A24-A9F7-47C1-B821-3EF9D163136C}" destId="{C2E7406F-A113-4D2D-B245-15167574CDA6}" srcOrd="10" destOrd="0" presId="urn:microsoft.com/office/officeart/2005/8/layout/pyramid2"/>
    <dgm:cxn modelId="{3FF1BDCD-AA9E-48B5-94A7-04789E8801FD}" type="presParOf" srcId="{12AE9A24-A9F7-47C1-B821-3EF9D163136C}" destId="{DB8EC73B-51EF-4555-BCC1-0D4D1CC00F93}" srcOrd="11" destOrd="0" presId="urn:microsoft.com/office/officeart/2005/8/layout/pyramid2"/>
    <dgm:cxn modelId="{47554038-D3A1-47BA-84A9-BE2D312D6EA9}" type="presParOf" srcId="{12AE9A24-A9F7-47C1-B821-3EF9D163136C}" destId="{68EF5643-8EE4-473D-B9EE-E48C7DF68CD9}" srcOrd="12" destOrd="0" presId="urn:microsoft.com/office/officeart/2005/8/layout/pyramid2"/>
    <dgm:cxn modelId="{2813643E-B519-4789-A6AF-ADB80EACB6B5}" type="presParOf" srcId="{12AE9A24-A9F7-47C1-B821-3EF9D163136C}" destId="{2DC9BA60-5674-49BC-9750-E3769951529D}"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C30AB2-9F6A-4A65-8C5D-6E5EC5269825}" type="doc">
      <dgm:prSet loTypeId="urn:microsoft.com/office/officeart/2005/8/layout/chevron1" loCatId="process" qsTypeId="urn:microsoft.com/office/officeart/2005/8/quickstyle/simple1" qsCatId="simple" csTypeId="urn:microsoft.com/office/officeart/2005/8/colors/accent1_2" csCatId="accent1" phldr="1"/>
      <dgm:spPr/>
    </dgm:pt>
    <dgm:pt modelId="{EC07BAE2-1B22-479F-8CDB-10FE58D77306}">
      <dgm:prSet phldrT="[Text]"/>
      <dgm:spPr>
        <a:solidFill>
          <a:schemeClr val="accent2"/>
        </a:solidFill>
      </dgm:spPr>
      <dgm:t>
        <a:bodyPr/>
        <a:lstStyle/>
        <a:p>
          <a:r>
            <a:rPr lang="sv-SE" dirty="0">
              <a:solidFill>
                <a:schemeClr val="bg1"/>
              </a:solidFill>
            </a:rPr>
            <a:t>Workshop</a:t>
          </a:r>
        </a:p>
      </dgm:t>
    </dgm:pt>
    <dgm:pt modelId="{D0333667-A219-482A-BD9D-F99A29EDFE60}" type="parTrans" cxnId="{82EDD663-7327-42B5-AE70-592ABA744A62}">
      <dgm:prSet/>
      <dgm:spPr/>
      <dgm:t>
        <a:bodyPr/>
        <a:lstStyle/>
        <a:p>
          <a:endParaRPr lang="sv-SE"/>
        </a:p>
      </dgm:t>
    </dgm:pt>
    <dgm:pt modelId="{3E915514-8E1C-4C62-997A-8C880BCD685A}" type="sibTrans" cxnId="{82EDD663-7327-42B5-AE70-592ABA744A62}">
      <dgm:prSet/>
      <dgm:spPr/>
      <dgm:t>
        <a:bodyPr/>
        <a:lstStyle/>
        <a:p>
          <a:endParaRPr lang="sv-SE"/>
        </a:p>
      </dgm:t>
    </dgm:pt>
    <dgm:pt modelId="{AF584EF7-49A3-4476-90AB-C44F0567DB02}">
      <dgm:prSet phldrT="[Text]"/>
      <dgm:spPr>
        <a:solidFill>
          <a:schemeClr val="accent2"/>
        </a:solidFill>
      </dgm:spPr>
      <dgm:t>
        <a:bodyPr/>
        <a:lstStyle/>
        <a:p>
          <a:r>
            <a:rPr lang="sv-SE" dirty="0">
              <a:solidFill>
                <a:schemeClr val="bg1"/>
              </a:solidFill>
            </a:rPr>
            <a:t>Utkast strategi &amp; utpekade platser</a:t>
          </a:r>
        </a:p>
      </dgm:t>
    </dgm:pt>
    <dgm:pt modelId="{435A85EB-2F01-4EB3-897C-449355058906}" type="parTrans" cxnId="{C40241CA-FACB-41C4-B7D5-C586AFF9F1D5}">
      <dgm:prSet/>
      <dgm:spPr/>
      <dgm:t>
        <a:bodyPr/>
        <a:lstStyle/>
        <a:p>
          <a:endParaRPr lang="sv-SE"/>
        </a:p>
      </dgm:t>
    </dgm:pt>
    <dgm:pt modelId="{64F3BAEE-4B99-47BD-B38E-FDB009A58D46}" type="sibTrans" cxnId="{C40241CA-FACB-41C4-B7D5-C586AFF9F1D5}">
      <dgm:prSet/>
      <dgm:spPr/>
      <dgm:t>
        <a:bodyPr/>
        <a:lstStyle/>
        <a:p>
          <a:endParaRPr lang="sv-SE"/>
        </a:p>
      </dgm:t>
    </dgm:pt>
    <dgm:pt modelId="{2FEEDEAB-E2D6-4D0A-AD21-81DABC96A91B}">
      <dgm:prSet phldrT="[Text]"/>
      <dgm:spPr>
        <a:solidFill>
          <a:schemeClr val="accent2"/>
        </a:solidFill>
      </dgm:spPr>
      <dgm:t>
        <a:bodyPr/>
        <a:lstStyle/>
        <a:p>
          <a:r>
            <a:rPr lang="sv-SE" dirty="0">
              <a:solidFill>
                <a:schemeClr val="bg1"/>
              </a:solidFill>
            </a:rPr>
            <a:t>Beslutsfattande  KS/KF eller motsvarande</a:t>
          </a:r>
        </a:p>
      </dgm:t>
    </dgm:pt>
    <dgm:pt modelId="{94E5F452-9CE1-427D-B702-A93B10ADF120}" type="parTrans" cxnId="{06827EBB-401E-4D62-A04D-89FB90A69D38}">
      <dgm:prSet/>
      <dgm:spPr/>
      <dgm:t>
        <a:bodyPr/>
        <a:lstStyle/>
        <a:p>
          <a:endParaRPr lang="sv-SE"/>
        </a:p>
      </dgm:t>
    </dgm:pt>
    <dgm:pt modelId="{4327268A-FEB2-4882-8863-98492B3ABC26}" type="sibTrans" cxnId="{06827EBB-401E-4D62-A04D-89FB90A69D38}">
      <dgm:prSet/>
      <dgm:spPr/>
      <dgm:t>
        <a:bodyPr/>
        <a:lstStyle/>
        <a:p>
          <a:endParaRPr lang="sv-SE"/>
        </a:p>
      </dgm:t>
    </dgm:pt>
    <dgm:pt modelId="{5F09EB63-26FE-44EB-9E9A-5EE31FC0548D}">
      <dgm:prSet/>
      <dgm:spPr>
        <a:solidFill>
          <a:schemeClr val="accent2"/>
        </a:solidFill>
      </dgm:spPr>
      <dgm:t>
        <a:bodyPr/>
        <a:lstStyle/>
        <a:p>
          <a:r>
            <a:rPr lang="sv-SE" dirty="0">
              <a:solidFill>
                <a:schemeClr val="bg1"/>
              </a:solidFill>
            </a:rPr>
            <a:t>Undersöka elnätskapacitet</a:t>
          </a:r>
        </a:p>
      </dgm:t>
    </dgm:pt>
    <dgm:pt modelId="{7A24D884-8F71-4708-B200-B49491865054}" type="parTrans" cxnId="{AB913FE1-2283-4D38-B455-A36F2283BCFA}">
      <dgm:prSet/>
      <dgm:spPr/>
      <dgm:t>
        <a:bodyPr/>
        <a:lstStyle/>
        <a:p>
          <a:endParaRPr lang="sv-SE"/>
        </a:p>
      </dgm:t>
    </dgm:pt>
    <dgm:pt modelId="{DB9E29C5-9690-4A29-A799-2E727E686C00}" type="sibTrans" cxnId="{AB913FE1-2283-4D38-B455-A36F2283BCFA}">
      <dgm:prSet/>
      <dgm:spPr/>
      <dgm:t>
        <a:bodyPr/>
        <a:lstStyle/>
        <a:p>
          <a:endParaRPr lang="sv-SE"/>
        </a:p>
      </dgm:t>
    </dgm:pt>
    <dgm:pt modelId="{729F83AB-977F-4F28-8E3A-2F40355FF3F8}">
      <dgm:prSet/>
      <dgm:spPr>
        <a:solidFill>
          <a:schemeClr val="accent2"/>
        </a:solidFill>
      </dgm:spPr>
      <dgm:t>
        <a:bodyPr/>
        <a:lstStyle/>
        <a:p>
          <a:r>
            <a:rPr lang="sv-SE" dirty="0">
              <a:solidFill>
                <a:schemeClr val="bg1"/>
              </a:solidFill>
            </a:rPr>
            <a:t>Färdigt utkast</a:t>
          </a:r>
        </a:p>
      </dgm:t>
    </dgm:pt>
    <dgm:pt modelId="{C25ABB7E-91B7-4823-837C-690F32DB250C}" type="parTrans" cxnId="{6C108EC4-939B-4DB3-9F9F-4A192A8A9E15}">
      <dgm:prSet/>
      <dgm:spPr/>
      <dgm:t>
        <a:bodyPr/>
        <a:lstStyle/>
        <a:p>
          <a:endParaRPr lang="sv-SE"/>
        </a:p>
      </dgm:t>
    </dgm:pt>
    <dgm:pt modelId="{90FA3F57-D477-4916-B3F4-7F3DB51B08AA}" type="sibTrans" cxnId="{6C108EC4-939B-4DB3-9F9F-4A192A8A9E15}">
      <dgm:prSet/>
      <dgm:spPr/>
      <dgm:t>
        <a:bodyPr/>
        <a:lstStyle/>
        <a:p>
          <a:endParaRPr lang="sv-SE"/>
        </a:p>
      </dgm:t>
    </dgm:pt>
    <dgm:pt modelId="{5BD1DAEC-F870-4461-9E0A-72378F88DEB3}">
      <dgm:prSet/>
      <dgm:spPr>
        <a:solidFill>
          <a:schemeClr val="accent2"/>
        </a:solidFill>
      </dgm:spPr>
      <dgm:t>
        <a:bodyPr/>
        <a:lstStyle/>
        <a:p>
          <a:r>
            <a:rPr lang="sv-SE" dirty="0">
              <a:solidFill>
                <a:schemeClr val="bg1"/>
              </a:solidFill>
            </a:rPr>
            <a:t>Remissrunda i politiken</a:t>
          </a:r>
        </a:p>
      </dgm:t>
    </dgm:pt>
    <dgm:pt modelId="{F84DCFFF-FC63-441B-A733-2D1E9CE4106F}" type="parTrans" cxnId="{2C82A671-D2A2-467C-94D6-43EB54C7676F}">
      <dgm:prSet/>
      <dgm:spPr/>
      <dgm:t>
        <a:bodyPr/>
        <a:lstStyle/>
        <a:p>
          <a:endParaRPr lang="sv-SE"/>
        </a:p>
      </dgm:t>
    </dgm:pt>
    <dgm:pt modelId="{1CE70D0B-7CB4-4332-8EA5-3D1D7E80948F}" type="sibTrans" cxnId="{2C82A671-D2A2-467C-94D6-43EB54C7676F}">
      <dgm:prSet/>
      <dgm:spPr/>
      <dgm:t>
        <a:bodyPr/>
        <a:lstStyle/>
        <a:p>
          <a:endParaRPr lang="sv-SE"/>
        </a:p>
      </dgm:t>
    </dgm:pt>
    <dgm:pt modelId="{1F62753A-D875-4F18-AB52-A03E48302A78}">
      <dgm:prSet/>
      <dgm:spPr>
        <a:solidFill>
          <a:schemeClr val="accent2"/>
        </a:solidFill>
      </dgm:spPr>
      <dgm:t>
        <a:bodyPr/>
        <a:lstStyle/>
        <a:p>
          <a:r>
            <a:rPr lang="sv-SE" dirty="0">
              <a:solidFill>
                <a:schemeClr val="bg1"/>
              </a:solidFill>
            </a:rPr>
            <a:t>Uppföljningsmöte</a:t>
          </a:r>
        </a:p>
      </dgm:t>
    </dgm:pt>
    <dgm:pt modelId="{0480B9A0-E396-43A4-895F-E3E093675943}" type="parTrans" cxnId="{04E54F13-67FE-4D34-9810-7113D366909E}">
      <dgm:prSet/>
      <dgm:spPr/>
      <dgm:t>
        <a:bodyPr/>
        <a:lstStyle/>
        <a:p>
          <a:endParaRPr lang="sv-SE"/>
        </a:p>
      </dgm:t>
    </dgm:pt>
    <dgm:pt modelId="{27829D67-E1D2-4E9A-AF0E-43C6B276506B}" type="sibTrans" cxnId="{04E54F13-67FE-4D34-9810-7113D366909E}">
      <dgm:prSet/>
      <dgm:spPr/>
      <dgm:t>
        <a:bodyPr/>
        <a:lstStyle/>
        <a:p>
          <a:endParaRPr lang="sv-SE"/>
        </a:p>
      </dgm:t>
    </dgm:pt>
    <dgm:pt modelId="{3D7ED433-4A78-4242-8CC5-BD0453D6B15A}" type="pres">
      <dgm:prSet presAssocID="{DFC30AB2-9F6A-4A65-8C5D-6E5EC5269825}" presName="Name0" presStyleCnt="0">
        <dgm:presLayoutVars>
          <dgm:dir/>
          <dgm:animLvl val="lvl"/>
          <dgm:resizeHandles val="exact"/>
        </dgm:presLayoutVars>
      </dgm:prSet>
      <dgm:spPr/>
    </dgm:pt>
    <dgm:pt modelId="{DBE9E45F-3C90-4F96-8285-60949652819E}" type="pres">
      <dgm:prSet presAssocID="{EC07BAE2-1B22-479F-8CDB-10FE58D77306}" presName="parTxOnly" presStyleLbl="node1" presStyleIdx="0" presStyleCnt="7">
        <dgm:presLayoutVars>
          <dgm:chMax val="0"/>
          <dgm:chPref val="0"/>
          <dgm:bulletEnabled val="1"/>
        </dgm:presLayoutVars>
      </dgm:prSet>
      <dgm:spPr/>
    </dgm:pt>
    <dgm:pt modelId="{AE23D39A-1702-4D5D-9583-570354B7D3BA}" type="pres">
      <dgm:prSet presAssocID="{3E915514-8E1C-4C62-997A-8C880BCD685A}" presName="parTxOnlySpace" presStyleCnt="0"/>
      <dgm:spPr/>
    </dgm:pt>
    <dgm:pt modelId="{9A485AF6-73DE-4D07-A77D-BDA8A8591413}" type="pres">
      <dgm:prSet presAssocID="{AF584EF7-49A3-4476-90AB-C44F0567DB02}" presName="parTxOnly" presStyleLbl="node1" presStyleIdx="1" presStyleCnt="7">
        <dgm:presLayoutVars>
          <dgm:chMax val="0"/>
          <dgm:chPref val="0"/>
          <dgm:bulletEnabled val="1"/>
        </dgm:presLayoutVars>
      </dgm:prSet>
      <dgm:spPr/>
    </dgm:pt>
    <dgm:pt modelId="{062A9171-2A7D-42E1-A8D6-4075ECD6784D}" type="pres">
      <dgm:prSet presAssocID="{64F3BAEE-4B99-47BD-B38E-FDB009A58D46}" presName="parTxOnlySpace" presStyleCnt="0"/>
      <dgm:spPr/>
    </dgm:pt>
    <dgm:pt modelId="{EA1F100F-5266-40D2-BE8B-41F26C1A2EC6}" type="pres">
      <dgm:prSet presAssocID="{1F62753A-D875-4F18-AB52-A03E48302A78}" presName="parTxOnly" presStyleLbl="node1" presStyleIdx="2" presStyleCnt="7">
        <dgm:presLayoutVars>
          <dgm:chMax val="0"/>
          <dgm:chPref val="0"/>
          <dgm:bulletEnabled val="1"/>
        </dgm:presLayoutVars>
      </dgm:prSet>
      <dgm:spPr/>
    </dgm:pt>
    <dgm:pt modelId="{BD6A4016-B4DA-4AB6-BA4F-315C600E41B7}" type="pres">
      <dgm:prSet presAssocID="{27829D67-E1D2-4E9A-AF0E-43C6B276506B}" presName="parTxOnlySpace" presStyleCnt="0"/>
      <dgm:spPr/>
    </dgm:pt>
    <dgm:pt modelId="{EA7DE4B4-A142-4A47-B3AC-CA9442829283}" type="pres">
      <dgm:prSet presAssocID="{5F09EB63-26FE-44EB-9E9A-5EE31FC0548D}" presName="parTxOnly" presStyleLbl="node1" presStyleIdx="3" presStyleCnt="7">
        <dgm:presLayoutVars>
          <dgm:chMax val="0"/>
          <dgm:chPref val="0"/>
          <dgm:bulletEnabled val="1"/>
        </dgm:presLayoutVars>
      </dgm:prSet>
      <dgm:spPr/>
    </dgm:pt>
    <dgm:pt modelId="{23726D50-17D4-49BC-9B5B-A3CEE38FE286}" type="pres">
      <dgm:prSet presAssocID="{DB9E29C5-9690-4A29-A799-2E727E686C00}" presName="parTxOnlySpace" presStyleCnt="0"/>
      <dgm:spPr/>
    </dgm:pt>
    <dgm:pt modelId="{1694F1BE-8A6E-4C6C-B9BF-D12C37EFA194}" type="pres">
      <dgm:prSet presAssocID="{729F83AB-977F-4F28-8E3A-2F40355FF3F8}" presName="parTxOnly" presStyleLbl="node1" presStyleIdx="4" presStyleCnt="7">
        <dgm:presLayoutVars>
          <dgm:chMax val="0"/>
          <dgm:chPref val="0"/>
          <dgm:bulletEnabled val="1"/>
        </dgm:presLayoutVars>
      </dgm:prSet>
      <dgm:spPr/>
    </dgm:pt>
    <dgm:pt modelId="{3DFAB742-7D46-460C-BA35-D86465535AEF}" type="pres">
      <dgm:prSet presAssocID="{90FA3F57-D477-4916-B3F4-7F3DB51B08AA}" presName="parTxOnlySpace" presStyleCnt="0"/>
      <dgm:spPr/>
    </dgm:pt>
    <dgm:pt modelId="{7467AAF7-72C1-4F1D-BE94-E323D8086F79}" type="pres">
      <dgm:prSet presAssocID="{5BD1DAEC-F870-4461-9E0A-72378F88DEB3}" presName="parTxOnly" presStyleLbl="node1" presStyleIdx="5" presStyleCnt="7">
        <dgm:presLayoutVars>
          <dgm:chMax val="0"/>
          <dgm:chPref val="0"/>
          <dgm:bulletEnabled val="1"/>
        </dgm:presLayoutVars>
      </dgm:prSet>
      <dgm:spPr/>
    </dgm:pt>
    <dgm:pt modelId="{1C89A734-F507-4B45-94B5-41582C285C4F}" type="pres">
      <dgm:prSet presAssocID="{1CE70D0B-7CB4-4332-8EA5-3D1D7E80948F}" presName="parTxOnlySpace" presStyleCnt="0"/>
      <dgm:spPr/>
    </dgm:pt>
    <dgm:pt modelId="{6A9CD776-F63A-449E-921B-F2799F0D379E}" type="pres">
      <dgm:prSet presAssocID="{2FEEDEAB-E2D6-4D0A-AD21-81DABC96A91B}" presName="parTxOnly" presStyleLbl="node1" presStyleIdx="6" presStyleCnt="7" custLinFactNeighborX="-16589" custLinFactNeighborY="0">
        <dgm:presLayoutVars>
          <dgm:chMax val="0"/>
          <dgm:chPref val="0"/>
          <dgm:bulletEnabled val="1"/>
        </dgm:presLayoutVars>
      </dgm:prSet>
      <dgm:spPr/>
    </dgm:pt>
  </dgm:ptLst>
  <dgm:cxnLst>
    <dgm:cxn modelId="{04E54F13-67FE-4D34-9810-7113D366909E}" srcId="{DFC30AB2-9F6A-4A65-8C5D-6E5EC5269825}" destId="{1F62753A-D875-4F18-AB52-A03E48302A78}" srcOrd="2" destOrd="0" parTransId="{0480B9A0-E396-43A4-895F-E3E093675943}" sibTransId="{27829D67-E1D2-4E9A-AF0E-43C6B276506B}"/>
    <dgm:cxn modelId="{26FE3129-2427-4B70-96D4-C450A9B46762}" type="presOf" srcId="{2FEEDEAB-E2D6-4D0A-AD21-81DABC96A91B}" destId="{6A9CD776-F63A-449E-921B-F2799F0D379E}" srcOrd="0" destOrd="0" presId="urn:microsoft.com/office/officeart/2005/8/layout/chevron1"/>
    <dgm:cxn modelId="{9002B45E-C1F8-472D-9B2B-2D94F95D9586}" type="presOf" srcId="{1F62753A-D875-4F18-AB52-A03E48302A78}" destId="{EA1F100F-5266-40D2-BE8B-41F26C1A2EC6}" srcOrd="0" destOrd="0" presId="urn:microsoft.com/office/officeart/2005/8/layout/chevron1"/>
    <dgm:cxn modelId="{82EDD663-7327-42B5-AE70-592ABA744A62}" srcId="{DFC30AB2-9F6A-4A65-8C5D-6E5EC5269825}" destId="{EC07BAE2-1B22-479F-8CDB-10FE58D77306}" srcOrd="0" destOrd="0" parTransId="{D0333667-A219-482A-BD9D-F99A29EDFE60}" sibTransId="{3E915514-8E1C-4C62-997A-8C880BCD685A}"/>
    <dgm:cxn modelId="{DD5E8E70-337F-4186-9F0A-6A75D1200AD5}" type="presOf" srcId="{EC07BAE2-1B22-479F-8CDB-10FE58D77306}" destId="{DBE9E45F-3C90-4F96-8285-60949652819E}" srcOrd="0" destOrd="0" presId="urn:microsoft.com/office/officeart/2005/8/layout/chevron1"/>
    <dgm:cxn modelId="{2C82A671-D2A2-467C-94D6-43EB54C7676F}" srcId="{DFC30AB2-9F6A-4A65-8C5D-6E5EC5269825}" destId="{5BD1DAEC-F870-4461-9E0A-72378F88DEB3}" srcOrd="5" destOrd="0" parTransId="{F84DCFFF-FC63-441B-A733-2D1E9CE4106F}" sibTransId="{1CE70D0B-7CB4-4332-8EA5-3D1D7E80948F}"/>
    <dgm:cxn modelId="{B3E6C075-5FFA-4B5F-99C0-4EDC4CEE2567}" type="presOf" srcId="{AF584EF7-49A3-4476-90AB-C44F0567DB02}" destId="{9A485AF6-73DE-4D07-A77D-BDA8A8591413}" srcOrd="0" destOrd="0" presId="urn:microsoft.com/office/officeart/2005/8/layout/chevron1"/>
    <dgm:cxn modelId="{92C2C0A8-7A58-487D-ADA1-07DAE2C53960}" type="presOf" srcId="{DFC30AB2-9F6A-4A65-8C5D-6E5EC5269825}" destId="{3D7ED433-4A78-4242-8CC5-BD0453D6B15A}" srcOrd="0" destOrd="0" presId="urn:microsoft.com/office/officeart/2005/8/layout/chevron1"/>
    <dgm:cxn modelId="{06827EBB-401E-4D62-A04D-89FB90A69D38}" srcId="{DFC30AB2-9F6A-4A65-8C5D-6E5EC5269825}" destId="{2FEEDEAB-E2D6-4D0A-AD21-81DABC96A91B}" srcOrd="6" destOrd="0" parTransId="{94E5F452-9CE1-427D-B702-A93B10ADF120}" sibTransId="{4327268A-FEB2-4882-8863-98492B3ABC26}"/>
    <dgm:cxn modelId="{8EDFF6BE-6885-4323-AA64-1D9F1C3F1BAB}" type="presOf" srcId="{729F83AB-977F-4F28-8E3A-2F40355FF3F8}" destId="{1694F1BE-8A6E-4C6C-B9BF-D12C37EFA194}" srcOrd="0" destOrd="0" presId="urn:microsoft.com/office/officeart/2005/8/layout/chevron1"/>
    <dgm:cxn modelId="{6C108EC4-939B-4DB3-9F9F-4A192A8A9E15}" srcId="{DFC30AB2-9F6A-4A65-8C5D-6E5EC5269825}" destId="{729F83AB-977F-4F28-8E3A-2F40355FF3F8}" srcOrd="4" destOrd="0" parTransId="{C25ABB7E-91B7-4823-837C-690F32DB250C}" sibTransId="{90FA3F57-D477-4916-B3F4-7F3DB51B08AA}"/>
    <dgm:cxn modelId="{C40241CA-FACB-41C4-B7D5-C586AFF9F1D5}" srcId="{DFC30AB2-9F6A-4A65-8C5D-6E5EC5269825}" destId="{AF584EF7-49A3-4476-90AB-C44F0567DB02}" srcOrd="1" destOrd="0" parTransId="{435A85EB-2F01-4EB3-897C-449355058906}" sibTransId="{64F3BAEE-4B99-47BD-B38E-FDB009A58D46}"/>
    <dgm:cxn modelId="{ECB2EACE-05E8-4D2B-A9F6-24F9AD7727DA}" type="presOf" srcId="{5BD1DAEC-F870-4461-9E0A-72378F88DEB3}" destId="{7467AAF7-72C1-4F1D-BE94-E323D8086F79}" srcOrd="0" destOrd="0" presId="urn:microsoft.com/office/officeart/2005/8/layout/chevron1"/>
    <dgm:cxn modelId="{F94CF5DC-6FC0-4B87-9A2B-1C9FC8BAAC78}" type="presOf" srcId="{5F09EB63-26FE-44EB-9E9A-5EE31FC0548D}" destId="{EA7DE4B4-A142-4A47-B3AC-CA9442829283}" srcOrd="0" destOrd="0" presId="urn:microsoft.com/office/officeart/2005/8/layout/chevron1"/>
    <dgm:cxn modelId="{AB913FE1-2283-4D38-B455-A36F2283BCFA}" srcId="{DFC30AB2-9F6A-4A65-8C5D-6E5EC5269825}" destId="{5F09EB63-26FE-44EB-9E9A-5EE31FC0548D}" srcOrd="3" destOrd="0" parTransId="{7A24D884-8F71-4708-B200-B49491865054}" sibTransId="{DB9E29C5-9690-4A29-A799-2E727E686C00}"/>
    <dgm:cxn modelId="{7AA60ABD-9957-4194-9E30-4A8A792F1B6C}" type="presParOf" srcId="{3D7ED433-4A78-4242-8CC5-BD0453D6B15A}" destId="{DBE9E45F-3C90-4F96-8285-60949652819E}" srcOrd="0" destOrd="0" presId="urn:microsoft.com/office/officeart/2005/8/layout/chevron1"/>
    <dgm:cxn modelId="{7993C31F-6F0A-4C7B-8050-7A9630AE51A6}" type="presParOf" srcId="{3D7ED433-4A78-4242-8CC5-BD0453D6B15A}" destId="{AE23D39A-1702-4D5D-9583-570354B7D3BA}" srcOrd="1" destOrd="0" presId="urn:microsoft.com/office/officeart/2005/8/layout/chevron1"/>
    <dgm:cxn modelId="{86BB1FC2-5B66-406F-BA48-47C6E0AEA488}" type="presParOf" srcId="{3D7ED433-4A78-4242-8CC5-BD0453D6B15A}" destId="{9A485AF6-73DE-4D07-A77D-BDA8A8591413}" srcOrd="2" destOrd="0" presId="urn:microsoft.com/office/officeart/2005/8/layout/chevron1"/>
    <dgm:cxn modelId="{6D86126F-B907-4313-988D-B756BD2AB15D}" type="presParOf" srcId="{3D7ED433-4A78-4242-8CC5-BD0453D6B15A}" destId="{062A9171-2A7D-42E1-A8D6-4075ECD6784D}" srcOrd="3" destOrd="0" presId="urn:microsoft.com/office/officeart/2005/8/layout/chevron1"/>
    <dgm:cxn modelId="{0A881278-5A35-43EA-A226-23C69985D309}" type="presParOf" srcId="{3D7ED433-4A78-4242-8CC5-BD0453D6B15A}" destId="{EA1F100F-5266-40D2-BE8B-41F26C1A2EC6}" srcOrd="4" destOrd="0" presId="urn:microsoft.com/office/officeart/2005/8/layout/chevron1"/>
    <dgm:cxn modelId="{B1BD7BE6-866E-4536-B384-DD9E68041A09}" type="presParOf" srcId="{3D7ED433-4A78-4242-8CC5-BD0453D6B15A}" destId="{BD6A4016-B4DA-4AB6-BA4F-315C600E41B7}" srcOrd="5" destOrd="0" presId="urn:microsoft.com/office/officeart/2005/8/layout/chevron1"/>
    <dgm:cxn modelId="{4E833EDE-7B38-44AC-9D62-18C64F231B33}" type="presParOf" srcId="{3D7ED433-4A78-4242-8CC5-BD0453D6B15A}" destId="{EA7DE4B4-A142-4A47-B3AC-CA9442829283}" srcOrd="6" destOrd="0" presId="urn:microsoft.com/office/officeart/2005/8/layout/chevron1"/>
    <dgm:cxn modelId="{D9ECF923-CBA7-4F91-8689-733CF4CBC2B5}" type="presParOf" srcId="{3D7ED433-4A78-4242-8CC5-BD0453D6B15A}" destId="{23726D50-17D4-49BC-9B5B-A3CEE38FE286}" srcOrd="7" destOrd="0" presId="urn:microsoft.com/office/officeart/2005/8/layout/chevron1"/>
    <dgm:cxn modelId="{E4A46982-6E9D-430E-BDF6-18D412B8FFC1}" type="presParOf" srcId="{3D7ED433-4A78-4242-8CC5-BD0453D6B15A}" destId="{1694F1BE-8A6E-4C6C-B9BF-D12C37EFA194}" srcOrd="8" destOrd="0" presId="urn:microsoft.com/office/officeart/2005/8/layout/chevron1"/>
    <dgm:cxn modelId="{20CCD6FB-406A-42D5-B7F0-B248F260A8D8}" type="presParOf" srcId="{3D7ED433-4A78-4242-8CC5-BD0453D6B15A}" destId="{3DFAB742-7D46-460C-BA35-D86465535AEF}" srcOrd="9" destOrd="0" presId="urn:microsoft.com/office/officeart/2005/8/layout/chevron1"/>
    <dgm:cxn modelId="{F9D15D7F-6C55-4724-AC14-D9510142BF5E}" type="presParOf" srcId="{3D7ED433-4A78-4242-8CC5-BD0453D6B15A}" destId="{7467AAF7-72C1-4F1D-BE94-E323D8086F79}" srcOrd="10" destOrd="0" presId="urn:microsoft.com/office/officeart/2005/8/layout/chevron1"/>
    <dgm:cxn modelId="{3B5E7EAC-E5DF-4807-A903-F1474728D806}" type="presParOf" srcId="{3D7ED433-4A78-4242-8CC5-BD0453D6B15A}" destId="{1C89A734-F507-4B45-94B5-41582C285C4F}" srcOrd="11" destOrd="0" presId="urn:microsoft.com/office/officeart/2005/8/layout/chevron1"/>
    <dgm:cxn modelId="{38A009AA-60F6-4940-92E6-F223089C359D}" type="presParOf" srcId="{3D7ED433-4A78-4242-8CC5-BD0453D6B15A}" destId="{6A9CD776-F63A-449E-921B-F2799F0D379E}"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48980F-E3FD-486C-8AF7-929345C5A89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sv-SE"/>
        </a:p>
      </dgm:t>
    </dgm:pt>
    <dgm:pt modelId="{A866932B-9C8F-4B0E-B46A-F447830335D5}">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sv-SE" dirty="0"/>
            <a:t>Dela upp i grupper om 2-3 personer och diskutera frågorna (15-20 min)</a:t>
          </a:r>
        </a:p>
      </dgm:t>
    </dgm:pt>
    <dgm:pt modelId="{29846C95-A44C-4387-805B-EBCFC7E7ED91}" type="parTrans" cxnId="{780F7046-CBBA-44EE-A55A-0D834B38EAAB}">
      <dgm:prSet/>
      <dgm:spPr/>
      <dgm:t>
        <a:bodyPr/>
        <a:lstStyle/>
        <a:p>
          <a:endParaRPr lang="sv-SE"/>
        </a:p>
      </dgm:t>
    </dgm:pt>
    <dgm:pt modelId="{A33EDB5C-8A22-44C5-8E78-2F6518A486C3}" type="sibTrans" cxnId="{780F7046-CBBA-44EE-A55A-0D834B38EAAB}">
      <dgm:prSet/>
      <dgm:spPr/>
      <dgm:t>
        <a:bodyPr/>
        <a:lstStyle/>
        <a:p>
          <a:endParaRPr lang="sv-SE" dirty="0"/>
        </a:p>
      </dgm:t>
    </dgm:pt>
    <dgm:pt modelId="{0D50A769-5475-497C-BE2E-9BD77BDED8E2}">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sv-SE" dirty="0"/>
            <a:t>Ta fram Word-mallen för strategin. Gå till punkt 5 (orange, grått &amp; lila avsnitt). </a:t>
          </a:r>
        </a:p>
        <a:p>
          <a:endParaRPr lang="sv-SE" dirty="0"/>
        </a:p>
      </dgm:t>
    </dgm:pt>
    <dgm:pt modelId="{68F19CFB-4ECF-4B93-AC2B-7E3CFD93568A}" type="parTrans" cxnId="{0F11534F-D57F-4928-B0DD-3DC50D60D0D9}">
      <dgm:prSet/>
      <dgm:spPr/>
      <dgm:t>
        <a:bodyPr/>
        <a:lstStyle/>
        <a:p>
          <a:endParaRPr lang="sv-SE"/>
        </a:p>
      </dgm:t>
    </dgm:pt>
    <dgm:pt modelId="{34DFE99A-43BA-47BF-BAF3-4216FAFCBB86}" type="sibTrans" cxnId="{0F11534F-D57F-4928-B0DD-3DC50D60D0D9}">
      <dgm:prSet/>
      <dgm:spPr/>
      <dgm:t>
        <a:bodyPr/>
        <a:lstStyle/>
        <a:p>
          <a:endParaRPr lang="sv-SE" dirty="0"/>
        </a:p>
      </dgm:t>
    </dgm:pt>
    <dgm:pt modelId="{C4666B55-A4AB-4C62-A6E1-1F0F9F99B3F5}">
      <dgm:prSet phldrT="[Text]"/>
      <dgm:spPr/>
      <dgm:t>
        <a:bodyPr/>
        <a:lstStyle/>
        <a:p>
          <a:r>
            <a:rPr lang="sv-SE" dirty="0"/>
            <a:t>Diskutera i helgrupp och fyll i mallen efter vad ni kommit fram till (25-30 min)</a:t>
          </a:r>
        </a:p>
      </dgm:t>
    </dgm:pt>
    <dgm:pt modelId="{7E38E832-FD33-493B-8F03-5E75B783612C}" type="parTrans" cxnId="{87E1CFEA-C4D7-4088-86C2-976427B453F6}">
      <dgm:prSet/>
      <dgm:spPr/>
      <dgm:t>
        <a:bodyPr/>
        <a:lstStyle/>
        <a:p>
          <a:endParaRPr lang="sv-SE"/>
        </a:p>
      </dgm:t>
    </dgm:pt>
    <dgm:pt modelId="{6D568D0C-069F-4FFE-91C7-F4B5FED6EB15}" type="sibTrans" cxnId="{87E1CFEA-C4D7-4088-86C2-976427B453F6}">
      <dgm:prSet/>
      <dgm:spPr/>
      <dgm:t>
        <a:bodyPr/>
        <a:lstStyle/>
        <a:p>
          <a:endParaRPr lang="sv-SE"/>
        </a:p>
      </dgm:t>
    </dgm:pt>
    <dgm:pt modelId="{1E75D151-3357-4AFA-AC31-2667991E8F36}" type="pres">
      <dgm:prSet presAssocID="{A448980F-E3FD-486C-8AF7-929345C5A899}" presName="outerComposite" presStyleCnt="0">
        <dgm:presLayoutVars>
          <dgm:chMax val="5"/>
          <dgm:dir/>
          <dgm:resizeHandles val="exact"/>
        </dgm:presLayoutVars>
      </dgm:prSet>
      <dgm:spPr/>
    </dgm:pt>
    <dgm:pt modelId="{4D398928-011B-441B-9E19-54B1DAB954B6}" type="pres">
      <dgm:prSet presAssocID="{A448980F-E3FD-486C-8AF7-929345C5A899}" presName="dummyMaxCanvas" presStyleCnt="0">
        <dgm:presLayoutVars/>
      </dgm:prSet>
      <dgm:spPr/>
    </dgm:pt>
    <dgm:pt modelId="{73FD54E4-2667-460D-AE0E-C4DE35DF516E}" type="pres">
      <dgm:prSet presAssocID="{A448980F-E3FD-486C-8AF7-929345C5A899}" presName="ThreeNodes_1" presStyleLbl="node1" presStyleIdx="0" presStyleCnt="3" custLinFactNeighborX="-5815" custLinFactNeighborY="-2257">
        <dgm:presLayoutVars>
          <dgm:bulletEnabled val="1"/>
        </dgm:presLayoutVars>
      </dgm:prSet>
      <dgm:spPr/>
    </dgm:pt>
    <dgm:pt modelId="{5343E670-7276-47E2-8132-AE8C5BC76B04}" type="pres">
      <dgm:prSet presAssocID="{A448980F-E3FD-486C-8AF7-929345C5A899}" presName="ThreeNodes_2" presStyleLbl="node1" presStyleIdx="1" presStyleCnt="3">
        <dgm:presLayoutVars>
          <dgm:bulletEnabled val="1"/>
        </dgm:presLayoutVars>
      </dgm:prSet>
      <dgm:spPr/>
    </dgm:pt>
    <dgm:pt modelId="{B8230406-97CB-4F1A-A3D6-1C37485E7C30}" type="pres">
      <dgm:prSet presAssocID="{A448980F-E3FD-486C-8AF7-929345C5A899}" presName="ThreeNodes_3" presStyleLbl="node1" presStyleIdx="2" presStyleCnt="3">
        <dgm:presLayoutVars>
          <dgm:bulletEnabled val="1"/>
        </dgm:presLayoutVars>
      </dgm:prSet>
      <dgm:spPr/>
    </dgm:pt>
    <dgm:pt modelId="{3CF22EF7-4845-48BD-BFE6-4559312CF3B0}" type="pres">
      <dgm:prSet presAssocID="{A448980F-E3FD-486C-8AF7-929345C5A899}" presName="ThreeConn_1-2" presStyleLbl="fgAccFollowNode1" presStyleIdx="0" presStyleCnt="2">
        <dgm:presLayoutVars>
          <dgm:bulletEnabled val="1"/>
        </dgm:presLayoutVars>
      </dgm:prSet>
      <dgm:spPr/>
    </dgm:pt>
    <dgm:pt modelId="{5A569EC4-01AB-4690-ABF5-F849BD9FECB9}" type="pres">
      <dgm:prSet presAssocID="{A448980F-E3FD-486C-8AF7-929345C5A899}" presName="ThreeConn_2-3" presStyleLbl="fgAccFollowNode1" presStyleIdx="1" presStyleCnt="2">
        <dgm:presLayoutVars>
          <dgm:bulletEnabled val="1"/>
        </dgm:presLayoutVars>
      </dgm:prSet>
      <dgm:spPr/>
    </dgm:pt>
    <dgm:pt modelId="{32ED0D3D-9297-4F91-875C-B052C1BF0B55}" type="pres">
      <dgm:prSet presAssocID="{A448980F-E3FD-486C-8AF7-929345C5A899}" presName="ThreeNodes_1_text" presStyleLbl="node1" presStyleIdx="2" presStyleCnt="3">
        <dgm:presLayoutVars>
          <dgm:bulletEnabled val="1"/>
        </dgm:presLayoutVars>
      </dgm:prSet>
      <dgm:spPr/>
    </dgm:pt>
    <dgm:pt modelId="{9770D9B6-083C-4822-B219-C258F8FAF8AF}" type="pres">
      <dgm:prSet presAssocID="{A448980F-E3FD-486C-8AF7-929345C5A899}" presName="ThreeNodes_2_text" presStyleLbl="node1" presStyleIdx="2" presStyleCnt="3">
        <dgm:presLayoutVars>
          <dgm:bulletEnabled val="1"/>
        </dgm:presLayoutVars>
      </dgm:prSet>
      <dgm:spPr/>
    </dgm:pt>
    <dgm:pt modelId="{D98726FF-7634-44B9-A391-892E8FBA633A}" type="pres">
      <dgm:prSet presAssocID="{A448980F-E3FD-486C-8AF7-929345C5A899}" presName="ThreeNodes_3_text" presStyleLbl="node1" presStyleIdx="2" presStyleCnt="3">
        <dgm:presLayoutVars>
          <dgm:bulletEnabled val="1"/>
        </dgm:presLayoutVars>
      </dgm:prSet>
      <dgm:spPr/>
    </dgm:pt>
  </dgm:ptLst>
  <dgm:cxnLst>
    <dgm:cxn modelId="{0A05B20E-E963-4474-BB4C-8E3701655AAB}" type="presOf" srcId="{34DFE99A-43BA-47BF-BAF3-4216FAFCBB86}" destId="{5A569EC4-01AB-4690-ABF5-F849BD9FECB9}" srcOrd="0" destOrd="0" presId="urn:microsoft.com/office/officeart/2005/8/layout/vProcess5"/>
    <dgm:cxn modelId="{6D946424-4C34-4D9F-AA9F-D278DA88EEB9}" type="presOf" srcId="{C4666B55-A4AB-4C62-A6E1-1F0F9F99B3F5}" destId="{B8230406-97CB-4F1A-A3D6-1C37485E7C30}" srcOrd="0" destOrd="0" presId="urn:microsoft.com/office/officeart/2005/8/layout/vProcess5"/>
    <dgm:cxn modelId="{B189D02B-11DD-4682-A252-8E14BDFCE72F}" type="presOf" srcId="{0D50A769-5475-497C-BE2E-9BD77BDED8E2}" destId="{9770D9B6-083C-4822-B219-C258F8FAF8AF}" srcOrd="1" destOrd="0" presId="urn:microsoft.com/office/officeart/2005/8/layout/vProcess5"/>
    <dgm:cxn modelId="{2EF2F041-7EF4-40E7-9D3E-62C1DB397C18}" type="presOf" srcId="{A866932B-9C8F-4B0E-B46A-F447830335D5}" destId="{73FD54E4-2667-460D-AE0E-C4DE35DF516E}" srcOrd="0" destOrd="0" presId="urn:microsoft.com/office/officeart/2005/8/layout/vProcess5"/>
    <dgm:cxn modelId="{780F7046-CBBA-44EE-A55A-0D834B38EAAB}" srcId="{A448980F-E3FD-486C-8AF7-929345C5A899}" destId="{A866932B-9C8F-4B0E-B46A-F447830335D5}" srcOrd="0" destOrd="0" parTransId="{29846C95-A44C-4387-805B-EBCFC7E7ED91}" sibTransId="{A33EDB5C-8A22-44C5-8E78-2F6518A486C3}"/>
    <dgm:cxn modelId="{0F11534F-D57F-4928-B0DD-3DC50D60D0D9}" srcId="{A448980F-E3FD-486C-8AF7-929345C5A899}" destId="{0D50A769-5475-497C-BE2E-9BD77BDED8E2}" srcOrd="1" destOrd="0" parTransId="{68F19CFB-4ECF-4B93-AC2B-7E3CFD93568A}" sibTransId="{34DFE99A-43BA-47BF-BAF3-4216FAFCBB86}"/>
    <dgm:cxn modelId="{119DFE5A-4FDD-453E-A5DA-9213BEE15455}" type="presOf" srcId="{A448980F-E3FD-486C-8AF7-929345C5A899}" destId="{1E75D151-3357-4AFA-AC31-2667991E8F36}" srcOrd="0" destOrd="0" presId="urn:microsoft.com/office/officeart/2005/8/layout/vProcess5"/>
    <dgm:cxn modelId="{710D5F86-0A51-4E56-B0F7-64F8493790DE}" type="presOf" srcId="{A33EDB5C-8A22-44C5-8E78-2F6518A486C3}" destId="{3CF22EF7-4845-48BD-BFE6-4559312CF3B0}" srcOrd="0" destOrd="0" presId="urn:microsoft.com/office/officeart/2005/8/layout/vProcess5"/>
    <dgm:cxn modelId="{AF52E3BA-0A01-4F81-A1F3-A00B31A93DC7}" type="presOf" srcId="{0D50A769-5475-497C-BE2E-9BD77BDED8E2}" destId="{5343E670-7276-47E2-8132-AE8C5BC76B04}" srcOrd="0" destOrd="0" presId="urn:microsoft.com/office/officeart/2005/8/layout/vProcess5"/>
    <dgm:cxn modelId="{92D0DFDC-64FA-4E9E-B159-637D69C486A8}" type="presOf" srcId="{A866932B-9C8F-4B0E-B46A-F447830335D5}" destId="{32ED0D3D-9297-4F91-875C-B052C1BF0B55}" srcOrd="1" destOrd="0" presId="urn:microsoft.com/office/officeart/2005/8/layout/vProcess5"/>
    <dgm:cxn modelId="{AD1D19E8-F652-450C-A18F-1D1653B8962D}" type="presOf" srcId="{C4666B55-A4AB-4C62-A6E1-1F0F9F99B3F5}" destId="{D98726FF-7634-44B9-A391-892E8FBA633A}" srcOrd="1" destOrd="0" presId="urn:microsoft.com/office/officeart/2005/8/layout/vProcess5"/>
    <dgm:cxn modelId="{87E1CFEA-C4D7-4088-86C2-976427B453F6}" srcId="{A448980F-E3FD-486C-8AF7-929345C5A899}" destId="{C4666B55-A4AB-4C62-A6E1-1F0F9F99B3F5}" srcOrd="2" destOrd="0" parTransId="{7E38E832-FD33-493B-8F03-5E75B783612C}" sibTransId="{6D568D0C-069F-4FFE-91C7-F4B5FED6EB15}"/>
    <dgm:cxn modelId="{22EE2FF1-85CA-4BCE-BD35-CA4E33D3ECB2}" type="presParOf" srcId="{1E75D151-3357-4AFA-AC31-2667991E8F36}" destId="{4D398928-011B-441B-9E19-54B1DAB954B6}" srcOrd="0" destOrd="0" presId="urn:microsoft.com/office/officeart/2005/8/layout/vProcess5"/>
    <dgm:cxn modelId="{CE4351EF-ACAE-4DC0-A980-884C267509B2}" type="presParOf" srcId="{1E75D151-3357-4AFA-AC31-2667991E8F36}" destId="{73FD54E4-2667-460D-AE0E-C4DE35DF516E}" srcOrd="1" destOrd="0" presId="urn:microsoft.com/office/officeart/2005/8/layout/vProcess5"/>
    <dgm:cxn modelId="{372EAA25-6F70-4BAA-9A80-34AEC0FE95DD}" type="presParOf" srcId="{1E75D151-3357-4AFA-AC31-2667991E8F36}" destId="{5343E670-7276-47E2-8132-AE8C5BC76B04}" srcOrd="2" destOrd="0" presId="urn:microsoft.com/office/officeart/2005/8/layout/vProcess5"/>
    <dgm:cxn modelId="{F081518D-F623-4D5B-AE61-6E8CC704F4A6}" type="presParOf" srcId="{1E75D151-3357-4AFA-AC31-2667991E8F36}" destId="{B8230406-97CB-4F1A-A3D6-1C37485E7C30}" srcOrd="3" destOrd="0" presId="urn:microsoft.com/office/officeart/2005/8/layout/vProcess5"/>
    <dgm:cxn modelId="{DE974E94-E880-41A0-8239-6C4902B8B41A}" type="presParOf" srcId="{1E75D151-3357-4AFA-AC31-2667991E8F36}" destId="{3CF22EF7-4845-48BD-BFE6-4559312CF3B0}" srcOrd="4" destOrd="0" presId="urn:microsoft.com/office/officeart/2005/8/layout/vProcess5"/>
    <dgm:cxn modelId="{5CB1CA2E-DE7D-4D79-A593-9C8789F2F827}" type="presParOf" srcId="{1E75D151-3357-4AFA-AC31-2667991E8F36}" destId="{5A569EC4-01AB-4690-ABF5-F849BD9FECB9}" srcOrd="5" destOrd="0" presId="urn:microsoft.com/office/officeart/2005/8/layout/vProcess5"/>
    <dgm:cxn modelId="{F099AC0B-F862-4319-8899-E36353AC2D6E}" type="presParOf" srcId="{1E75D151-3357-4AFA-AC31-2667991E8F36}" destId="{32ED0D3D-9297-4F91-875C-B052C1BF0B55}" srcOrd="6" destOrd="0" presId="urn:microsoft.com/office/officeart/2005/8/layout/vProcess5"/>
    <dgm:cxn modelId="{AB6779D3-82FD-435A-9939-C09803468C4E}" type="presParOf" srcId="{1E75D151-3357-4AFA-AC31-2667991E8F36}" destId="{9770D9B6-083C-4822-B219-C258F8FAF8AF}" srcOrd="7" destOrd="0" presId="urn:microsoft.com/office/officeart/2005/8/layout/vProcess5"/>
    <dgm:cxn modelId="{548D6406-E56B-4DFB-899E-660EDFE07B47}" type="presParOf" srcId="{1E75D151-3357-4AFA-AC31-2667991E8F36}" destId="{D98726FF-7634-44B9-A391-892E8FBA633A}"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C30AB2-9F6A-4A65-8C5D-6E5EC5269825}" type="doc">
      <dgm:prSet loTypeId="urn:microsoft.com/office/officeart/2005/8/layout/chevron1" loCatId="process" qsTypeId="urn:microsoft.com/office/officeart/2005/8/quickstyle/simple1" qsCatId="simple" csTypeId="urn:microsoft.com/office/officeart/2005/8/colors/accent1_2" csCatId="accent1" phldr="1"/>
      <dgm:spPr/>
    </dgm:pt>
    <dgm:pt modelId="{EC07BAE2-1B22-479F-8CDB-10FE58D77306}">
      <dgm:prSet phldrT="[Text]"/>
      <dgm:spPr>
        <a:solidFill>
          <a:schemeClr val="accent2"/>
        </a:solidFill>
      </dgm:spPr>
      <dgm:t>
        <a:bodyPr/>
        <a:lstStyle/>
        <a:p>
          <a:r>
            <a:rPr lang="sv-SE" dirty="0">
              <a:solidFill>
                <a:schemeClr val="bg1"/>
              </a:solidFill>
            </a:rPr>
            <a:t>Workshop</a:t>
          </a:r>
        </a:p>
      </dgm:t>
    </dgm:pt>
    <dgm:pt modelId="{D0333667-A219-482A-BD9D-F99A29EDFE60}" type="parTrans" cxnId="{82EDD663-7327-42B5-AE70-592ABA744A62}">
      <dgm:prSet/>
      <dgm:spPr/>
      <dgm:t>
        <a:bodyPr/>
        <a:lstStyle/>
        <a:p>
          <a:endParaRPr lang="sv-SE"/>
        </a:p>
      </dgm:t>
    </dgm:pt>
    <dgm:pt modelId="{3E915514-8E1C-4C62-997A-8C880BCD685A}" type="sibTrans" cxnId="{82EDD663-7327-42B5-AE70-592ABA744A62}">
      <dgm:prSet/>
      <dgm:spPr/>
      <dgm:t>
        <a:bodyPr/>
        <a:lstStyle/>
        <a:p>
          <a:endParaRPr lang="sv-SE"/>
        </a:p>
      </dgm:t>
    </dgm:pt>
    <dgm:pt modelId="{AF584EF7-49A3-4476-90AB-C44F0567DB02}">
      <dgm:prSet phldrT="[Text]"/>
      <dgm:spPr>
        <a:solidFill>
          <a:schemeClr val="accent2"/>
        </a:solidFill>
      </dgm:spPr>
      <dgm:t>
        <a:bodyPr/>
        <a:lstStyle/>
        <a:p>
          <a:r>
            <a:rPr lang="sv-SE" dirty="0">
              <a:solidFill>
                <a:schemeClr val="bg1"/>
              </a:solidFill>
            </a:rPr>
            <a:t>Utkast strategi &amp; utpekade platser</a:t>
          </a:r>
        </a:p>
      </dgm:t>
    </dgm:pt>
    <dgm:pt modelId="{435A85EB-2F01-4EB3-897C-449355058906}" type="parTrans" cxnId="{C40241CA-FACB-41C4-B7D5-C586AFF9F1D5}">
      <dgm:prSet/>
      <dgm:spPr/>
      <dgm:t>
        <a:bodyPr/>
        <a:lstStyle/>
        <a:p>
          <a:endParaRPr lang="sv-SE"/>
        </a:p>
      </dgm:t>
    </dgm:pt>
    <dgm:pt modelId="{64F3BAEE-4B99-47BD-B38E-FDB009A58D46}" type="sibTrans" cxnId="{C40241CA-FACB-41C4-B7D5-C586AFF9F1D5}">
      <dgm:prSet/>
      <dgm:spPr/>
      <dgm:t>
        <a:bodyPr/>
        <a:lstStyle/>
        <a:p>
          <a:endParaRPr lang="sv-SE"/>
        </a:p>
      </dgm:t>
    </dgm:pt>
    <dgm:pt modelId="{2FEEDEAB-E2D6-4D0A-AD21-81DABC96A91B}">
      <dgm:prSet phldrT="[Text]"/>
      <dgm:spPr>
        <a:solidFill>
          <a:schemeClr val="accent2"/>
        </a:solidFill>
      </dgm:spPr>
      <dgm:t>
        <a:bodyPr/>
        <a:lstStyle/>
        <a:p>
          <a:r>
            <a:rPr lang="sv-SE" dirty="0">
              <a:solidFill>
                <a:schemeClr val="bg1"/>
              </a:solidFill>
            </a:rPr>
            <a:t>Beslutsfattande  KS/KF eller motsvarande</a:t>
          </a:r>
        </a:p>
      </dgm:t>
    </dgm:pt>
    <dgm:pt modelId="{94E5F452-9CE1-427D-B702-A93B10ADF120}" type="parTrans" cxnId="{06827EBB-401E-4D62-A04D-89FB90A69D38}">
      <dgm:prSet/>
      <dgm:spPr/>
      <dgm:t>
        <a:bodyPr/>
        <a:lstStyle/>
        <a:p>
          <a:endParaRPr lang="sv-SE"/>
        </a:p>
      </dgm:t>
    </dgm:pt>
    <dgm:pt modelId="{4327268A-FEB2-4882-8863-98492B3ABC26}" type="sibTrans" cxnId="{06827EBB-401E-4D62-A04D-89FB90A69D38}">
      <dgm:prSet/>
      <dgm:spPr/>
      <dgm:t>
        <a:bodyPr/>
        <a:lstStyle/>
        <a:p>
          <a:endParaRPr lang="sv-SE"/>
        </a:p>
      </dgm:t>
    </dgm:pt>
    <dgm:pt modelId="{5F09EB63-26FE-44EB-9E9A-5EE31FC0548D}">
      <dgm:prSet/>
      <dgm:spPr>
        <a:solidFill>
          <a:schemeClr val="accent2"/>
        </a:solidFill>
      </dgm:spPr>
      <dgm:t>
        <a:bodyPr/>
        <a:lstStyle/>
        <a:p>
          <a:r>
            <a:rPr lang="sv-SE" dirty="0">
              <a:solidFill>
                <a:schemeClr val="bg1"/>
              </a:solidFill>
            </a:rPr>
            <a:t>Undersöka elnätskapacitet</a:t>
          </a:r>
        </a:p>
      </dgm:t>
    </dgm:pt>
    <dgm:pt modelId="{7A24D884-8F71-4708-B200-B49491865054}" type="parTrans" cxnId="{AB913FE1-2283-4D38-B455-A36F2283BCFA}">
      <dgm:prSet/>
      <dgm:spPr/>
      <dgm:t>
        <a:bodyPr/>
        <a:lstStyle/>
        <a:p>
          <a:endParaRPr lang="sv-SE"/>
        </a:p>
      </dgm:t>
    </dgm:pt>
    <dgm:pt modelId="{DB9E29C5-9690-4A29-A799-2E727E686C00}" type="sibTrans" cxnId="{AB913FE1-2283-4D38-B455-A36F2283BCFA}">
      <dgm:prSet/>
      <dgm:spPr/>
      <dgm:t>
        <a:bodyPr/>
        <a:lstStyle/>
        <a:p>
          <a:endParaRPr lang="sv-SE"/>
        </a:p>
      </dgm:t>
    </dgm:pt>
    <dgm:pt modelId="{729F83AB-977F-4F28-8E3A-2F40355FF3F8}">
      <dgm:prSet/>
      <dgm:spPr>
        <a:solidFill>
          <a:schemeClr val="accent2"/>
        </a:solidFill>
      </dgm:spPr>
      <dgm:t>
        <a:bodyPr/>
        <a:lstStyle/>
        <a:p>
          <a:r>
            <a:rPr lang="sv-SE" dirty="0">
              <a:solidFill>
                <a:schemeClr val="bg1"/>
              </a:solidFill>
            </a:rPr>
            <a:t>Färdigt utkast</a:t>
          </a:r>
        </a:p>
      </dgm:t>
    </dgm:pt>
    <dgm:pt modelId="{C25ABB7E-91B7-4823-837C-690F32DB250C}" type="parTrans" cxnId="{6C108EC4-939B-4DB3-9F9F-4A192A8A9E15}">
      <dgm:prSet/>
      <dgm:spPr/>
      <dgm:t>
        <a:bodyPr/>
        <a:lstStyle/>
        <a:p>
          <a:endParaRPr lang="sv-SE"/>
        </a:p>
      </dgm:t>
    </dgm:pt>
    <dgm:pt modelId="{90FA3F57-D477-4916-B3F4-7F3DB51B08AA}" type="sibTrans" cxnId="{6C108EC4-939B-4DB3-9F9F-4A192A8A9E15}">
      <dgm:prSet/>
      <dgm:spPr/>
      <dgm:t>
        <a:bodyPr/>
        <a:lstStyle/>
        <a:p>
          <a:endParaRPr lang="sv-SE"/>
        </a:p>
      </dgm:t>
    </dgm:pt>
    <dgm:pt modelId="{5BD1DAEC-F870-4461-9E0A-72378F88DEB3}">
      <dgm:prSet/>
      <dgm:spPr>
        <a:solidFill>
          <a:schemeClr val="accent2"/>
        </a:solidFill>
      </dgm:spPr>
      <dgm:t>
        <a:bodyPr/>
        <a:lstStyle/>
        <a:p>
          <a:r>
            <a:rPr lang="sv-SE" dirty="0">
              <a:solidFill>
                <a:schemeClr val="bg1"/>
              </a:solidFill>
            </a:rPr>
            <a:t>Remissrunda i politiken</a:t>
          </a:r>
        </a:p>
      </dgm:t>
    </dgm:pt>
    <dgm:pt modelId="{F84DCFFF-FC63-441B-A733-2D1E9CE4106F}" type="parTrans" cxnId="{2C82A671-D2A2-467C-94D6-43EB54C7676F}">
      <dgm:prSet/>
      <dgm:spPr/>
      <dgm:t>
        <a:bodyPr/>
        <a:lstStyle/>
        <a:p>
          <a:endParaRPr lang="sv-SE"/>
        </a:p>
      </dgm:t>
    </dgm:pt>
    <dgm:pt modelId="{1CE70D0B-7CB4-4332-8EA5-3D1D7E80948F}" type="sibTrans" cxnId="{2C82A671-D2A2-467C-94D6-43EB54C7676F}">
      <dgm:prSet/>
      <dgm:spPr/>
      <dgm:t>
        <a:bodyPr/>
        <a:lstStyle/>
        <a:p>
          <a:endParaRPr lang="sv-SE"/>
        </a:p>
      </dgm:t>
    </dgm:pt>
    <dgm:pt modelId="{1F62753A-D875-4F18-AB52-A03E48302A78}">
      <dgm:prSet/>
      <dgm:spPr>
        <a:solidFill>
          <a:schemeClr val="accent2"/>
        </a:solidFill>
      </dgm:spPr>
      <dgm:t>
        <a:bodyPr/>
        <a:lstStyle/>
        <a:p>
          <a:r>
            <a:rPr lang="sv-SE" dirty="0">
              <a:solidFill>
                <a:schemeClr val="bg1"/>
              </a:solidFill>
            </a:rPr>
            <a:t>Uppföljningsmöte</a:t>
          </a:r>
        </a:p>
      </dgm:t>
    </dgm:pt>
    <dgm:pt modelId="{0480B9A0-E396-43A4-895F-E3E093675943}" type="parTrans" cxnId="{04E54F13-67FE-4D34-9810-7113D366909E}">
      <dgm:prSet/>
      <dgm:spPr/>
      <dgm:t>
        <a:bodyPr/>
        <a:lstStyle/>
        <a:p>
          <a:endParaRPr lang="sv-SE"/>
        </a:p>
      </dgm:t>
    </dgm:pt>
    <dgm:pt modelId="{27829D67-E1D2-4E9A-AF0E-43C6B276506B}" type="sibTrans" cxnId="{04E54F13-67FE-4D34-9810-7113D366909E}">
      <dgm:prSet/>
      <dgm:spPr/>
      <dgm:t>
        <a:bodyPr/>
        <a:lstStyle/>
        <a:p>
          <a:endParaRPr lang="sv-SE"/>
        </a:p>
      </dgm:t>
    </dgm:pt>
    <dgm:pt modelId="{3D7ED433-4A78-4242-8CC5-BD0453D6B15A}" type="pres">
      <dgm:prSet presAssocID="{DFC30AB2-9F6A-4A65-8C5D-6E5EC5269825}" presName="Name0" presStyleCnt="0">
        <dgm:presLayoutVars>
          <dgm:dir/>
          <dgm:animLvl val="lvl"/>
          <dgm:resizeHandles val="exact"/>
        </dgm:presLayoutVars>
      </dgm:prSet>
      <dgm:spPr/>
    </dgm:pt>
    <dgm:pt modelId="{DBE9E45F-3C90-4F96-8285-60949652819E}" type="pres">
      <dgm:prSet presAssocID="{EC07BAE2-1B22-479F-8CDB-10FE58D77306}" presName="parTxOnly" presStyleLbl="node1" presStyleIdx="0" presStyleCnt="7">
        <dgm:presLayoutVars>
          <dgm:chMax val="0"/>
          <dgm:chPref val="0"/>
          <dgm:bulletEnabled val="1"/>
        </dgm:presLayoutVars>
      </dgm:prSet>
      <dgm:spPr/>
    </dgm:pt>
    <dgm:pt modelId="{AE23D39A-1702-4D5D-9583-570354B7D3BA}" type="pres">
      <dgm:prSet presAssocID="{3E915514-8E1C-4C62-997A-8C880BCD685A}" presName="parTxOnlySpace" presStyleCnt="0"/>
      <dgm:spPr/>
    </dgm:pt>
    <dgm:pt modelId="{9A485AF6-73DE-4D07-A77D-BDA8A8591413}" type="pres">
      <dgm:prSet presAssocID="{AF584EF7-49A3-4476-90AB-C44F0567DB02}" presName="parTxOnly" presStyleLbl="node1" presStyleIdx="1" presStyleCnt="7">
        <dgm:presLayoutVars>
          <dgm:chMax val="0"/>
          <dgm:chPref val="0"/>
          <dgm:bulletEnabled val="1"/>
        </dgm:presLayoutVars>
      </dgm:prSet>
      <dgm:spPr/>
    </dgm:pt>
    <dgm:pt modelId="{062A9171-2A7D-42E1-A8D6-4075ECD6784D}" type="pres">
      <dgm:prSet presAssocID="{64F3BAEE-4B99-47BD-B38E-FDB009A58D46}" presName="parTxOnlySpace" presStyleCnt="0"/>
      <dgm:spPr/>
    </dgm:pt>
    <dgm:pt modelId="{EA1F100F-5266-40D2-BE8B-41F26C1A2EC6}" type="pres">
      <dgm:prSet presAssocID="{1F62753A-D875-4F18-AB52-A03E48302A78}" presName="parTxOnly" presStyleLbl="node1" presStyleIdx="2" presStyleCnt="7">
        <dgm:presLayoutVars>
          <dgm:chMax val="0"/>
          <dgm:chPref val="0"/>
          <dgm:bulletEnabled val="1"/>
        </dgm:presLayoutVars>
      </dgm:prSet>
      <dgm:spPr/>
    </dgm:pt>
    <dgm:pt modelId="{BD6A4016-B4DA-4AB6-BA4F-315C600E41B7}" type="pres">
      <dgm:prSet presAssocID="{27829D67-E1D2-4E9A-AF0E-43C6B276506B}" presName="parTxOnlySpace" presStyleCnt="0"/>
      <dgm:spPr/>
    </dgm:pt>
    <dgm:pt modelId="{EA7DE4B4-A142-4A47-B3AC-CA9442829283}" type="pres">
      <dgm:prSet presAssocID="{5F09EB63-26FE-44EB-9E9A-5EE31FC0548D}" presName="parTxOnly" presStyleLbl="node1" presStyleIdx="3" presStyleCnt="7">
        <dgm:presLayoutVars>
          <dgm:chMax val="0"/>
          <dgm:chPref val="0"/>
          <dgm:bulletEnabled val="1"/>
        </dgm:presLayoutVars>
      </dgm:prSet>
      <dgm:spPr/>
    </dgm:pt>
    <dgm:pt modelId="{23726D50-17D4-49BC-9B5B-A3CEE38FE286}" type="pres">
      <dgm:prSet presAssocID="{DB9E29C5-9690-4A29-A799-2E727E686C00}" presName="parTxOnlySpace" presStyleCnt="0"/>
      <dgm:spPr/>
    </dgm:pt>
    <dgm:pt modelId="{1694F1BE-8A6E-4C6C-B9BF-D12C37EFA194}" type="pres">
      <dgm:prSet presAssocID="{729F83AB-977F-4F28-8E3A-2F40355FF3F8}" presName="parTxOnly" presStyleLbl="node1" presStyleIdx="4" presStyleCnt="7">
        <dgm:presLayoutVars>
          <dgm:chMax val="0"/>
          <dgm:chPref val="0"/>
          <dgm:bulletEnabled val="1"/>
        </dgm:presLayoutVars>
      </dgm:prSet>
      <dgm:spPr/>
    </dgm:pt>
    <dgm:pt modelId="{3DFAB742-7D46-460C-BA35-D86465535AEF}" type="pres">
      <dgm:prSet presAssocID="{90FA3F57-D477-4916-B3F4-7F3DB51B08AA}" presName="parTxOnlySpace" presStyleCnt="0"/>
      <dgm:spPr/>
    </dgm:pt>
    <dgm:pt modelId="{7467AAF7-72C1-4F1D-BE94-E323D8086F79}" type="pres">
      <dgm:prSet presAssocID="{5BD1DAEC-F870-4461-9E0A-72378F88DEB3}" presName="parTxOnly" presStyleLbl="node1" presStyleIdx="5" presStyleCnt="7">
        <dgm:presLayoutVars>
          <dgm:chMax val="0"/>
          <dgm:chPref val="0"/>
          <dgm:bulletEnabled val="1"/>
        </dgm:presLayoutVars>
      </dgm:prSet>
      <dgm:spPr/>
    </dgm:pt>
    <dgm:pt modelId="{1C89A734-F507-4B45-94B5-41582C285C4F}" type="pres">
      <dgm:prSet presAssocID="{1CE70D0B-7CB4-4332-8EA5-3D1D7E80948F}" presName="parTxOnlySpace" presStyleCnt="0"/>
      <dgm:spPr/>
    </dgm:pt>
    <dgm:pt modelId="{6A9CD776-F63A-449E-921B-F2799F0D379E}" type="pres">
      <dgm:prSet presAssocID="{2FEEDEAB-E2D6-4D0A-AD21-81DABC96A91B}" presName="parTxOnly" presStyleLbl="node1" presStyleIdx="6" presStyleCnt="7" custLinFactNeighborX="-16589" custLinFactNeighborY="0">
        <dgm:presLayoutVars>
          <dgm:chMax val="0"/>
          <dgm:chPref val="0"/>
          <dgm:bulletEnabled val="1"/>
        </dgm:presLayoutVars>
      </dgm:prSet>
      <dgm:spPr/>
    </dgm:pt>
  </dgm:ptLst>
  <dgm:cxnLst>
    <dgm:cxn modelId="{04E54F13-67FE-4D34-9810-7113D366909E}" srcId="{DFC30AB2-9F6A-4A65-8C5D-6E5EC5269825}" destId="{1F62753A-D875-4F18-AB52-A03E48302A78}" srcOrd="2" destOrd="0" parTransId="{0480B9A0-E396-43A4-895F-E3E093675943}" sibTransId="{27829D67-E1D2-4E9A-AF0E-43C6B276506B}"/>
    <dgm:cxn modelId="{26FE3129-2427-4B70-96D4-C450A9B46762}" type="presOf" srcId="{2FEEDEAB-E2D6-4D0A-AD21-81DABC96A91B}" destId="{6A9CD776-F63A-449E-921B-F2799F0D379E}" srcOrd="0" destOrd="0" presId="urn:microsoft.com/office/officeart/2005/8/layout/chevron1"/>
    <dgm:cxn modelId="{9002B45E-C1F8-472D-9B2B-2D94F95D9586}" type="presOf" srcId="{1F62753A-D875-4F18-AB52-A03E48302A78}" destId="{EA1F100F-5266-40D2-BE8B-41F26C1A2EC6}" srcOrd="0" destOrd="0" presId="urn:microsoft.com/office/officeart/2005/8/layout/chevron1"/>
    <dgm:cxn modelId="{82EDD663-7327-42B5-AE70-592ABA744A62}" srcId="{DFC30AB2-9F6A-4A65-8C5D-6E5EC5269825}" destId="{EC07BAE2-1B22-479F-8CDB-10FE58D77306}" srcOrd="0" destOrd="0" parTransId="{D0333667-A219-482A-BD9D-F99A29EDFE60}" sibTransId="{3E915514-8E1C-4C62-997A-8C880BCD685A}"/>
    <dgm:cxn modelId="{DD5E8E70-337F-4186-9F0A-6A75D1200AD5}" type="presOf" srcId="{EC07BAE2-1B22-479F-8CDB-10FE58D77306}" destId="{DBE9E45F-3C90-4F96-8285-60949652819E}" srcOrd="0" destOrd="0" presId="urn:microsoft.com/office/officeart/2005/8/layout/chevron1"/>
    <dgm:cxn modelId="{2C82A671-D2A2-467C-94D6-43EB54C7676F}" srcId="{DFC30AB2-9F6A-4A65-8C5D-6E5EC5269825}" destId="{5BD1DAEC-F870-4461-9E0A-72378F88DEB3}" srcOrd="5" destOrd="0" parTransId="{F84DCFFF-FC63-441B-A733-2D1E9CE4106F}" sibTransId="{1CE70D0B-7CB4-4332-8EA5-3D1D7E80948F}"/>
    <dgm:cxn modelId="{B3E6C075-5FFA-4B5F-99C0-4EDC4CEE2567}" type="presOf" srcId="{AF584EF7-49A3-4476-90AB-C44F0567DB02}" destId="{9A485AF6-73DE-4D07-A77D-BDA8A8591413}" srcOrd="0" destOrd="0" presId="urn:microsoft.com/office/officeart/2005/8/layout/chevron1"/>
    <dgm:cxn modelId="{92C2C0A8-7A58-487D-ADA1-07DAE2C53960}" type="presOf" srcId="{DFC30AB2-9F6A-4A65-8C5D-6E5EC5269825}" destId="{3D7ED433-4A78-4242-8CC5-BD0453D6B15A}" srcOrd="0" destOrd="0" presId="urn:microsoft.com/office/officeart/2005/8/layout/chevron1"/>
    <dgm:cxn modelId="{06827EBB-401E-4D62-A04D-89FB90A69D38}" srcId="{DFC30AB2-9F6A-4A65-8C5D-6E5EC5269825}" destId="{2FEEDEAB-E2D6-4D0A-AD21-81DABC96A91B}" srcOrd="6" destOrd="0" parTransId="{94E5F452-9CE1-427D-B702-A93B10ADF120}" sibTransId="{4327268A-FEB2-4882-8863-98492B3ABC26}"/>
    <dgm:cxn modelId="{8EDFF6BE-6885-4323-AA64-1D9F1C3F1BAB}" type="presOf" srcId="{729F83AB-977F-4F28-8E3A-2F40355FF3F8}" destId="{1694F1BE-8A6E-4C6C-B9BF-D12C37EFA194}" srcOrd="0" destOrd="0" presId="urn:microsoft.com/office/officeart/2005/8/layout/chevron1"/>
    <dgm:cxn modelId="{6C108EC4-939B-4DB3-9F9F-4A192A8A9E15}" srcId="{DFC30AB2-9F6A-4A65-8C5D-6E5EC5269825}" destId="{729F83AB-977F-4F28-8E3A-2F40355FF3F8}" srcOrd="4" destOrd="0" parTransId="{C25ABB7E-91B7-4823-837C-690F32DB250C}" sibTransId="{90FA3F57-D477-4916-B3F4-7F3DB51B08AA}"/>
    <dgm:cxn modelId="{C40241CA-FACB-41C4-B7D5-C586AFF9F1D5}" srcId="{DFC30AB2-9F6A-4A65-8C5D-6E5EC5269825}" destId="{AF584EF7-49A3-4476-90AB-C44F0567DB02}" srcOrd="1" destOrd="0" parTransId="{435A85EB-2F01-4EB3-897C-449355058906}" sibTransId="{64F3BAEE-4B99-47BD-B38E-FDB009A58D46}"/>
    <dgm:cxn modelId="{ECB2EACE-05E8-4D2B-A9F6-24F9AD7727DA}" type="presOf" srcId="{5BD1DAEC-F870-4461-9E0A-72378F88DEB3}" destId="{7467AAF7-72C1-4F1D-BE94-E323D8086F79}" srcOrd="0" destOrd="0" presId="urn:microsoft.com/office/officeart/2005/8/layout/chevron1"/>
    <dgm:cxn modelId="{F94CF5DC-6FC0-4B87-9A2B-1C9FC8BAAC78}" type="presOf" srcId="{5F09EB63-26FE-44EB-9E9A-5EE31FC0548D}" destId="{EA7DE4B4-A142-4A47-B3AC-CA9442829283}" srcOrd="0" destOrd="0" presId="urn:microsoft.com/office/officeart/2005/8/layout/chevron1"/>
    <dgm:cxn modelId="{AB913FE1-2283-4D38-B455-A36F2283BCFA}" srcId="{DFC30AB2-9F6A-4A65-8C5D-6E5EC5269825}" destId="{5F09EB63-26FE-44EB-9E9A-5EE31FC0548D}" srcOrd="3" destOrd="0" parTransId="{7A24D884-8F71-4708-B200-B49491865054}" sibTransId="{DB9E29C5-9690-4A29-A799-2E727E686C00}"/>
    <dgm:cxn modelId="{7AA60ABD-9957-4194-9E30-4A8A792F1B6C}" type="presParOf" srcId="{3D7ED433-4A78-4242-8CC5-BD0453D6B15A}" destId="{DBE9E45F-3C90-4F96-8285-60949652819E}" srcOrd="0" destOrd="0" presId="urn:microsoft.com/office/officeart/2005/8/layout/chevron1"/>
    <dgm:cxn modelId="{7993C31F-6F0A-4C7B-8050-7A9630AE51A6}" type="presParOf" srcId="{3D7ED433-4A78-4242-8CC5-BD0453D6B15A}" destId="{AE23D39A-1702-4D5D-9583-570354B7D3BA}" srcOrd="1" destOrd="0" presId="urn:microsoft.com/office/officeart/2005/8/layout/chevron1"/>
    <dgm:cxn modelId="{86BB1FC2-5B66-406F-BA48-47C6E0AEA488}" type="presParOf" srcId="{3D7ED433-4A78-4242-8CC5-BD0453D6B15A}" destId="{9A485AF6-73DE-4D07-A77D-BDA8A8591413}" srcOrd="2" destOrd="0" presId="urn:microsoft.com/office/officeart/2005/8/layout/chevron1"/>
    <dgm:cxn modelId="{6D86126F-B907-4313-988D-B756BD2AB15D}" type="presParOf" srcId="{3D7ED433-4A78-4242-8CC5-BD0453D6B15A}" destId="{062A9171-2A7D-42E1-A8D6-4075ECD6784D}" srcOrd="3" destOrd="0" presId="urn:microsoft.com/office/officeart/2005/8/layout/chevron1"/>
    <dgm:cxn modelId="{0A881278-5A35-43EA-A226-23C69985D309}" type="presParOf" srcId="{3D7ED433-4A78-4242-8CC5-BD0453D6B15A}" destId="{EA1F100F-5266-40D2-BE8B-41F26C1A2EC6}" srcOrd="4" destOrd="0" presId="urn:microsoft.com/office/officeart/2005/8/layout/chevron1"/>
    <dgm:cxn modelId="{B1BD7BE6-866E-4536-B384-DD9E68041A09}" type="presParOf" srcId="{3D7ED433-4A78-4242-8CC5-BD0453D6B15A}" destId="{BD6A4016-B4DA-4AB6-BA4F-315C600E41B7}" srcOrd="5" destOrd="0" presId="urn:microsoft.com/office/officeart/2005/8/layout/chevron1"/>
    <dgm:cxn modelId="{4E833EDE-7B38-44AC-9D62-18C64F231B33}" type="presParOf" srcId="{3D7ED433-4A78-4242-8CC5-BD0453D6B15A}" destId="{EA7DE4B4-A142-4A47-B3AC-CA9442829283}" srcOrd="6" destOrd="0" presId="urn:microsoft.com/office/officeart/2005/8/layout/chevron1"/>
    <dgm:cxn modelId="{D9ECF923-CBA7-4F91-8689-733CF4CBC2B5}" type="presParOf" srcId="{3D7ED433-4A78-4242-8CC5-BD0453D6B15A}" destId="{23726D50-17D4-49BC-9B5B-A3CEE38FE286}" srcOrd="7" destOrd="0" presId="urn:microsoft.com/office/officeart/2005/8/layout/chevron1"/>
    <dgm:cxn modelId="{E4A46982-6E9D-430E-BDF6-18D412B8FFC1}" type="presParOf" srcId="{3D7ED433-4A78-4242-8CC5-BD0453D6B15A}" destId="{1694F1BE-8A6E-4C6C-B9BF-D12C37EFA194}" srcOrd="8" destOrd="0" presId="urn:microsoft.com/office/officeart/2005/8/layout/chevron1"/>
    <dgm:cxn modelId="{20CCD6FB-406A-42D5-B7F0-B248F260A8D8}" type="presParOf" srcId="{3D7ED433-4A78-4242-8CC5-BD0453D6B15A}" destId="{3DFAB742-7D46-460C-BA35-D86465535AEF}" srcOrd="9" destOrd="0" presId="urn:microsoft.com/office/officeart/2005/8/layout/chevron1"/>
    <dgm:cxn modelId="{F9D15D7F-6C55-4724-AC14-D9510142BF5E}" type="presParOf" srcId="{3D7ED433-4A78-4242-8CC5-BD0453D6B15A}" destId="{7467AAF7-72C1-4F1D-BE94-E323D8086F79}" srcOrd="10" destOrd="0" presId="urn:microsoft.com/office/officeart/2005/8/layout/chevron1"/>
    <dgm:cxn modelId="{3B5E7EAC-E5DF-4807-A903-F1474728D806}" type="presParOf" srcId="{3D7ED433-4A78-4242-8CC5-BD0453D6B15A}" destId="{1C89A734-F507-4B45-94B5-41582C285C4F}" srcOrd="11" destOrd="0" presId="urn:microsoft.com/office/officeart/2005/8/layout/chevron1"/>
    <dgm:cxn modelId="{38A009AA-60F6-4940-92E6-F223089C359D}" type="presParOf" srcId="{3D7ED433-4A78-4242-8CC5-BD0453D6B15A}" destId="{6A9CD776-F63A-449E-921B-F2799F0D379E}"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EC285-4277-4648-82DD-4F0D336BEECC}">
      <dsp:nvSpPr>
        <dsp:cNvPr id="0" name=""/>
        <dsp:cNvSpPr/>
      </dsp:nvSpPr>
      <dsp:spPr>
        <a:xfrm>
          <a:off x="0" y="0"/>
          <a:ext cx="7729554" cy="5699463"/>
        </a:xfrm>
        <a:prstGeom prst="triangle">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953D69-7FC1-430B-A1B7-E3C9F52618FD}">
      <dsp:nvSpPr>
        <dsp:cNvPr id="0" name=""/>
        <dsp:cNvSpPr/>
      </dsp:nvSpPr>
      <dsp:spPr>
        <a:xfrm>
          <a:off x="3988046" y="570502"/>
          <a:ext cx="3704650" cy="57885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Tx/>
            <a:buNone/>
          </a:pPr>
          <a:r>
            <a:rPr lang="sv-SE" sz="1600" kern="1200" dirty="0">
              <a:solidFill>
                <a:schemeClr val="tx2"/>
              </a:solidFill>
              <a:latin typeface="Calibri Light"/>
              <a:cs typeface="Calibri Light"/>
            </a:rPr>
            <a:t>Ge mandat genom politiskt               beslutad strategi</a:t>
          </a:r>
          <a:endParaRPr lang="sv-SE" sz="1600" kern="1200" dirty="0"/>
        </a:p>
      </dsp:txBody>
      <dsp:txXfrm>
        <a:off x="4016303" y="598759"/>
        <a:ext cx="3648136" cy="522337"/>
      </dsp:txXfrm>
    </dsp:sp>
    <dsp:sp modelId="{D6DA9E21-3088-4615-B5A5-7E3DED4645D1}">
      <dsp:nvSpPr>
        <dsp:cNvPr id="0" name=""/>
        <dsp:cNvSpPr/>
      </dsp:nvSpPr>
      <dsp:spPr>
        <a:xfrm>
          <a:off x="3988046" y="1221711"/>
          <a:ext cx="3704650" cy="57885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Tx/>
            <a:buNone/>
          </a:pPr>
          <a:r>
            <a:rPr lang="sv-SE" sz="1600" kern="1200" dirty="0">
              <a:solidFill>
                <a:schemeClr val="tx2"/>
              </a:solidFill>
              <a:latin typeface="Calibri Light"/>
              <a:cs typeface="Calibri Light"/>
            </a:rPr>
            <a:t>Visa på kostnadseffektiva sätt                     för kommunen att hjälpa till</a:t>
          </a:r>
          <a:endParaRPr lang="sv-SE" sz="1600" kern="1200" dirty="0"/>
        </a:p>
      </dsp:txBody>
      <dsp:txXfrm>
        <a:off x="4016303" y="1249968"/>
        <a:ext cx="3648136" cy="522337"/>
      </dsp:txXfrm>
    </dsp:sp>
    <dsp:sp modelId="{A80A734D-6175-43CB-A322-EBC810732CBC}">
      <dsp:nvSpPr>
        <dsp:cNvPr id="0" name=""/>
        <dsp:cNvSpPr/>
      </dsp:nvSpPr>
      <dsp:spPr>
        <a:xfrm>
          <a:off x="3988046" y="1872919"/>
          <a:ext cx="3704650" cy="57885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solidFill>
                <a:srgbClr val="44546A"/>
              </a:solidFill>
              <a:latin typeface="Calibri Light"/>
              <a:ea typeface="+mn-ea"/>
              <a:cs typeface="Calibri Light"/>
            </a:rPr>
            <a:t>Stöd för de som vill etablera laddplatser</a:t>
          </a:r>
        </a:p>
      </dsp:txBody>
      <dsp:txXfrm>
        <a:off x="4016303" y="1901176"/>
        <a:ext cx="3648136" cy="522337"/>
      </dsp:txXfrm>
    </dsp:sp>
    <dsp:sp modelId="{27B882BE-1B97-456D-B44A-518E51C2D0B5}">
      <dsp:nvSpPr>
        <dsp:cNvPr id="0" name=""/>
        <dsp:cNvSpPr/>
      </dsp:nvSpPr>
      <dsp:spPr>
        <a:xfrm>
          <a:off x="3988046" y="2524127"/>
          <a:ext cx="3704650" cy="57885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solidFill>
                <a:srgbClr val="44546A"/>
              </a:solidFill>
              <a:latin typeface="Calibri Light"/>
              <a:ea typeface="+mn-ea"/>
              <a:cs typeface="Calibri Light"/>
            </a:rPr>
            <a:t>Få igång diskussionen om…</a:t>
          </a:r>
        </a:p>
      </dsp:txBody>
      <dsp:txXfrm>
        <a:off x="4016303" y="2552384"/>
        <a:ext cx="3648136" cy="522337"/>
      </dsp:txXfrm>
    </dsp:sp>
    <dsp:sp modelId="{A52B8AD5-85AC-45CF-B4A1-4E7B53199F79}">
      <dsp:nvSpPr>
        <dsp:cNvPr id="0" name=""/>
        <dsp:cNvSpPr/>
      </dsp:nvSpPr>
      <dsp:spPr>
        <a:xfrm>
          <a:off x="3988046" y="3175335"/>
          <a:ext cx="3704650" cy="57885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solidFill>
                <a:srgbClr val="44546A"/>
              </a:solidFill>
              <a:latin typeface="Calibri Light"/>
              <a:ea typeface="+mn-ea"/>
              <a:cs typeface="Calibri Light"/>
            </a:rPr>
            <a:t>…publika laddare </a:t>
          </a:r>
        </a:p>
      </dsp:txBody>
      <dsp:txXfrm>
        <a:off x="4016303" y="3203592"/>
        <a:ext cx="3648136" cy="522337"/>
      </dsp:txXfrm>
    </dsp:sp>
    <dsp:sp modelId="{C2E7406F-A113-4D2D-B245-15167574CDA6}">
      <dsp:nvSpPr>
        <dsp:cNvPr id="0" name=""/>
        <dsp:cNvSpPr/>
      </dsp:nvSpPr>
      <dsp:spPr>
        <a:xfrm>
          <a:off x="3988046" y="3826543"/>
          <a:ext cx="3704650" cy="57885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solidFill>
                <a:srgbClr val="44546A"/>
              </a:solidFill>
              <a:latin typeface="Calibri Light"/>
              <a:ea typeface="+mn-ea"/>
              <a:cs typeface="Calibri Light"/>
            </a:rPr>
            <a:t>…elfordon och laddning i kommunkoncernen</a:t>
          </a:r>
        </a:p>
      </dsp:txBody>
      <dsp:txXfrm>
        <a:off x="4016303" y="3854800"/>
        <a:ext cx="3648136" cy="522337"/>
      </dsp:txXfrm>
    </dsp:sp>
    <dsp:sp modelId="{68EF5643-8EE4-473D-B9EE-E48C7DF68CD9}">
      <dsp:nvSpPr>
        <dsp:cNvPr id="0" name=""/>
        <dsp:cNvSpPr/>
      </dsp:nvSpPr>
      <dsp:spPr>
        <a:xfrm>
          <a:off x="3988046" y="4477751"/>
          <a:ext cx="3704650" cy="57885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solidFill>
                <a:srgbClr val="44546A"/>
              </a:solidFill>
              <a:latin typeface="Calibri Light"/>
              <a:ea typeface="+mn-ea"/>
              <a:cs typeface="Calibri Light"/>
            </a:rPr>
            <a:t>Mål och ambition</a:t>
          </a:r>
        </a:p>
      </dsp:txBody>
      <dsp:txXfrm>
        <a:off x="4016303" y="4506008"/>
        <a:ext cx="3648136" cy="522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9E45F-3C90-4F96-8285-60949652819E}">
      <dsp:nvSpPr>
        <dsp:cNvPr id="0" name=""/>
        <dsp:cNvSpPr/>
      </dsp:nvSpPr>
      <dsp:spPr>
        <a:xfrm>
          <a:off x="0"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Workshop</a:t>
          </a:r>
        </a:p>
      </dsp:txBody>
      <dsp:txXfrm>
        <a:off x="367899" y="1005985"/>
        <a:ext cx="1103698" cy="735798"/>
      </dsp:txXfrm>
    </dsp:sp>
    <dsp:sp modelId="{9A485AF6-73DE-4D07-A77D-BDA8A8591413}">
      <dsp:nvSpPr>
        <dsp:cNvPr id="0" name=""/>
        <dsp:cNvSpPr/>
      </dsp:nvSpPr>
      <dsp:spPr>
        <a:xfrm>
          <a:off x="1655547"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Utkast strategi &amp; utpekade platser</a:t>
          </a:r>
        </a:p>
      </dsp:txBody>
      <dsp:txXfrm>
        <a:off x="2023446" y="1005985"/>
        <a:ext cx="1103698" cy="735798"/>
      </dsp:txXfrm>
    </dsp:sp>
    <dsp:sp modelId="{EA1F100F-5266-40D2-BE8B-41F26C1A2EC6}">
      <dsp:nvSpPr>
        <dsp:cNvPr id="0" name=""/>
        <dsp:cNvSpPr/>
      </dsp:nvSpPr>
      <dsp:spPr>
        <a:xfrm>
          <a:off x="3311094"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Uppföljningsmöte</a:t>
          </a:r>
        </a:p>
      </dsp:txBody>
      <dsp:txXfrm>
        <a:off x="3678993" y="1005985"/>
        <a:ext cx="1103698" cy="735798"/>
      </dsp:txXfrm>
    </dsp:sp>
    <dsp:sp modelId="{EA7DE4B4-A142-4A47-B3AC-CA9442829283}">
      <dsp:nvSpPr>
        <dsp:cNvPr id="0" name=""/>
        <dsp:cNvSpPr/>
      </dsp:nvSpPr>
      <dsp:spPr>
        <a:xfrm>
          <a:off x="4966641"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Undersöka elnätskapacitet</a:t>
          </a:r>
        </a:p>
      </dsp:txBody>
      <dsp:txXfrm>
        <a:off x="5334540" y="1005985"/>
        <a:ext cx="1103698" cy="735798"/>
      </dsp:txXfrm>
    </dsp:sp>
    <dsp:sp modelId="{1694F1BE-8A6E-4C6C-B9BF-D12C37EFA194}">
      <dsp:nvSpPr>
        <dsp:cNvPr id="0" name=""/>
        <dsp:cNvSpPr/>
      </dsp:nvSpPr>
      <dsp:spPr>
        <a:xfrm>
          <a:off x="6622188"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Färdigt utkast</a:t>
          </a:r>
        </a:p>
      </dsp:txBody>
      <dsp:txXfrm>
        <a:off x="6990087" y="1005985"/>
        <a:ext cx="1103698" cy="735798"/>
      </dsp:txXfrm>
    </dsp:sp>
    <dsp:sp modelId="{7467AAF7-72C1-4F1D-BE94-E323D8086F79}">
      <dsp:nvSpPr>
        <dsp:cNvPr id="0" name=""/>
        <dsp:cNvSpPr/>
      </dsp:nvSpPr>
      <dsp:spPr>
        <a:xfrm>
          <a:off x="8277735"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Remissrunda i politiken</a:t>
          </a:r>
        </a:p>
      </dsp:txBody>
      <dsp:txXfrm>
        <a:off x="8645634" y="1005985"/>
        <a:ext cx="1103698" cy="735798"/>
      </dsp:txXfrm>
    </dsp:sp>
    <dsp:sp modelId="{6A9CD776-F63A-449E-921B-F2799F0D379E}">
      <dsp:nvSpPr>
        <dsp:cNvPr id="0" name=""/>
        <dsp:cNvSpPr/>
      </dsp:nvSpPr>
      <dsp:spPr>
        <a:xfrm>
          <a:off x="9902767"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Beslutsfattande  KS/KF eller motsvarande</a:t>
          </a:r>
        </a:p>
      </dsp:txBody>
      <dsp:txXfrm>
        <a:off x="10270666" y="1005985"/>
        <a:ext cx="1103698" cy="735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D54E4-2667-460D-AE0E-C4DE35DF516E}">
      <dsp:nvSpPr>
        <dsp:cNvPr id="0" name=""/>
        <dsp:cNvSpPr/>
      </dsp:nvSpPr>
      <dsp:spPr>
        <a:xfrm>
          <a:off x="0" y="0"/>
          <a:ext cx="4128008" cy="1428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sv-SE" sz="1800" kern="1200" dirty="0"/>
            <a:t>Dela upp i grupper om 2-3 personer och diskutera frågorna (15-20 min)</a:t>
          </a:r>
        </a:p>
      </dsp:txBody>
      <dsp:txXfrm>
        <a:off x="41837" y="41837"/>
        <a:ext cx="2586645" cy="1344732"/>
      </dsp:txXfrm>
    </dsp:sp>
    <dsp:sp modelId="{5343E670-7276-47E2-8132-AE8C5BC76B04}">
      <dsp:nvSpPr>
        <dsp:cNvPr id="0" name=""/>
        <dsp:cNvSpPr/>
      </dsp:nvSpPr>
      <dsp:spPr>
        <a:xfrm>
          <a:off x="364235" y="1666473"/>
          <a:ext cx="4128008" cy="1428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sv-SE" sz="1800" kern="1200" dirty="0"/>
            <a:t>Ta fram Word-mallen för strategin. Gå till punkt 5 (orange, grått &amp; lila avsnitt). </a:t>
          </a:r>
        </a:p>
        <a:p>
          <a:pPr algn="l">
            <a:spcBef>
              <a:spcPct val="0"/>
            </a:spcBef>
            <a:buNone/>
          </a:pPr>
          <a:endParaRPr lang="sv-SE" sz="1800" kern="1200" dirty="0"/>
        </a:p>
      </dsp:txBody>
      <dsp:txXfrm>
        <a:off x="406072" y="1708310"/>
        <a:ext cx="2751633" cy="1344732"/>
      </dsp:txXfrm>
    </dsp:sp>
    <dsp:sp modelId="{B8230406-97CB-4F1A-A3D6-1C37485E7C30}">
      <dsp:nvSpPr>
        <dsp:cNvPr id="0" name=""/>
        <dsp:cNvSpPr/>
      </dsp:nvSpPr>
      <dsp:spPr>
        <a:xfrm>
          <a:off x="728471" y="3332947"/>
          <a:ext cx="4128008" cy="1428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sv-SE" sz="1800" kern="1200" dirty="0"/>
            <a:t>Diskutera i helgrupp och fyll i mallen efter vad ni kommit fram till (25-30 min)</a:t>
          </a:r>
        </a:p>
      </dsp:txBody>
      <dsp:txXfrm>
        <a:off x="770308" y="3374784"/>
        <a:ext cx="2751633" cy="1344732"/>
      </dsp:txXfrm>
    </dsp:sp>
    <dsp:sp modelId="{3CF22EF7-4845-48BD-BFE6-4559312CF3B0}">
      <dsp:nvSpPr>
        <dsp:cNvPr id="0" name=""/>
        <dsp:cNvSpPr/>
      </dsp:nvSpPr>
      <dsp:spPr>
        <a:xfrm>
          <a:off x="3199543" y="1083208"/>
          <a:ext cx="928464" cy="9284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sv-SE" sz="3600" kern="1200" dirty="0"/>
        </a:p>
      </dsp:txBody>
      <dsp:txXfrm>
        <a:off x="3408447" y="1083208"/>
        <a:ext cx="510656" cy="698669"/>
      </dsp:txXfrm>
    </dsp:sp>
    <dsp:sp modelId="{5A569EC4-01AB-4690-ABF5-F849BD9FECB9}">
      <dsp:nvSpPr>
        <dsp:cNvPr id="0" name=""/>
        <dsp:cNvSpPr/>
      </dsp:nvSpPr>
      <dsp:spPr>
        <a:xfrm>
          <a:off x="3563779" y="2740159"/>
          <a:ext cx="928464" cy="9284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sv-SE" sz="3600" kern="1200" dirty="0"/>
        </a:p>
      </dsp:txBody>
      <dsp:txXfrm>
        <a:off x="3772683" y="2740159"/>
        <a:ext cx="510656" cy="698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9E45F-3C90-4F96-8285-60949652819E}">
      <dsp:nvSpPr>
        <dsp:cNvPr id="0" name=""/>
        <dsp:cNvSpPr/>
      </dsp:nvSpPr>
      <dsp:spPr>
        <a:xfrm>
          <a:off x="0"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Workshop</a:t>
          </a:r>
        </a:p>
      </dsp:txBody>
      <dsp:txXfrm>
        <a:off x="367899" y="1005985"/>
        <a:ext cx="1103698" cy="735798"/>
      </dsp:txXfrm>
    </dsp:sp>
    <dsp:sp modelId="{9A485AF6-73DE-4D07-A77D-BDA8A8591413}">
      <dsp:nvSpPr>
        <dsp:cNvPr id="0" name=""/>
        <dsp:cNvSpPr/>
      </dsp:nvSpPr>
      <dsp:spPr>
        <a:xfrm>
          <a:off x="1655547"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Utkast strategi &amp; utpekade platser</a:t>
          </a:r>
        </a:p>
      </dsp:txBody>
      <dsp:txXfrm>
        <a:off x="2023446" y="1005985"/>
        <a:ext cx="1103698" cy="735798"/>
      </dsp:txXfrm>
    </dsp:sp>
    <dsp:sp modelId="{EA1F100F-5266-40D2-BE8B-41F26C1A2EC6}">
      <dsp:nvSpPr>
        <dsp:cNvPr id="0" name=""/>
        <dsp:cNvSpPr/>
      </dsp:nvSpPr>
      <dsp:spPr>
        <a:xfrm>
          <a:off x="3311094"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Uppföljningsmöte</a:t>
          </a:r>
        </a:p>
      </dsp:txBody>
      <dsp:txXfrm>
        <a:off x="3678993" y="1005985"/>
        <a:ext cx="1103698" cy="735798"/>
      </dsp:txXfrm>
    </dsp:sp>
    <dsp:sp modelId="{EA7DE4B4-A142-4A47-B3AC-CA9442829283}">
      <dsp:nvSpPr>
        <dsp:cNvPr id="0" name=""/>
        <dsp:cNvSpPr/>
      </dsp:nvSpPr>
      <dsp:spPr>
        <a:xfrm>
          <a:off x="4966641"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Undersöka elnätskapacitet</a:t>
          </a:r>
        </a:p>
      </dsp:txBody>
      <dsp:txXfrm>
        <a:off x="5334540" y="1005985"/>
        <a:ext cx="1103698" cy="735798"/>
      </dsp:txXfrm>
    </dsp:sp>
    <dsp:sp modelId="{1694F1BE-8A6E-4C6C-B9BF-D12C37EFA194}">
      <dsp:nvSpPr>
        <dsp:cNvPr id="0" name=""/>
        <dsp:cNvSpPr/>
      </dsp:nvSpPr>
      <dsp:spPr>
        <a:xfrm>
          <a:off x="6622188"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Färdigt utkast</a:t>
          </a:r>
        </a:p>
      </dsp:txBody>
      <dsp:txXfrm>
        <a:off x="6990087" y="1005985"/>
        <a:ext cx="1103698" cy="735798"/>
      </dsp:txXfrm>
    </dsp:sp>
    <dsp:sp modelId="{7467AAF7-72C1-4F1D-BE94-E323D8086F79}">
      <dsp:nvSpPr>
        <dsp:cNvPr id="0" name=""/>
        <dsp:cNvSpPr/>
      </dsp:nvSpPr>
      <dsp:spPr>
        <a:xfrm>
          <a:off x="8277735"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Remissrunda i politiken</a:t>
          </a:r>
        </a:p>
      </dsp:txBody>
      <dsp:txXfrm>
        <a:off x="8645634" y="1005985"/>
        <a:ext cx="1103698" cy="735798"/>
      </dsp:txXfrm>
    </dsp:sp>
    <dsp:sp modelId="{6A9CD776-F63A-449E-921B-F2799F0D379E}">
      <dsp:nvSpPr>
        <dsp:cNvPr id="0" name=""/>
        <dsp:cNvSpPr/>
      </dsp:nvSpPr>
      <dsp:spPr>
        <a:xfrm>
          <a:off x="9902767" y="1005985"/>
          <a:ext cx="1839496" cy="73579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bg1"/>
              </a:solidFill>
            </a:rPr>
            <a:t>Beslutsfattande  KS/KF eller motsvarande</a:t>
          </a:r>
        </a:p>
      </dsp:txBody>
      <dsp:txXfrm>
        <a:off x="10270666" y="1005985"/>
        <a:ext cx="1103698" cy="73579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440CB-C9FF-4BA0-92EF-EC3A3CB44FDE}" type="datetimeFigureOut">
              <a:rPr lang="sv-SE" smtClean="0"/>
              <a:t>2022-11-03</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C42EF-9713-4997-8B65-2CD24E4CEA85}" type="slidenum">
              <a:rPr lang="sv-SE" smtClean="0"/>
              <a:t>‹#›</a:t>
            </a:fld>
            <a:endParaRPr lang="sv-SE" dirty="0"/>
          </a:p>
        </p:txBody>
      </p:sp>
    </p:spTree>
    <p:extLst>
      <p:ext uri="{BB962C8B-B14F-4D97-AF65-F5344CB8AC3E}">
        <p14:creationId xmlns:p14="http://schemas.microsoft.com/office/powerpoint/2010/main" val="422952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arne.smedberg@biofuelregion.s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Hej och välkomna till denna digitala guide för att ta fram en kommunal laddinfrastrategi. </a:t>
            </a:r>
            <a:r>
              <a:rPr lang="sv-SE" sz="1200" dirty="0">
                <a:effectLst/>
                <a:latin typeface="Times New Roman" panose="02020603050405020304" pitchFamily="18" charset="0"/>
                <a:ea typeface="Calibri" panose="020F0502020204030204" pitchFamily="34" charset="0"/>
                <a:cs typeface="Times New Roman" panose="02020603050405020304" pitchFamily="18" charset="0"/>
              </a:rPr>
              <a:t>Att få till en bra infrastruktur för publik laddning i kommunen och öka förutsättningarna för laddning av interna fordon kan verka snårigt.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Times New Roman" panose="02020603050405020304" pitchFamily="18" charset="0"/>
                <a:ea typeface="Calibri" panose="020F0502020204030204" pitchFamily="34" charset="0"/>
                <a:cs typeface="Times New Roman" panose="02020603050405020304" pitchFamily="18" charset="0"/>
              </a:rPr>
              <a:t>Vi vill ge dig handfasta metoder som tar dig längre fram i processen. Du kan använda guiden som ett uppslagsverk, en överblick eller en som den är tänkt, en hjälp på vägen mot en ambition att förbättra förutsättningarna för en ökad elektrifiering av transporter för och i kommunen.</a:t>
            </a:r>
            <a:endParaRPr lang="sv-SE" sz="1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sv-SE" dirty="0"/>
          </a:p>
          <a:p>
            <a:r>
              <a:rPr lang="sv-SE" dirty="0"/>
              <a:t>Guiden är baserad på ett arbetssätt som syftar till att hjälpa bland annat kommuner i Norrbotten, Västerbotten, Västernorrland och Jämtland, men kan lika gärna användas oavsett var i landet du befinner dig. </a:t>
            </a:r>
          </a:p>
        </p:txBody>
      </p:sp>
      <p:sp>
        <p:nvSpPr>
          <p:cNvPr id="4" name="Platshållare för bildnummer 3"/>
          <p:cNvSpPr>
            <a:spLocks noGrp="1"/>
          </p:cNvSpPr>
          <p:nvPr>
            <p:ph type="sldNum" sz="quarter" idx="5"/>
          </p:nvPr>
        </p:nvSpPr>
        <p:spPr/>
        <p:txBody>
          <a:bodyPr/>
          <a:lstStyle/>
          <a:p>
            <a:fld id="{FBBC42EF-9713-4997-8B65-2CD24E4CEA85}" type="slidenum">
              <a:rPr lang="sv-SE" smtClean="0"/>
              <a:t>1</a:t>
            </a:fld>
            <a:endParaRPr lang="sv-SE" dirty="0"/>
          </a:p>
        </p:txBody>
      </p:sp>
    </p:spTree>
    <p:extLst>
      <p:ext uri="{BB962C8B-B14F-4D97-AF65-F5344CB8AC3E}">
        <p14:creationId xmlns:p14="http://schemas.microsoft.com/office/powerpoint/2010/main" val="4175173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Laddhybrider, också kallade pluginhybrider, går alltså på både el och bränsledrift, ofta bensin.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Kör man korta sträckor kan en laddhybrid passa bra då räckvidden på el är cirka fyra till sex mil.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Ska man längre och vill köra el är det nästan bättre med en ren elbil, apropå de lång avstånden i exempelvis norra Sverige.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En del laddhybrider förbrukar mer bensin när det är kallt och vid start för att på så sätt få eldriften att räcka längre. Hur mycket en laddhybrid går på el kontra bensin varierar en hel del mellan olika modeller. Att bilarna är utrustade med två system kan också göra bilen tyngre och få den att dra mer bränsle när batterikraften tagit slut. Ska man skaffa en sån här bil är det alltså i ens eget ekonomiska intresse att låta den gå mycket på just 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Till skillnad från rena elfordon finns en hel del modeller på marknaden med både dragkrok och fyrhjulsdrift.</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1898B1-30B0-4E00-88B2-4FF85BF9B4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647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Handlingsplanen är ganska självförklarande när man väl har den framför sig. Vi rekommenderar varmt att göra en handlingsplan och dessutom sätta tidpunkter till när ni ska följa upp de olika delarna.</a:t>
            </a:r>
          </a:p>
        </p:txBody>
      </p:sp>
      <p:sp>
        <p:nvSpPr>
          <p:cNvPr id="4" name="Platshållare för bildnummer 3"/>
          <p:cNvSpPr>
            <a:spLocks noGrp="1"/>
          </p:cNvSpPr>
          <p:nvPr>
            <p:ph type="sldNum" sz="quarter" idx="5"/>
          </p:nvPr>
        </p:nvSpPr>
        <p:spPr/>
        <p:txBody>
          <a:bodyPr/>
          <a:lstStyle/>
          <a:p>
            <a:fld id="{FBBC42EF-9713-4997-8B65-2CD24E4CEA85}" type="slidenum">
              <a:rPr lang="sv-SE" smtClean="0"/>
              <a:t>103</a:t>
            </a:fld>
            <a:endParaRPr lang="sv-SE" dirty="0"/>
          </a:p>
        </p:txBody>
      </p:sp>
    </p:spTree>
    <p:extLst>
      <p:ext uri="{BB962C8B-B14F-4D97-AF65-F5344CB8AC3E}">
        <p14:creationId xmlns:p14="http://schemas.microsoft.com/office/powerpoint/2010/main" val="33528155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här guiden har tagits fram på BioFuel Region inom ramen för tre projekt vi varit samverkanspart inom – Stratus i Norrbotten, Stolpe in för stad och land i Västernorrland och Jämtland samt Fossilfria transporter i norr som pågått i Västerbottens län.</a:t>
            </a:r>
          </a:p>
        </p:txBody>
      </p:sp>
      <p:sp>
        <p:nvSpPr>
          <p:cNvPr id="4" name="Platshållare för bildnummer 3"/>
          <p:cNvSpPr>
            <a:spLocks noGrp="1"/>
          </p:cNvSpPr>
          <p:nvPr>
            <p:ph type="sldNum" sz="quarter" idx="5"/>
          </p:nvPr>
        </p:nvSpPr>
        <p:spPr/>
        <p:txBody>
          <a:bodyPr/>
          <a:lstStyle/>
          <a:p>
            <a:fld id="{FBBC42EF-9713-4997-8B65-2CD24E4CEA85}" type="slidenum">
              <a:rPr lang="sv-SE" smtClean="0"/>
              <a:t>104</a:t>
            </a:fld>
            <a:endParaRPr lang="sv-SE" dirty="0"/>
          </a:p>
        </p:txBody>
      </p:sp>
    </p:spTree>
    <p:extLst>
      <p:ext uri="{BB962C8B-B14F-4D97-AF65-F5344CB8AC3E}">
        <p14:creationId xmlns:p14="http://schemas.microsoft.com/office/powerpoint/2010/main" val="13083250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Stratus pågår under tre år och avslutas sommaren 2022. Energikontor Norr är projektägare, BioFuel Region samverkanspart och projektet medfinansieras av deltagande kommuner och EU-medel via Europeiska regionala utvecklingsfonden.</a:t>
            </a:r>
          </a:p>
        </p:txBody>
      </p:sp>
      <p:sp>
        <p:nvSpPr>
          <p:cNvPr id="4" name="Platshållare för bildnummer 3"/>
          <p:cNvSpPr>
            <a:spLocks noGrp="1"/>
          </p:cNvSpPr>
          <p:nvPr>
            <p:ph type="sldNum" sz="quarter" idx="5"/>
          </p:nvPr>
        </p:nvSpPr>
        <p:spPr/>
        <p:txBody>
          <a:bodyPr/>
          <a:lstStyle/>
          <a:p>
            <a:fld id="{FBBC42EF-9713-4997-8B65-2CD24E4CEA85}" type="slidenum">
              <a:rPr lang="sv-SE" smtClean="0"/>
              <a:t>105</a:t>
            </a:fld>
            <a:endParaRPr lang="sv-SE" dirty="0"/>
          </a:p>
        </p:txBody>
      </p:sp>
    </p:spTree>
    <p:extLst>
      <p:ext uri="{BB962C8B-B14F-4D97-AF65-F5344CB8AC3E}">
        <p14:creationId xmlns:p14="http://schemas.microsoft.com/office/powerpoint/2010/main" val="21033741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SiSL pågår under tre till fyra år och avslutas antingen under 2022 eller 2023. Det drivs av Region Jämtland Härjedalen och Biofuel Region och finansieras av länsstyrelserna i Jämtland respektive Västernorrland, Region Västernorrland, Härnösands Energi &amp; Miljö, Sollefteå kommun och Kramfors kommun samt via EU-medel genom Europeiska regionala utvecklingsfonden.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6E07C-16BD-1144-9015-2E83710255D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2622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Arial Narrow" panose="020B0606020202030204" pitchFamily="34" charset="0"/>
                <a:cs typeface="Arial" panose="020B0604020202020204" pitchFamily="34" charset="0"/>
              </a:rPr>
              <a:t>Länsstyrelsen i Västerbotten var projektägare och Energikontor Norr och BioFuel Region var samverkanspartners i detta projekt som startade våren 2018 och pågick fram till 2021. Tillväxtverket genom Europeiska regionala utvecklingsfonden, Energimyndigheten, Umeå Energi, Länsstyrelsen, Energikontor Norr, BioFuel Region samt länets alla 15 kommuner finansierade projektet.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Arial Narrow" panose="020B0606020202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Arial Narrow" panose="020B0606020202030204" pitchFamily="34" charset="0"/>
                <a:cs typeface="Arial" panose="020B0604020202020204" pitchFamily="34" charset="0"/>
              </a:rPr>
              <a:t>Sverige har som mål att bli ett av världens första fossilfria välfärdsländer. I projektet Fossilfria transporter i norr levererade vi strategiskt stöd så att alla Västerbottens kommuner kunde bidra till att målet nås. Efter projektets slut har samtliga Västerbottens kommuner förutsättningar för att leda och genomföra omställningen till en fossiloberoende fordonsflotta.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chemeClr val="tx1">
                  <a:lumMod val="75000"/>
                  <a:lumOff val="25000"/>
                </a:schemeClr>
              </a:solidFill>
              <a:latin typeface="Arial Narrow" panose="020B0606020202030204" pitchFamily="34" charset="0"/>
              <a:cs typeface="Arial" panose="020B0604020202020204" pitchFamily="34" charset="0"/>
            </a:endParaRPr>
          </a:p>
          <a:p>
            <a:r>
              <a:rPr lang="sv-SE" sz="1200" dirty="0">
                <a:latin typeface="Arial Narrow" panose="020B0606020202030204" pitchFamily="34" charset="0"/>
                <a:cs typeface="Arial" panose="020B0604020202020204" pitchFamily="34" charset="0"/>
              </a:rPr>
              <a:t>Tillsammans tog vi fram målbilder, handlingsplaner, statistik och uppföljning, finansieringsstöd samtidigt som vi delade kunskap och lyfte goda exempel.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6B0C3-23BE-4CF3-A4CF-7B3633E90C8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3115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50135-F89B-4742-8653-71EC4F40220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41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Men hur funkar det med laddningen då? </a:t>
            </a:r>
          </a:p>
          <a:p>
            <a:endParaRPr lang="en-US" dirty="0"/>
          </a:p>
          <a:p>
            <a:r>
              <a:rPr lang="en-US" dirty="0"/>
              <a:t>När det kommer till laddning av laddbara fordon kan det se ut på olika sätt. Den vänstra bilden visar ett exempel på en utformning av en laddstation med två laddpunkter som servar två laddplatser.</a:t>
            </a:r>
            <a:endParaRPr lang="en-US" dirty="0">
              <a:cs typeface="Calibri"/>
            </a:endParaRPr>
          </a:p>
          <a:p>
            <a:endParaRPr lang="en-US" dirty="0"/>
          </a:p>
          <a:p>
            <a:r>
              <a:rPr lang="en-US" dirty="0"/>
              <a:t>För laddpunkterna finns flera olika standarder för laddning. Lite förenklat kan vi säga att det finns europeisk (typ 2 och CCS) och asiatisk standard (typ 1 och CHAdeMO). </a:t>
            </a:r>
          </a:p>
          <a:p>
            <a:br>
              <a:rPr lang="en-US" dirty="0">
                <a:cs typeface="+mn-lt"/>
              </a:rPr>
            </a:br>
            <a:r>
              <a:rPr lang="en-US" dirty="0"/>
              <a:t>Numera så levereras de flesta asiatiska bilar med europeisk standard för laddning. </a:t>
            </a:r>
            <a:br>
              <a:rPr lang="en-US" dirty="0">
                <a:cs typeface="+mn-lt"/>
              </a:rPr>
            </a:br>
            <a:endParaRPr lang="en-US" dirty="0">
              <a:cs typeface="+mn-lt"/>
            </a:endParaRPr>
          </a:p>
          <a:p>
            <a:r>
              <a:rPr lang="en-US" dirty="0">
                <a:cs typeface="+mn-lt"/>
              </a:rPr>
              <a:t>Värt att notera är att </a:t>
            </a:r>
            <a:r>
              <a:rPr lang="en-US" dirty="0"/>
              <a:t>Tesla har en egen standard på sina laddstationer, men de kan ladda på bade typ 2 och CCS ifall det behövs.</a:t>
            </a:r>
            <a:endParaRPr lang="sv-SE" dirty="0"/>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11</a:t>
            </a:fld>
            <a:endParaRPr lang="sv-SE" dirty="0"/>
          </a:p>
        </p:txBody>
      </p:sp>
    </p:spTree>
    <p:extLst>
      <p:ext uri="{BB962C8B-B14F-4D97-AF65-F5344CB8AC3E}">
        <p14:creationId xmlns:p14="http://schemas.microsoft.com/office/powerpoint/2010/main" val="2930269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Sist ut har vi något som kallas hybridbilar som egentligen är en klass för sig då dom inte kan inte laddas via elnätet utan istället laddas upp via körningen, genom den energi som skapas av att bilen är bränsledriven från första början.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Så jag kommer inte prata så mycket om dessa typer av bilar - deras primära drivmedel är ju inte el. </a:t>
            </a:r>
            <a:endParaRPr lang="en-GB" dirty="0"/>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12</a:t>
            </a:fld>
            <a:endParaRPr lang="sv-SE" dirty="0"/>
          </a:p>
        </p:txBody>
      </p:sp>
    </p:spTree>
    <p:extLst>
      <p:ext uri="{BB962C8B-B14F-4D97-AF65-F5344CB8AC3E}">
        <p14:creationId xmlns:p14="http://schemas.microsoft.com/office/powerpoint/2010/main" val="3861260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Låt oss gå vidare med att ställa oss frågan - hur är det egentligen att äga och köra ett elfordon, antingen privat eller i tjänst?</a:t>
            </a: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13</a:t>
            </a:fld>
            <a:endParaRPr lang="sv-SE" dirty="0"/>
          </a:p>
        </p:txBody>
      </p:sp>
    </p:spTree>
    <p:extLst>
      <p:ext uri="{BB962C8B-B14F-4D97-AF65-F5344CB8AC3E}">
        <p14:creationId xmlns:p14="http://schemas.microsoft.com/office/powerpoint/2010/main" val="1317555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Calibri Light"/>
                <a:cs typeface="Calibri Light"/>
              </a:rPr>
              <a:t>Elbilar har många fördelar jämfört med fossildrivna bilar. De är mer energieffektiva, har låga ljudemissioner och inga lokala utsläpp. Dagens moderna elbilar kan i regel köra mellan 40-50 mil. I framtiden kommer räckvidden att bli längre och priserna på elbilarna sjunka.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Light"/>
              <a:ea typeface="Calibri" panose="020F0502020204030204" pitchFamily="34" charset="0"/>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Light"/>
                <a:ea typeface="Calibri" panose="020F0502020204030204" pitchFamily="34" charset="0"/>
                <a:cs typeface="Calibri Light"/>
              </a:rPr>
              <a:t>Men h</a:t>
            </a:r>
            <a:r>
              <a:rPr lang="sv-SE" sz="1200" dirty="0">
                <a:effectLst/>
                <a:latin typeface="Calibri" panose="020F0502020204030204" pitchFamily="34" charset="0"/>
                <a:ea typeface="Calibri" panose="020F0502020204030204" pitchFamily="34" charset="0"/>
                <a:cs typeface="Times New Roman" panose="02020603050405020304" pitchFamily="18" charset="0"/>
              </a:rPr>
              <a:t>ur är det då att köra en elbil? Värt att veta är ju att en elmotor håller samma vridning från att ha stått stilla till ett högt varvtal. I praktiken betyder det att all kraft i fordonet utnyttjas från det ögonblick du startar igång den. Detta till skillnad mot en bil med förbränningsmotor där motorn måste varvas upp, ”bli varm”, innan den kan gå på full kapacitet.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cs typeface="Times New Roman" panose="02020603050405020304" pitchFamily="18" charset="0"/>
              </a:rPr>
              <a:t>En elbil med sitt jämna vridmoment kan accelerera snabbare och är dessutom tyst medan den gör det. Många beskriver det därför som en mycket trevligare körupplevelse.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latin typeface="Calibri Light"/>
              <a:cs typeface="Calibri Light"/>
            </a:endParaRP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14</a:t>
            </a:fld>
            <a:endParaRPr lang="sv-SE" dirty="0"/>
          </a:p>
        </p:txBody>
      </p:sp>
    </p:spTree>
    <p:extLst>
      <p:ext uri="{BB962C8B-B14F-4D97-AF65-F5344CB8AC3E}">
        <p14:creationId xmlns:p14="http://schemas.microsoft.com/office/powerpoint/2010/main" val="3303053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cs typeface="Times New Roman" panose="02020603050405020304" pitchFamily="18" charset="0"/>
              </a:rPr>
              <a:t>Men är det en lika trevlig körupplevelse medan det är kallt. Hur fungerar en elbil då? Många hyser en oro kring att det inte ska gå så bra att kombinera just kyla, laddning och eldrivna fordon. Men de som testat hävdar motsatsen och det finns ju en anledning till att testbilsverksamheten finns uppe i norra Sverige. Det är inga problem att starta bilen i kyla men det är bra att känna till att räckvidden kan bli kortare pga. ett kallt batteri. Har man bara koll på det så brukar det gå bra och det går i regel bättre om man förvärmer bilen. Är det riktigt kallt, alltså att bilen står ute och temperaturen kryper en bra bit under minus trettio-trettiofem kan det också bli problem, med bland annat laddningen. Men helst ska ju inte heller konventionella bilar stå ute i de temperaturerna eftersom kylarvätskan kan börja frysa, så där skiljer sig rekommendation inte så mycket åt.</a:t>
            </a: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15</a:t>
            </a:fld>
            <a:endParaRPr lang="sv-SE" dirty="0"/>
          </a:p>
        </p:txBody>
      </p:sp>
    </p:spTree>
    <p:extLst>
      <p:ext uri="{BB962C8B-B14F-4D97-AF65-F5344CB8AC3E}">
        <p14:creationId xmlns:p14="http://schemas.microsoft.com/office/powerpoint/2010/main" val="2543218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dirty="0"/>
              <a:t>En av de vanligaste frågorna med att köra elbil brukar vara hur länge en laddning räcker? Det beror väldigt mycket på. Batteriet i en elbil laddas ofta när du stannat för ett annat ärende, är hemma, över natten eller på jobbet när ingen använder den. Laddtiden beror på flera faktorer - exempelvis hur tomt batteriet är, hur stort det är, vilken elbilsmodell vi pratar om och framför allt vilken effekt man laddar upp den med. </a:t>
            </a:r>
            <a:endParaRPr lang="sv-SE" dirty="0"/>
          </a:p>
        </p:txBody>
      </p:sp>
      <p:sp>
        <p:nvSpPr>
          <p:cNvPr id="4" name="Platshållare för bildnummer 3"/>
          <p:cNvSpPr>
            <a:spLocks noGrp="1"/>
          </p:cNvSpPr>
          <p:nvPr>
            <p:ph type="sldNum" sz="quarter" idx="10"/>
          </p:nvPr>
        </p:nvSpPr>
        <p:spPr/>
        <p:txBody>
          <a:bodyPr/>
          <a:lstStyle/>
          <a:p>
            <a:fld id="{F44A3B21-AE30-44A0-9D80-D4D4B6BD2915}" type="slidenum">
              <a:rPr lang="sv-SE" smtClean="0"/>
              <a:pPr/>
              <a:t>16</a:t>
            </a:fld>
            <a:endParaRPr lang="sv-SE" dirty="0"/>
          </a:p>
        </p:txBody>
      </p:sp>
    </p:spTree>
    <p:extLst>
      <p:ext uri="{BB962C8B-B14F-4D97-AF65-F5344CB8AC3E}">
        <p14:creationId xmlns:p14="http://schemas.microsoft.com/office/powerpoint/2010/main" val="817967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laddar när man stannat istället för att tanka vid station är ju ett lite nytt sätt att tänka. Med en kontroversiell bil är man nästan uteslutande hänvisad till tankstationerna. Med en laddningsbar bil kan du ladda på fler ställen så länge du har tillgång till laddplats.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De allra flesta upplever det bekvämt att kunna ladda bilen på parkeringen hemma. Det är dessutom där den största andelen laddning sker, mellan 80 - 90 procent. </a:t>
            </a:r>
            <a:r>
              <a:rPr lang="sv-SE" sz="1800" dirty="0"/>
              <a:t>Batterier laddas alltså med fördel över natten eller när du är på jobbet.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Såklart gäller detta även laddfordon som ägs eller leasas av organisationer och har sin hemvist i exempelvis en fordonsflotta.</a:t>
            </a:r>
          </a:p>
          <a:p>
            <a:endParaRPr lang="sv-SE" dirty="0"/>
          </a:p>
        </p:txBody>
      </p:sp>
      <p:sp>
        <p:nvSpPr>
          <p:cNvPr id="4" name="Platshållare för bildnummer 3"/>
          <p:cNvSpPr>
            <a:spLocks noGrp="1"/>
          </p:cNvSpPr>
          <p:nvPr>
            <p:ph type="sldNum" sz="quarter" idx="5"/>
          </p:nvPr>
        </p:nvSpPr>
        <p:spPr/>
        <p:txBody>
          <a:bodyPr/>
          <a:lstStyle/>
          <a:p>
            <a:fld id="{2BD26E75-7CCB-4314-A643-8DC16195E088}" type="slidenum">
              <a:rPr lang="sv-SE" smtClean="0"/>
              <a:t>17</a:t>
            </a:fld>
            <a:endParaRPr lang="sv-SE" dirty="0"/>
          </a:p>
        </p:txBody>
      </p:sp>
    </p:spTree>
    <p:extLst>
      <p:ext uri="{BB962C8B-B14F-4D97-AF65-F5344CB8AC3E}">
        <p14:creationId xmlns:p14="http://schemas.microsoft.com/office/powerpoint/2010/main" val="4187871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ladda sin eller sina elbilar är som sagt bekvämt och medför låga kostnader, ungefär 2–3 kronor per mil.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En elbil är också fiffig på det sättet att den har ett lägre servicebehov än en konventionell bil. Det är helt enkelt färre rörliga delar som kan gå sönder. Och de är mycket bättre ur klimatsynpunkt. Räknat på en elbil som går 18 000 mil innan den skrotas så orsakar en elbil 60 till 70 procent lägre utsläpp än en konventionell motsvarighet, enligt uppgifter från Svenska Miljöinstitutet.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t>Under körning släpper rena elbilar inte ut någon koldioxid. Ifall en elbilen vid ett nybilsinköp ersätter en bensin eller dieselbil resulterar det i en minskad klimatpåverkan som kan motsvara ungefär 1800 kg CO2 per år.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2BD26E75-7CCB-4314-A643-8DC16195E088}" type="slidenum">
              <a:rPr lang="sv-SE" smtClean="0"/>
              <a:t>18</a:t>
            </a:fld>
            <a:endParaRPr lang="sv-SE" dirty="0"/>
          </a:p>
        </p:txBody>
      </p:sp>
    </p:spTree>
    <p:extLst>
      <p:ext uri="{BB962C8B-B14F-4D97-AF65-F5344CB8AC3E}">
        <p14:creationId xmlns:p14="http://schemas.microsoft.com/office/powerpoint/2010/main" val="963516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Kostnaden i inköp av en elbil är ju fortfarande högre än många konventionella motsvarigheter vilket kan få folk att fundera en extra gång innan de slår till. Men det är samtidigt viktigt att se hela bilden och räkna på bilens kostnad över dess livslängd, alltså helt enkelt ta hänsyn till att drivmedlet är billigare. </a:t>
            </a:r>
          </a:p>
          <a:p>
            <a:pPr marL="0" indent="0">
              <a:buFont typeface="Arial" panose="020B0604020202020204" pitchFamily="34" charset="0"/>
              <a:buNone/>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Till skillnad från uppgifter om priser på omkring miljonen för en elbil, vilket det varit debatt om under senare tid, är den genomsnittliga elbilen betydligt lägre i pris. Än finns inte så många elbilar med fyrhjulsdrift och dragkrok, alltså de som ligger i den här övre prisklassen, men marknaden är i snabb utveckling och priserna med det. </a:t>
            </a:r>
          </a:p>
          <a:p>
            <a:pPr marL="342900" indent="-342900">
              <a:buFont typeface="Arial" panose="020B0604020202020204" pitchFamily="34" charset="0"/>
              <a:buChar char="•"/>
            </a:pPr>
            <a:endParaRPr lang="sv-SE" sz="18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sv-SE" sz="1800" dirty="0">
                <a:effectLst/>
                <a:latin typeface="Calibri" panose="020F0502020204030204" pitchFamily="34" charset="0"/>
                <a:cs typeface="Times New Roman" panose="02020603050405020304" pitchFamily="18" charset="0"/>
              </a:rPr>
              <a:t>Så sammanfattningsvis – en elbil kostar i regel mer pengar i inköp men kostar mindre i drift. </a:t>
            </a:r>
          </a:p>
          <a:p>
            <a:pPr marL="0" indent="0">
              <a:buFont typeface="Arial" panose="020B0604020202020204" pitchFamily="34" charset="0"/>
              <a:buNone/>
            </a:pPr>
            <a:endParaRPr lang="sv-SE" sz="18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sv-SE" sz="1800" dirty="0">
                <a:effectLst/>
                <a:latin typeface="Calibri" panose="020F0502020204030204" pitchFamily="34" charset="0"/>
                <a:cs typeface="Times New Roman" panose="02020603050405020304" pitchFamily="18" charset="0"/>
              </a:rPr>
              <a:t>Låt oss använda oss av ett räkneexempel här. Beräknas elbilen dra</a:t>
            </a:r>
            <a:r>
              <a:rPr lang="sv-SE" sz="3600" dirty="0"/>
              <a:t> 2 kWh/mil och gå 1500 mil på ett år så används 3000 kWh årligen, vilket i sin tur resulterar i drivmedelskostnader på 3000-4000 kronor per år.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2BD26E75-7CCB-4314-A643-8DC16195E088}" type="slidenum">
              <a:rPr lang="sv-SE" smtClean="0"/>
              <a:t>19</a:t>
            </a:fld>
            <a:endParaRPr lang="sv-SE" dirty="0"/>
          </a:p>
        </p:txBody>
      </p:sp>
    </p:spTree>
    <p:extLst>
      <p:ext uri="{BB962C8B-B14F-4D97-AF65-F5344CB8AC3E}">
        <p14:creationId xmlns:p14="http://schemas.microsoft.com/office/powerpoint/2010/main" val="270008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illustrera hur ni kan arbeta med guiden har vi tagit fram en checklista till er. Guiden är uppdelad på flera delar och ni kan själva välja om ni vill göra allting i ett svep eller dela upp tillfällena. Ett tips är också att gå tillbaka till checklistan för att kolla så att ni verkligen får med allt.</a:t>
            </a:r>
          </a:p>
        </p:txBody>
      </p:sp>
      <p:sp>
        <p:nvSpPr>
          <p:cNvPr id="4" name="Platshållare för bildnummer 3"/>
          <p:cNvSpPr>
            <a:spLocks noGrp="1"/>
          </p:cNvSpPr>
          <p:nvPr>
            <p:ph type="sldNum" sz="quarter" idx="5"/>
          </p:nvPr>
        </p:nvSpPr>
        <p:spPr/>
        <p:txBody>
          <a:bodyPr/>
          <a:lstStyle/>
          <a:p>
            <a:fld id="{FBBC42EF-9713-4997-8B65-2CD24E4CEA85}" type="slidenum">
              <a:rPr lang="sv-SE" smtClean="0"/>
              <a:t>2</a:t>
            </a:fld>
            <a:endParaRPr lang="sv-SE" dirty="0"/>
          </a:p>
        </p:txBody>
      </p:sp>
    </p:spTree>
    <p:extLst>
      <p:ext uri="{BB962C8B-B14F-4D97-AF65-F5344CB8AC3E}">
        <p14:creationId xmlns:p14="http://schemas.microsoft.com/office/powerpoint/2010/main" val="760943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köra en elbil kan kräva lite planering om man ska längre sträckor. Idag har rena elbilar en räckvidd på 30–50 mil per laddning vilket räcker till och blir över för de allra flesta. Vill man längre finns det bra karttjänster som pekar ut platser där du kan ladda ett par timmar om du ändå tar en längre paus eller har bilen stående.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Vill du komma fortare fram finns ofta snabbladdare du kan utnyttja. Jag kommer berätta mer om det strax.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I grund och botten handlar det också om ett invant beteende vilket kommer att förändras ju mer du kör och laddar elbil. Ett tips där är att testa dig fram och ta hjälp av andra kring hur det funkar. </a:t>
            </a:r>
          </a:p>
          <a:p>
            <a:endParaRPr lang="sv-SE" dirty="0"/>
          </a:p>
        </p:txBody>
      </p:sp>
      <p:sp>
        <p:nvSpPr>
          <p:cNvPr id="4" name="Platshållare för bildnummer 3"/>
          <p:cNvSpPr>
            <a:spLocks noGrp="1"/>
          </p:cNvSpPr>
          <p:nvPr>
            <p:ph type="sldNum" sz="quarter" idx="5"/>
          </p:nvPr>
        </p:nvSpPr>
        <p:spPr/>
        <p:txBody>
          <a:bodyPr/>
          <a:lstStyle/>
          <a:p>
            <a:fld id="{2BD26E75-7CCB-4314-A643-8DC16195E088}" type="slidenum">
              <a:rPr lang="sv-SE" smtClean="0"/>
              <a:t>20</a:t>
            </a:fld>
            <a:endParaRPr lang="sv-SE" dirty="0"/>
          </a:p>
        </p:txBody>
      </p:sp>
    </p:spTree>
    <p:extLst>
      <p:ext uri="{BB962C8B-B14F-4D97-AF65-F5344CB8AC3E}">
        <p14:creationId xmlns:p14="http://schemas.microsoft.com/office/powerpoint/2010/main" val="30170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av delarna som kanske känns lite annorlunda med en elbil är ju laddningen. Hur fungerar det egentligen med laddstolpar och laddboxar? Och vad är viktigt att tänka på när det kommer till effekt?</a:t>
            </a:r>
          </a:p>
        </p:txBody>
      </p:sp>
      <p:sp>
        <p:nvSpPr>
          <p:cNvPr id="4" name="Platshållare för bildnummer 3"/>
          <p:cNvSpPr>
            <a:spLocks noGrp="1"/>
          </p:cNvSpPr>
          <p:nvPr>
            <p:ph type="sldNum" sz="quarter" idx="5"/>
          </p:nvPr>
        </p:nvSpPr>
        <p:spPr/>
        <p:txBody>
          <a:bodyPr/>
          <a:lstStyle/>
          <a:p>
            <a:fld id="{FBBC42EF-9713-4997-8B65-2CD24E4CEA85}" type="slidenum">
              <a:rPr lang="sv-SE" smtClean="0"/>
              <a:t>21</a:t>
            </a:fld>
            <a:endParaRPr lang="sv-SE" dirty="0"/>
          </a:p>
        </p:txBody>
      </p:sp>
    </p:spTree>
    <p:extLst>
      <p:ext uri="{BB962C8B-B14F-4D97-AF65-F5344CB8AC3E}">
        <p14:creationId xmlns:p14="http://schemas.microsoft.com/office/powerpoint/2010/main" val="1238926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Jo,det här med effekten beror mycket på vilken typ av laddare du använder och vilken effekt den har. I regel handlar det om allt från </a:t>
            </a:r>
            <a:r>
              <a:rPr lang="sv-SE" baseline="0" dirty="0"/>
              <a:t>2 kW för ”hemma”laddning till 50kW för snabbladdare och uppåt 130-150kW. Men det handlar inte bara om hur mycket kräm du kan få ur laddaren, utan också hur mycket din bil kan ta emot, alltså på dimensioneringen av ombordladdaren i bilen, som jag ju var inne på tidigare..</a:t>
            </a:r>
          </a:p>
        </p:txBody>
      </p:sp>
      <p:sp>
        <p:nvSpPr>
          <p:cNvPr id="4" name="Platshållare för bildnummer 3"/>
          <p:cNvSpPr>
            <a:spLocks noGrp="1"/>
          </p:cNvSpPr>
          <p:nvPr>
            <p:ph type="sldNum" sz="quarter" idx="10"/>
          </p:nvPr>
        </p:nvSpPr>
        <p:spPr/>
        <p:txBody>
          <a:bodyPr/>
          <a:lstStyle/>
          <a:p>
            <a:pPr defTabSz="457168">
              <a:defRPr/>
            </a:pPr>
            <a:fld id="{36F3E18E-403F-9A46-BB3E-23B0A6E0A1D0}" type="slidenum">
              <a:rPr lang="sv-SE">
                <a:solidFill>
                  <a:prstClr val="black"/>
                </a:solidFill>
                <a:latin typeface="Calibri"/>
              </a:rPr>
              <a:pPr defTabSz="457168">
                <a:defRPr/>
              </a:pPr>
              <a:t>22</a:t>
            </a:fld>
            <a:endParaRPr lang="sv-SE" dirty="0">
              <a:solidFill>
                <a:prstClr val="black"/>
              </a:solidFill>
              <a:latin typeface="Calibri"/>
            </a:endParaRPr>
          </a:p>
        </p:txBody>
      </p:sp>
    </p:spTree>
    <p:extLst>
      <p:ext uri="{BB962C8B-B14F-4D97-AF65-F5344CB8AC3E}">
        <p14:creationId xmlns:p14="http://schemas.microsoft.com/office/powerpoint/2010/main" val="735693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I grund och botten handlar det alltså om ad vi tidigare varit inne på – att passa på att utnyttja tiden då bilen står stilla. Och så klart vilken laddstolpe eller laddbox som utnyttjas.</a:t>
            </a:r>
          </a:p>
          <a:p>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dirty="0"/>
              <a:t>När det kommer till frågan ”hur lång tid tar det att ladda”? brukar vi vända på det och prata om hur mycket räckvidd man får på en ”laddtimme”. Det beror nämligen på vilken bil du har och vilken effekt du laddar med. </a:t>
            </a:r>
          </a:p>
          <a:p>
            <a:endParaRPr lang="sv-SE" dirty="0"/>
          </a:p>
          <a:p>
            <a:r>
              <a:rPr lang="sv-SE" dirty="0"/>
              <a:t>Här ser ni en lite förenklad bild över det hela. </a:t>
            </a:r>
          </a:p>
          <a:p>
            <a:endParaRPr lang="sv-SE" dirty="0"/>
          </a:p>
          <a:p>
            <a:r>
              <a:rPr lang="sv-SE" dirty="0"/>
              <a:t>Det är vanligt att man laddar med 1 fas 10A eller 16A vid exempelvis sin villa och därmed får in ungefär 1-2 mils körning per timme. På de lägre effekterna kommer du alltså cirka 10-20 km per laddad timme. De laddare med högre effekt kan istället ge uppemot 50 – 90 km per laddad timme. </a:t>
            </a:r>
            <a:endParaRPr lang="sv-SE" dirty="0">
              <a:cs typeface="Calibri"/>
            </a:endParaRPr>
          </a:p>
          <a:p>
            <a:pPr marL="0" indent="0">
              <a:buFont typeface="Arial" panose="020B0604020202020204" pitchFamily="34" charset="0"/>
              <a:buNone/>
            </a:pPr>
            <a:endParaRPr lang="sv-SE" dirty="0">
              <a:cs typeface="Calibri"/>
            </a:endParaRPr>
          </a:p>
          <a:p>
            <a:pPr marL="0" indent="0">
              <a:buFont typeface="Arial" panose="020B0604020202020204" pitchFamily="34" charset="0"/>
              <a:buNone/>
            </a:pPr>
            <a:r>
              <a:rPr lang="sv-SE" dirty="0">
                <a:cs typeface="Calibri"/>
              </a:rPr>
              <a:t>På de här lägre effekterna är det AC-laddning vi pratar om, och därför är bilens ombordsladdare avgörande för hur mycket effekt batteriet kan ta emot - avgörande för hur många kilometer man kommer på en laddtimme. </a:t>
            </a:r>
          </a:p>
          <a:p>
            <a:pPr marL="0" indent="0">
              <a:buFont typeface="Arial" panose="020B0604020202020204" pitchFamily="34" charset="0"/>
              <a:buNone/>
            </a:pPr>
            <a:endParaRPr lang="sv-SE" dirty="0">
              <a:sym typeface="Wingdings" panose="05000000000000000000" pitchFamily="2" charset="2"/>
            </a:endParaRP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23</a:t>
            </a:fld>
            <a:endParaRPr lang="sv-SE" dirty="0"/>
          </a:p>
        </p:txBody>
      </p:sp>
    </p:spTree>
    <p:extLst>
      <p:ext uri="{BB962C8B-B14F-4D97-AF65-F5344CB8AC3E}">
        <p14:creationId xmlns:p14="http://schemas.microsoft.com/office/powerpoint/2010/main" val="2156277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sym typeface="Wingdings" panose="05000000000000000000" pitchFamily="2" charset="2"/>
              </a:rPr>
              <a:t>När man tänker på vilken typ av laddare man ska ha måste man alltså veta ett par grundläggande principer.</a:t>
            </a:r>
          </a:p>
          <a:p>
            <a:pPr marL="0" indent="0">
              <a:buFont typeface="Arial" panose="020B0604020202020204" pitchFamily="34" charset="0"/>
              <a:buNone/>
            </a:pPr>
            <a:endParaRPr lang="sv-SE" dirty="0">
              <a:sym typeface="Wingdings" panose="05000000000000000000" pitchFamily="2" charset="2"/>
            </a:endParaRPr>
          </a:p>
          <a:p>
            <a:pPr marL="0" indent="0">
              <a:buFont typeface="Arial" panose="020B0604020202020204" pitchFamily="34" charset="0"/>
              <a:buNone/>
            </a:pPr>
            <a:r>
              <a:rPr lang="sv-SE" dirty="0">
                <a:sym typeface="Wingdings" panose="05000000000000000000" pitchFamily="2" charset="2"/>
              </a:rPr>
              <a:t>Olika typer av laddare erbjuder olika typer av effekt, alltså styr hur snabbt laddningen kan gå. </a:t>
            </a:r>
          </a:p>
          <a:p>
            <a:pPr marL="0" indent="0">
              <a:buFont typeface="Arial" panose="020B0604020202020204" pitchFamily="34" charset="0"/>
              <a:buNone/>
            </a:pPr>
            <a:endParaRPr lang="sv-SE" dirty="0">
              <a:sym typeface="Wingdings" panose="05000000000000000000" pitchFamily="2" charset="2"/>
            </a:endParaRPr>
          </a:p>
          <a:p>
            <a:pPr marL="0" indent="0">
              <a:buFont typeface="Arial" panose="020B0604020202020204" pitchFamily="34" charset="0"/>
              <a:buNone/>
            </a:pPr>
            <a:r>
              <a:rPr lang="sv-SE" dirty="0"/>
              <a:t>En av kärnfrågorna är egentligen hur länge era bilar brukar står stilla? Och hur mycket behöver batteriet fyllas på mellan gångerna?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Det går att installera laddare med högre effekt om behovet finns, men ofta klarar man sig långt på låg laddning över längre tid, exempelvis nattetid. Alla bilar går inte heller att ladda med tre faser, som krävs för snabbladdning. För att ladda när du stannar en längre period krävs oftast inte så mycket laddning.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Normalladdning benämns de laddare som har en låg effekt och som ofta har en laddtid på 8-16h. De passar bra för exempelvis hemmet, arbetsplatsen, hotell och pendlarparkering. Alltså sådana ställen där människor stannar lite längre.</a:t>
            </a:r>
            <a:endParaRPr lang="sv-SE" dirty="0">
              <a:cs typeface="Calibri"/>
            </a:endParaRPr>
          </a:p>
          <a:p>
            <a:pPr marL="171450" indent="-171450">
              <a:buFont typeface="Arial" panose="020B0604020202020204" pitchFamily="34" charset="0"/>
              <a:buChar char="•"/>
            </a:pPr>
            <a:endParaRPr lang="sv-SE" dirty="0">
              <a:cs typeface="Calibri"/>
            </a:endParaRPr>
          </a:p>
          <a:p>
            <a:pPr marL="0" indent="0">
              <a:buFont typeface="Arial" panose="020B0604020202020204" pitchFamily="34" charset="0"/>
              <a:buNone/>
            </a:pPr>
            <a:r>
              <a:rPr lang="sv-SE" dirty="0"/>
              <a:t>Installationskostnaderna för normalladdning varierar men ligger på mellan 10 000 kr och 15 000 kr per väggmonterad box idag, år 2021. För 20 – 50 tusen kan laddbox på stolpe gå på, eftersom det ofta kostar lite mer med grävning och att dra fram el. </a:t>
            </a:r>
            <a:endParaRPr lang="sv-SE" dirty="0">
              <a:solidFill>
                <a:schemeClr val="tx1"/>
              </a:solidFill>
              <a:cs typeface="Calibri"/>
            </a:endParaRPr>
          </a:p>
          <a:p>
            <a:pPr marL="171450" indent="-171450">
              <a:buFont typeface="Arial" panose="020B0604020202020204" pitchFamily="34" charset="0"/>
              <a:buChar char="•"/>
            </a:pPr>
            <a:endParaRPr lang="sv-SE" dirty="0">
              <a:solidFill>
                <a:schemeClr val="tx1"/>
              </a:solidFill>
              <a:cs typeface="Calibri"/>
            </a:endParaRPr>
          </a:p>
          <a:p>
            <a:pPr marL="0" indent="0">
              <a:buFont typeface="Arial" panose="020B0604020202020204" pitchFamily="34" charset="0"/>
              <a:buNone/>
            </a:pPr>
            <a:r>
              <a:rPr lang="sv-SE" dirty="0">
                <a:solidFill>
                  <a:srgbClr val="FF0000"/>
                </a:solidFill>
              </a:rPr>
              <a:t>Kom ihåg att de här priserna är innan ev. investeringsstöd som går att få, och som vi kommer prata mer om alldeles strax.</a:t>
            </a:r>
          </a:p>
        </p:txBody>
      </p:sp>
      <p:sp>
        <p:nvSpPr>
          <p:cNvPr id="4" name="Platshållare för bildnummer 3"/>
          <p:cNvSpPr>
            <a:spLocks noGrp="1"/>
          </p:cNvSpPr>
          <p:nvPr>
            <p:ph type="sldNum" sz="quarter" idx="5"/>
          </p:nvPr>
        </p:nvSpPr>
        <p:spPr/>
        <p:txBody>
          <a:bodyPr/>
          <a:lstStyle/>
          <a:p>
            <a:fld id="{FBBC42EF-9713-4997-8B65-2CD24E4CEA85}" type="slidenum">
              <a:rPr lang="sv-SE" smtClean="0"/>
              <a:t>24</a:t>
            </a:fld>
            <a:endParaRPr lang="sv-SE" dirty="0"/>
          </a:p>
        </p:txBody>
      </p:sp>
    </p:spTree>
    <p:extLst>
      <p:ext uri="{BB962C8B-B14F-4D97-AF65-F5344CB8AC3E}">
        <p14:creationId xmlns:p14="http://schemas.microsoft.com/office/powerpoint/2010/main" val="2657366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Nästa kategori kallas för destinationsladdning eller semisnabbladdning och är anpassade för en laddning på 1-4h </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Den typen av laddning passar för t.ex butiker, skidbackar, restauranger osv.  Denna här typen av laddning ligger på effekter mellan 7-22 kW AC och installationskostnaden ligger på mellan 30 000 till 50 000 kr innan stöd.</a:t>
            </a:r>
          </a:p>
          <a:p>
            <a:pPr marL="171450" indent="-171450">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25</a:t>
            </a:fld>
            <a:endParaRPr lang="sv-SE" dirty="0"/>
          </a:p>
        </p:txBody>
      </p:sp>
    </p:spTree>
    <p:extLst>
      <p:ext uri="{BB962C8B-B14F-4D97-AF65-F5344CB8AC3E}">
        <p14:creationId xmlns:p14="http://schemas.microsoft.com/office/powerpoint/2010/main" val="1950607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dirty="0"/>
          </a:p>
          <a:p>
            <a:pPr marL="0" indent="0">
              <a:buFont typeface="Arial" panose="020B0604020202020204" pitchFamily="34" charset="0"/>
              <a:buNone/>
            </a:pPr>
            <a:r>
              <a:rPr lang="sv-SE" dirty="0"/>
              <a:t>Är du på genomresa så kan det vara bra med så kallad snabbladdning, motsvarigheten till ”macken” för elbilar. </a:t>
            </a:r>
            <a:r>
              <a:rPr lang="sv-SE" dirty="0">
                <a:sym typeface="Wingdings" panose="05000000000000000000" pitchFamily="2" charset="2"/>
              </a:rPr>
              <a:t>De har effekter från 50 kW och uppåt. Här pratar vi DC (likströmsladdning) där bilens ombordsladdare inte utgör någon begränsning. Där kan man trycka in ca 250 km på en timme.</a:t>
            </a:r>
          </a:p>
          <a:p>
            <a:pPr marL="171450" indent="-171450">
              <a:buFont typeface="Arial" panose="020B0604020202020204" pitchFamily="34" charset="0"/>
              <a:buChar char="•"/>
            </a:pPr>
            <a:endParaRPr lang="sv-SE" dirty="0">
              <a:sym typeface="Wingdings" panose="05000000000000000000" pitchFamily="2" charset="2"/>
            </a:endParaRPr>
          </a:p>
          <a:p>
            <a:pPr marL="0" indent="0">
              <a:buFont typeface="Arial" panose="020B0604020202020204" pitchFamily="34" charset="0"/>
              <a:buNone/>
            </a:pPr>
            <a:r>
              <a:rPr lang="sv-SE" dirty="0"/>
              <a:t>Snabbladdare är oftast inget man installerar själv då det kostar flera hundra tusen och de byggs med allt högre effekt. De flesta snabbladdare som vi har i våra län idag är på 50 kW effekt eller högre. Trafikverkets utlysning för snabbladdare under 2020-2021 var 150 kW och många aktörer som OKQ8, Circle K med mera satsar nu på att bygga snabbladdare på minst 150 kW till sina mackar. Utvecklingen går alltså snabbt framåt, även om det finns mycket att göra</a:t>
            </a:r>
          </a:p>
        </p:txBody>
      </p:sp>
      <p:sp>
        <p:nvSpPr>
          <p:cNvPr id="4" name="Platshållare för bildnummer 3"/>
          <p:cNvSpPr>
            <a:spLocks noGrp="1"/>
          </p:cNvSpPr>
          <p:nvPr>
            <p:ph type="sldNum" sz="quarter" idx="5"/>
          </p:nvPr>
        </p:nvSpPr>
        <p:spPr/>
        <p:txBody>
          <a:bodyPr/>
          <a:lstStyle/>
          <a:p>
            <a:fld id="{FBBC42EF-9713-4997-8B65-2CD24E4CEA85}" type="slidenum">
              <a:rPr lang="sv-SE" smtClean="0"/>
              <a:t>26</a:t>
            </a:fld>
            <a:endParaRPr lang="sv-SE" dirty="0"/>
          </a:p>
        </p:txBody>
      </p:sp>
    </p:spTree>
    <p:extLst>
      <p:ext uri="{BB962C8B-B14F-4D97-AF65-F5344CB8AC3E}">
        <p14:creationId xmlns:p14="http://schemas.microsoft.com/office/powerpoint/2010/main" val="3893545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när vi har sett över hur det är att köra en elbil och hur elbilar och laddning fungerar så ska vi titta lite närmare på varför det är bra att investera i både elbilar och laddstolpar.</a:t>
            </a:r>
          </a:p>
        </p:txBody>
      </p:sp>
      <p:sp>
        <p:nvSpPr>
          <p:cNvPr id="4" name="Platshållare för bildnummer 3"/>
          <p:cNvSpPr>
            <a:spLocks noGrp="1"/>
          </p:cNvSpPr>
          <p:nvPr>
            <p:ph type="sldNum" sz="quarter" idx="5"/>
          </p:nvPr>
        </p:nvSpPr>
        <p:spPr/>
        <p:txBody>
          <a:bodyPr/>
          <a:lstStyle/>
          <a:p>
            <a:fld id="{FBBC42EF-9713-4997-8B65-2CD24E4CEA85}" type="slidenum">
              <a:rPr lang="sv-SE" smtClean="0"/>
              <a:t>27</a:t>
            </a:fld>
            <a:endParaRPr lang="sv-SE" dirty="0"/>
          </a:p>
        </p:txBody>
      </p:sp>
    </p:spTree>
    <p:extLst>
      <p:ext uri="{BB962C8B-B14F-4D97-AF65-F5344CB8AC3E}">
        <p14:creationId xmlns:p14="http://schemas.microsoft.com/office/powerpoint/2010/main" val="920358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 en liten repetition av fördelarna med elbil</a:t>
            </a:r>
          </a:p>
          <a:p>
            <a:pPr marL="171450" indent="-171450">
              <a:buFontTx/>
              <a:buChar char="-"/>
            </a:pPr>
            <a:r>
              <a:rPr lang="sv-SE" dirty="0"/>
              <a:t>Den går att ladda hemma, kräver i regel mindre underhåll, är billig att köra, har en lång livslängd, jämt vridmoment, bra köregenskaper, är säkrare, kräver ingen bränsletransport och därmed minskade utsläpp och är betydligt tystare än en konventionell bil. </a:t>
            </a:r>
          </a:p>
        </p:txBody>
      </p:sp>
      <p:sp>
        <p:nvSpPr>
          <p:cNvPr id="4" name="Platshållare för bildnummer 3"/>
          <p:cNvSpPr>
            <a:spLocks noGrp="1"/>
          </p:cNvSpPr>
          <p:nvPr>
            <p:ph type="sldNum" sz="quarter" idx="5"/>
          </p:nvPr>
        </p:nvSpPr>
        <p:spPr/>
        <p:txBody>
          <a:bodyPr/>
          <a:lstStyle/>
          <a:p>
            <a:fld id="{FBBC42EF-9713-4997-8B65-2CD24E4CEA85}" type="slidenum">
              <a:rPr lang="sv-SE" smtClean="0"/>
              <a:t>28</a:t>
            </a:fld>
            <a:endParaRPr lang="sv-SE" dirty="0"/>
          </a:p>
        </p:txBody>
      </p:sp>
    </p:spTree>
    <p:extLst>
      <p:ext uri="{BB962C8B-B14F-4D97-AF65-F5344CB8AC3E}">
        <p14:creationId xmlns:p14="http://schemas.microsoft.com/office/powerpoint/2010/main" val="3404608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Calibri Light"/>
                <a:cs typeface="Calibri Light"/>
              </a:rPr>
              <a:t>Elfordon är inte lösningen men kan vara en av många vägar fram till minskade utsläpp från transportsektorn, vid sidan av bland annat minskat bilberoende och ökad möjlighet för gång, cykel och kollektivtrafik. Transportsektorn står för ungefär en fjärdedel av energianvändningen i Sverige idag och en stor del av utsläpp av växthusgaser kommer också därifrån.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latin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Calibri Light"/>
                <a:cs typeface="Calibri Light"/>
              </a:rPr>
              <a:t>Enligt nationella mål ska Sverige vara klimatneutralt 2045 och ha en fossiloberoende fordonsflotta år 2030.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inrikestransporterna finns delmålet att växthusgasutsläppen ska ha minskat med 70 % år 2030. För att ni ska få en bild av takten vi rört oss i hittills så har vägtrafikens klimatpåverkande utsläpp minskat med ca 18 procent från 2010 mot för 2018, vilket visar på vilka utmaningar vi står inför. För att nå klimatmålet om att minska utsläppen av växthusgaser från trafiken med 70 procent behöver utsläppen fortsättningsvis minska med ungefär 8 procent per år, varje år, fram till 2030, när vår fordonsflotta ska vara helt fossiloberoende. </a:t>
            </a:r>
          </a:p>
        </p:txBody>
      </p:sp>
      <p:sp>
        <p:nvSpPr>
          <p:cNvPr id="4" name="Platshållare för bildnummer 3"/>
          <p:cNvSpPr>
            <a:spLocks noGrp="1"/>
          </p:cNvSpPr>
          <p:nvPr>
            <p:ph type="sldNum" sz="quarter" idx="5"/>
          </p:nvPr>
        </p:nvSpPr>
        <p:spPr/>
        <p:txBody>
          <a:bodyPr/>
          <a:lstStyle/>
          <a:p>
            <a:fld id="{FBBC42EF-9713-4997-8B65-2CD24E4CEA85}" type="slidenum">
              <a:rPr lang="sv-SE" smtClean="0"/>
              <a:t>29</a:t>
            </a:fld>
            <a:endParaRPr lang="sv-SE" dirty="0"/>
          </a:p>
        </p:txBody>
      </p:sp>
    </p:spTree>
    <p:extLst>
      <p:ext uri="{BB962C8B-B14F-4D97-AF65-F5344CB8AC3E}">
        <p14:creationId xmlns:p14="http://schemas.microsoft.com/office/powerpoint/2010/main" val="3480616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50400" indent="0">
              <a:buNone/>
            </a:pPr>
            <a:r>
              <a:rPr lang="sv-SE" sz="1200" dirty="0">
                <a:latin typeface="Calibri Light"/>
                <a:cs typeface="Calibri Light"/>
              </a:rPr>
              <a:t>Syftet med denna guide är att ge kunskap, stöd och verktyg för att förverkliga fler laddplatser för laddbara fordon i din kommun, det kan vara publika laddare tänkta mot allmänheten eller etablering av laddplatser i den egna organisationen. </a:t>
            </a:r>
            <a:r>
              <a:rPr lang="sv-SE" sz="1200" b="1" dirty="0">
                <a:latin typeface="Calibri Light"/>
                <a:cs typeface="Calibri Light"/>
              </a:rPr>
              <a:t>Ni får hjälp med detta genom bland annat ku</a:t>
            </a:r>
            <a:r>
              <a:rPr lang="sv-SE" sz="1200" dirty="0">
                <a:latin typeface="Calibri Light"/>
                <a:cs typeface="Calibri Light"/>
              </a:rPr>
              <a:t>nskapshöjande insatser, statistik och workshop samt färdiga mallar att fylla i direkt. </a:t>
            </a:r>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3</a:t>
            </a:fld>
            <a:endParaRPr lang="sv-SE" dirty="0"/>
          </a:p>
        </p:txBody>
      </p:sp>
    </p:spTree>
    <p:extLst>
      <p:ext uri="{BB962C8B-B14F-4D97-AF65-F5344CB8AC3E}">
        <p14:creationId xmlns:p14="http://schemas.microsoft.com/office/powerpoint/2010/main" val="2223937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Och elbilsmarknaden fortsätter att växa i rask takt. Enligt en prognos gjord 2019 av PowerCircle, som är en intresseorganisation, så kommer det rulla 2,5 miljoner laddbara fordon på Sveriges vägar 2030. Det är en prognos som fortfarande håller om man ser till statistikutvecklingen.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Siffror från elbilsstatisk.se visar på utvecklingen i Sverige. Just nu, i oktober 2021, utgör laddbara fordon 5% av fordonsflottan. </a:t>
            </a:r>
          </a:p>
          <a:p>
            <a:pPr marL="342900" indent="-342900">
              <a:buFont typeface="Arial" panose="020B0604020202020204" pitchFamily="34" charset="0"/>
              <a:buChar char="•"/>
            </a:pPr>
            <a:endParaRPr lang="sv-SE" dirty="0"/>
          </a:p>
          <a:p>
            <a:pPr marL="0" indent="0">
              <a:buFont typeface="Arial" panose="020B0604020202020204" pitchFamily="34" charset="0"/>
              <a:buNone/>
            </a:pPr>
            <a:r>
              <a:rPr lang="sv-SE" dirty="0"/>
              <a:t>Men det är också värt att notera att:</a:t>
            </a:r>
          </a:p>
          <a:p>
            <a:pPr marL="342900" indent="-342900">
              <a:buFont typeface="Arial" panose="020B0604020202020204" pitchFamily="34" charset="0"/>
              <a:buChar char="•"/>
            </a:pPr>
            <a:r>
              <a:rPr lang="sv-SE" dirty="0"/>
              <a:t>Över 50% av nybilsförsäljningen är laddbara fordon</a:t>
            </a:r>
          </a:p>
          <a:p>
            <a:pPr marL="342900" indent="-342900">
              <a:buFont typeface="Arial" panose="020B0604020202020204" pitchFamily="34" charset="0"/>
              <a:buChar char="•"/>
            </a:pPr>
            <a:r>
              <a:rPr lang="sv-SE" dirty="0"/>
              <a:t>23% av försäljningen av laddbara bilar är rena elbilar</a:t>
            </a:r>
          </a:p>
          <a:p>
            <a:pPr marL="342900" indent="-342900">
              <a:buFont typeface="Arial" panose="020B0604020202020204" pitchFamily="34" charset="0"/>
              <a:buChar char="•"/>
            </a:pPr>
            <a:r>
              <a:rPr lang="sv-SE" dirty="0"/>
              <a:t>Och försäljningen ökade mest bland privatkunder</a:t>
            </a:r>
          </a:p>
          <a:p>
            <a:pPr marL="171450" indent="-171450">
              <a:buFont typeface="Arial" panose="020B0604020202020204" pitchFamily="34" charset="0"/>
              <a:buChar char="•"/>
            </a:pPr>
            <a:r>
              <a:rPr lang="sv-SE" dirty="0"/>
              <a:t>Tillväxten låg på hela 75% de senaste 12 månaderna</a:t>
            </a:r>
          </a:p>
          <a:p>
            <a:pPr marL="171450" indent="-171450">
              <a:buFont typeface="Arial" panose="020B0604020202020204" pitchFamily="34" charset="0"/>
              <a:buChar char="•"/>
            </a:pPr>
            <a:endParaRPr lang="sv-SE" dirty="0"/>
          </a:p>
          <a:p>
            <a:pPr marL="0" indent="0">
              <a:buFont typeface="Arial" panose="020B0604020202020204" pitchFamily="34" charset="0"/>
              <a:buNone/>
            </a:pP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8EB6E07C-16BD-1144-9015-2E83710255D5}" type="slidenum">
              <a:rPr lang="sv-SE" smtClean="0"/>
              <a:t>30</a:t>
            </a:fld>
            <a:endParaRPr lang="sv-SE" dirty="0"/>
          </a:p>
        </p:txBody>
      </p:sp>
    </p:spTree>
    <p:extLst>
      <p:ext uri="{BB962C8B-B14F-4D97-AF65-F5344CB8AC3E}">
        <p14:creationId xmlns:p14="http://schemas.microsoft.com/office/powerpoint/2010/main" val="1727836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Alla dessa laddbara fordon måste ladda någonstans och det är viktigt att det sker på ett säkert sätt.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Elsäkerhetsverket avråder från regelbunden laddning i vanliga vägg- och motorvärmaruttag, s.k schuko-uttag. De är inte gjorda för elbilsladdning som innebär en högre belastning under lång tid. Det kan uppstå varmgång i eluttag, i kopplingspunkter och i elcentralen om anläggningen har brister. Alltså finns det risk för brand vid långvarigt användande på fel sätt. Det kan också finnas en risk att fastighetens jordfelsbrytare inte skyddar vid fel om den inte är anpassad för laddning av elbilar</a:t>
            </a:r>
          </a:p>
          <a:p>
            <a:endParaRPr lang="sv-SE" dirty="0"/>
          </a:p>
          <a:p>
            <a:r>
              <a:rPr lang="sv-SE" dirty="0"/>
              <a:t>Vi ser en snabbt växande efterfrågan där människor och organisationer installerar laddning av säkerhetsskäl. </a:t>
            </a:r>
          </a:p>
          <a:p>
            <a:endParaRPr lang="sv-SE" dirty="0"/>
          </a:p>
          <a:p>
            <a:pPr marL="0" marR="0" lvl="0" indent="0" algn="l" defTabSz="457200" rtl="0" eaLnBrk="1" fontAlgn="auto" latinLnBrk="0" hangingPunct="1">
              <a:lnSpc>
                <a:spcPct val="100000"/>
              </a:lnSpc>
              <a:spcBef>
                <a:spcPts val="0"/>
              </a:spcBef>
              <a:spcAft>
                <a:spcPts val="0"/>
              </a:spcAft>
              <a:buClrTx/>
              <a:buSzTx/>
              <a:buFontTx/>
              <a:buNone/>
              <a:tabLst/>
              <a:defRPr/>
            </a:pPr>
            <a:r>
              <a:rPr lang="sv-SE" dirty="0"/>
              <a:t>Och sist men inte minst en myt att slå hål på - det är faktiskt inte vanligare att elbilar brinner än konventionella bilar. Om </a:t>
            </a:r>
            <a:r>
              <a:rPr lang="sv-SE" dirty="0" err="1"/>
              <a:t>batteripacket</a:t>
            </a:r>
            <a:r>
              <a:rPr lang="sv-SE" dirty="0"/>
              <a:t> skadas, vilket främst sker vid en kollision, kan brandutvecklingen dock bli lite annorlunda. </a:t>
            </a:r>
            <a:r>
              <a:rPr lang="sv-SE" dirty="0" err="1"/>
              <a:t>sMer</a:t>
            </a:r>
            <a:r>
              <a:rPr lang="sv-SE" dirty="0"/>
              <a:t> om elbilar och brand kan du läsa i vårt faktablad som finns att hämta på www.biofuelregion.se/elfordon.</a:t>
            </a:r>
          </a:p>
        </p:txBody>
      </p:sp>
      <p:sp>
        <p:nvSpPr>
          <p:cNvPr id="4" name="Platshållare för bildnummer 3"/>
          <p:cNvSpPr>
            <a:spLocks noGrp="1"/>
          </p:cNvSpPr>
          <p:nvPr>
            <p:ph type="sldNum" sz="quarter" idx="5"/>
          </p:nvPr>
        </p:nvSpPr>
        <p:spPr/>
        <p:txBody>
          <a:bodyPr/>
          <a:lstStyle/>
          <a:p>
            <a:fld id="{FBBC42EF-9713-4997-8B65-2CD24E4CEA85}" type="slidenum">
              <a:rPr lang="sv-SE" smtClean="0"/>
              <a:t>31</a:t>
            </a:fld>
            <a:endParaRPr lang="sv-SE" dirty="0"/>
          </a:p>
        </p:txBody>
      </p:sp>
    </p:spTree>
    <p:extLst>
      <p:ext uri="{BB962C8B-B14F-4D97-AF65-F5344CB8AC3E}">
        <p14:creationId xmlns:p14="http://schemas.microsoft.com/office/powerpoint/2010/main" val="2832910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Summa summarum - särskild utrustning för säker laddning rekommenderas starkt. En bra laddutrustning är säkrare och medför samtidigt en uppkopplat och smart laddning. Det är därför bra att investera i ordentliga laddare direkt.</a:t>
            </a:r>
          </a:p>
        </p:txBody>
      </p:sp>
      <p:sp>
        <p:nvSpPr>
          <p:cNvPr id="4" name="Platshållare för bildnummer 3"/>
          <p:cNvSpPr>
            <a:spLocks noGrp="1"/>
          </p:cNvSpPr>
          <p:nvPr>
            <p:ph type="sldNum" sz="quarter" idx="5"/>
          </p:nvPr>
        </p:nvSpPr>
        <p:spPr/>
        <p:txBody>
          <a:bodyPr/>
          <a:lstStyle/>
          <a:p>
            <a:fld id="{FBBC42EF-9713-4997-8B65-2CD24E4CEA85}" type="slidenum">
              <a:rPr lang="sv-SE" smtClean="0"/>
              <a:t>32</a:t>
            </a:fld>
            <a:endParaRPr lang="sv-SE" dirty="0"/>
          </a:p>
        </p:txBody>
      </p:sp>
    </p:spTree>
    <p:extLst>
      <p:ext uri="{BB962C8B-B14F-4D97-AF65-F5344CB8AC3E}">
        <p14:creationId xmlns:p14="http://schemas.microsoft.com/office/powerpoint/2010/main" val="389701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Visste du förresten att det numera krav att etablera laddplatser när det rör sig om nybyggnationer och omfattande renovering? Jo så är det och det betyder att ni måste ta hänsyn till detta om ni ska bygga nytt. </a:t>
            </a:r>
            <a:r>
              <a:rPr lang="sv-SE" b="0" i="0" dirty="0">
                <a:solidFill>
                  <a:srgbClr val="3B3B36"/>
                </a:solidFill>
                <a:effectLst/>
                <a:latin typeface="Open Sans" panose="020B0606030504020204" pitchFamily="34" charset="0"/>
              </a:rPr>
              <a:t>Sedan den 15 maj 2020 är laddning av elfordon ett nytt egenskapskrav i plan- och bygglagen, PBL. </a:t>
            </a:r>
          </a:p>
          <a:p>
            <a:pPr algn="l"/>
            <a:endParaRPr lang="sv-SE" b="0" i="0" dirty="0">
              <a:solidFill>
                <a:srgbClr val="3B3B36"/>
              </a:solidFill>
              <a:effectLst/>
              <a:latin typeface="Open Sans" panose="020B0606030504020204" pitchFamily="34" charset="0"/>
            </a:endParaRPr>
          </a:p>
          <a:p>
            <a:pPr algn="l"/>
            <a:r>
              <a:rPr lang="sv-SE" b="0" i="0" dirty="0">
                <a:solidFill>
                  <a:srgbClr val="3B3B36"/>
                </a:solidFill>
                <a:effectLst/>
                <a:latin typeface="Open Sans" panose="020B0606030504020204" pitchFamily="34" charset="0"/>
              </a:rPr>
              <a:t>Kraven innebär bland annat att nya bostadshus med fler än tio parkeringsplatser i byggnaden eller på tomten ska ha ledningsinfrastruktur till alla parkeringsplatser.  </a:t>
            </a:r>
          </a:p>
          <a:p>
            <a:pPr algn="l"/>
            <a:endParaRPr lang="sv-SE" b="0" i="0" dirty="0">
              <a:solidFill>
                <a:srgbClr val="3B3B36"/>
              </a:solidFill>
              <a:effectLst/>
              <a:latin typeface="Open Sans" panose="020B0606030504020204" pitchFamily="34" charset="0"/>
            </a:endParaRPr>
          </a:p>
          <a:p>
            <a:pPr algn="l"/>
            <a:r>
              <a:rPr lang="sv-SE" b="0" i="0" dirty="0">
                <a:solidFill>
                  <a:srgbClr val="3B3B36"/>
                </a:solidFill>
                <a:effectLst/>
                <a:latin typeface="Open Sans" panose="020B0606030504020204" pitchFamily="34" charset="0"/>
              </a:rPr>
              <a:t>Övriga nya uppvärmda byggnader med fler än 10 parkeringsplatser i byggnaden eller på tomten ska ha ledningsinfrastruktur till 20 procent av parkeringsplatserna och minst en laddningspunkt för elfordon.</a:t>
            </a:r>
          </a:p>
          <a:p>
            <a:pPr algn="l"/>
            <a:endParaRPr lang="sv-SE" b="0" i="0" dirty="0">
              <a:solidFill>
                <a:srgbClr val="3B3B36"/>
              </a:solidFill>
              <a:effectLst/>
              <a:latin typeface="Open Sans" panose="020B0606030504020204" pitchFamily="34" charset="0"/>
            </a:endParaRPr>
          </a:p>
          <a:p>
            <a:pPr algn="l"/>
            <a:r>
              <a:rPr lang="sv-SE" b="0" i="0" dirty="0">
                <a:solidFill>
                  <a:srgbClr val="3B3B36"/>
                </a:solidFill>
                <a:effectLst/>
                <a:latin typeface="Open Sans" panose="020B0606030504020204" pitchFamily="34" charset="0"/>
              </a:rPr>
              <a:t>Reglerna ska även tillämpas vid ombyggnad av en byggnad. För ouppvärmda byggnader ställs inga krav. Reglerna tillämpas om man söker bygglov eller gör en anmälan efter den 10 mars 2021. </a:t>
            </a:r>
          </a:p>
          <a:p>
            <a:endParaRPr lang="sv-SE" dirty="0"/>
          </a:p>
          <a:p>
            <a:r>
              <a:rPr lang="sv-SE" dirty="0"/>
              <a:t>Skärpningar utreds redan - Boverket har fått i uppdrag från regeringen att utreda vad en skärpning av minimikraven skulle få för konsekvenser. </a:t>
            </a:r>
          </a:p>
          <a:p>
            <a:endParaRPr lang="sv-SE" dirty="0"/>
          </a:p>
          <a:p>
            <a:r>
              <a:rPr lang="sv-SE" dirty="0"/>
              <a:t>De föreslagna minimikraven skulle då innebära att det:</a:t>
            </a:r>
          </a:p>
          <a:p>
            <a:r>
              <a:rPr lang="sv-SE" dirty="0"/>
              <a:t>1. Vid nybyggnation eller totalrenovering av bostadshus måste minst en femtedel av p-platserna ha laddpunkt om det finns fler än fem p-platser.</a:t>
            </a:r>
          </a:p>
          <a:p>
            <a:r>
              <a:rPr lang="sv-SE" dirty="0"/>
              <a:t>2. Vid nybyggnation eller totalrenovering av andra byggnader med fler än fem p-platser måste alla platser vara förberedda för laddning och en femtedel av platserna ha laddpunkt. Dessutom ska även ouppvärmda byggnader omfattas, till exempel parkeringshus.</a:t>
            </a: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33</a:t>
            </a:fld>
            <a:endParaRPr lang="sv-SE" dirty="0"/>
          </a:p>
        </p:txBody>
      </p:sp>
    </p:spTree>
    <p:extLst>
      <p:ext uri="{BB962C8B-B14F-4D97-AF65-F5344CB8AC3E}">
        <p14:creationId xmlns:p14="http://schemas.microsoft.com/office/powerpoint/2010/main" val="1537443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Sist men inte minst är en av anledningarna att investera i laddstolpar möjligheten att söka bidrag. Vi vet inte riktigt hur länge detta bidrag kommer finnas framöver, så ett tips är att se över möjligheterna att söka medel så snart ni har möjlighet.</a:t>
            </a:r>
          </a:p>
        </p:txBody>
      </p:sp>
      <p:sp>
        <p:nvSpPr>
          <p:cNvPr id="4" name="Platshållare för bildnummer 3"/>
          <p:cNvSpPr>
            <a:spLocks noGrp="1"/>
          </p:cNvSpPr>
          <p:nvPr>
            <p:ph type="sldNum" sz="quarter" idx="5"/>
          </p:nvPr>
        </p:nvSpPr>
        <p:spPr/>
        <p:txBody>
          <a:bodyPr/>
          <a:lstStyle/>
          <a:p>
            <a:fld id="{FBBC42EF-9713-4997-8B65-2CD24E4CEA85}" type="slidenum">
              <a:rPr lang="sv-SE" smtClean="0"/>
              <a:t>34</a:t>
            </a:fld>
            <a:endParaRPr lang="sv-SE" dirty="0"/>
          </a:p>
        </p:txBody>
      </p:sp>
    </p:spTree>
    <p:extLst>
      <p:ext uri="{BB962C8B-B14F-4D97-AF65-F5344CB8AC3E}">
        <p14:creationId xmlns:p14="http://schemas.microsoft.com/office/powerpoint/2010/main" val="2092595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leder oss in på vårt nästa avsnitt i vår kunskapdel om elfordon och laddning. Här har vi samlat lite kunskap om vad som är bra att tänka på vid investering och installation av laddplatser.</a:t>
            </a:r>
          </a:p>
        </p:txBody>
      </p:sp>
      <p:sp>
        <p:nvSpPr>
          <p:cNvPr id="4" name="Platshållare för bildnummer 3"/>
          <p:cNvSpPr>
            <a:spLocks noGrp="1"/>
          </p:cNvSpPr>
          <p:nvPr>
            <p:ph type="sldNum" sz="quarter" idx="5"/>
          </p:nvPr>
        </p:nvSpPr>
        <p:spPr/>
        <p:txBody>
          <a:bodyPr/>
          <a:lstStyle/>
          <a:p>
            <a:fld id="{FBBC42EF-9713-4997-8B65-2CD24E4CEA85}" type="slidenum">
              <a:rPr lang="sv-SE" smtClean="0"/>
              <a:t>35</a:t>
            </a:fld>
            <a:endParaRPr lang="sv-SE" dirty="0"/>
          </a:p>
        </p:txBody>
      </p:sp>
    </p:spTree>
    <p:extLst>
      <p:ext uri="{BB962C8B-B14F-4D97-AF65-F5344CB8AC3E}">
        <p14:creationId xmlns:p14="http://schemas.microsoft.com/office/powerpoint/2010/main" val="4167663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Och vad finns det då för medel att söka?</a:t>
            </a:r>
          </a:p>
        </p:txBody>
      </p:sp>
      <p:sp>
        <p:nvSpPr>
          <p:cNvPr id="4" name="Platshållare för bildnummer 3"/>
          <p:cNvSpPr>
            <a:spLocks noGrp="1"/>
          </p:cNvSpPr>
          <p:nvPr>
            <p:ph type="sldNum" sz="quarter" idx="5"/>
          </p:nvPr>
        </p:nvSpPr>
        <p:spPr/>
        <p:txBody>
          <a:bodyPr/>
          <a:lstStyle/>
          <a:p>
            <a:fld id="{FBBC42EF-9713-4997-8B65-2CD24E4CEA85}" type="slidenum">
              <a:rPr lang="sv-SE" smtClean="0"/>
              <a:t>36</a:t>
            </a:fld>
            <a:endParaRPr lang="sv-SE" dirty="0"/>
          </a:p>
        </p:txBody>
      </p:sp>
    </p:spTree>
    <p:extLst>
      <p:ext uri="{BB962C8B-B14F-4D97-AF65-F5344CB8AC3E}">
        <p14:creationId xmlns:p14="http://schemas.microsoft.com/office/powerpoint/2010/main" val="1110245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lgn="l" defTabSz="914400" rtl="0" eaLnBrk="1" latinLnBrk="0" hangingPunct="1">
              <a:buFont typeface="Arial" panose="020B0604020202020204" pitchFamily="34" charset="0"/>
              <a:buChar char="•"/>
            </a:pPr>
            <a:r>
              <a:rPr lang="sv-SE" sz="1200" kern="1200" dirty="0">
                <a:solidFill>
                  <a:schemeClr val="tx1"/>
                </a:solidFill>
                <a:latin typeface="+mn-lt"/>
                <a:ea typeface="+mn-ea"/>
                <a:cs typeface="+mn-cs"/>
              </a:rPr>
              <a:t>Jo, jag tänkte nämna tre stöd som finns att söka kopplat till laddning. </a:t>
            </a:r>
          </a:p>
          <a:p>
            <a:pPr marL="171450" indent="-171450" algn="l" defTabSz="914400" rtl="0" eaLnBrk="1" latinLnBrk="0" hangingPunct="1">
              <a:buFont typeface="Arial" panose="020B0604020202020204" pitchFamily="34" charset="0"/>
              <a:buChar char="•"/>
            </a:pPr>
            <a:endParaRPr lang="sv-SE" sz="1200" kern="1200" dirty="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lang="sv-SE" sz="1200" kern="1200" dirty="0">
                <a:solidFill>
                  <a:schemeClr val="tx1"/>
                </a:solidFill>
                <a:latin typeface="+mn-lt"/>
                <a:ea typeface="+mn-ea"/>
                <a:cs typeface="+mn-cs"/>
              </a:rPr>
              <a:t>Men först är det bra att veta att laddningsstationer delas in i två kategorier, icke publik (för exempelvis laddning i organisationer, för bostadsrättsföreningar och företag) samt publik (laddning för allmänheten). </a:t>
            </a:r>
          </a:p>
          <a:p>
            <a:pPr marL="171450" indent="-171450" algn="l" defTabSz="914400" rtl="0" eaLnBrk="1" latinLnBrk="0" hangingPunct="1">
              <a:buFont typeface="Arial" panose="020B0604020202020204" pitchFamily="34" charset="0"/>
              <a:buChar char="•"/>
            </a:pPr>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Klimatklivet kan ge stöd till publik laddinfrastruktur samt till laddningsstationer för andra fordon såsom lastbilar.</a:t>
            </a:r>
          </a:p>
          <a:p>
            <a:pPr marL="171450" indent="-171450" algn="l" defTabSz="914400" rtl="0" eaLnBrk="1" latinLnBrk="0" hangingPunct="1">
              <a:buFont typeface="Arial" panose="020B0604020202020204" pitchFamily="34" charset="0"/>
              <a:buChar char="•"/>
            </a:pPr>
            <a:r>
              <a:rPr lang="sv-SE" sz="1200" kern="1200" dirty="0">
                <a:solidFill>
                  <a:schemeClr val="tx1"/>
                </a:solidFill>
                <a:latin typeface="+mn-lt"/>
                <a:ea typeface="+mn-ea"/>
                <a:cs typeface="+mn-cs"/>
              </a:rPr>
              <a:t>Till Klimatklivet är det olika ansökningsomgångar, och det gäller som sagt bara laddning som också måste vara öppen för allmänheten.</a:t>
            </a:r>
          </a:p>
          <a:p>
            <a:pPr marL="171450" indent="-171450" algn="l" defTabSz="914400" rtl="0" eaLnBrk="1" latinLnBrk="0" hangingPunct="1">
              <a:buFont typeface="Arial" panose="020B0604020202020204" pitchFamily="34" charset="0"/>
              <a:buChar char="•"/>
            </a:pPr>
            <a:endParaRPr lang="sv-SE"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latin typeface="+mn-lt"/>
                <a:ea typeface="+mn-ea"/>
                <a:cs typeface="+mn-cs"/>
              </a:rPr>
              <a:t>Sen har vi nästa stöd som heter ladda bilen, och det stödet är för icke publik laddning. Via detta stöd går det att söka bidrag för laddning som i huvudsak ska användas i den egna verksamheten, och till viss del av besökande och andra. Till det här stödet är ansökan är alltid öppen och det går att få högst 50 % i stöd, men maximalt 15 000 kr/laddpunkt. </a:t>
            </a:r>
            <a:endParaRPr lang="en-US" sz="1200" kern="1200" dirty="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Grön teknik</a:t>
            </a:r>
          </a:p>
          <a:p>
            <a:pPr marL="171450" indent="-171450" algn="l" defTabSz="914400" rtl="0" eaLnBrk="1" latinLnBrk="0" hangingPunct="1">
              <a:buFont typeface="Arial" panose="020B0604020202020204" pitchFamily="34" charset="0"/>
              <a:buChar char="•"/>
            </a:pPr>
            <a:r>
              <a:rPr lang="sv-SE" sz="1200" kern="1200" dirty="0">
                <a:solidFill>
                  <a:schemeClr val="tx1"/>
                </a:solidFill>
                <a:latin typeface="+mn-lt"/>
                <a:ea typeface="+mn-ea"/>
                <a:cs typeface="+mn-cs"/>
              </a:rPr>
              <a:t>Om du som privatperson ska installera grön teknik kan du få skattereduktion för kostnaden för arbete och material. Det gäller installationer som påbörjas och betalas från och med 1 januari 2021. Det fungerar på liknande sätt som med rot och rut, men är en egen skattereduktion. Skattereduktionen för grön teknik är högst 50 000 kr per person och år. Om du kan ta del av avdraget eller inte beror på hur mycket skatt du har betalat in under året och vilka andra avdrag du har gjort.</a:t>
            </a: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37</a:t>
            </a:fld>
            <a:endParaRPr lang="sv-SE" dirty="0"/>
          </a:p>
        </p:txBody>
      </p:sp>
    </p:spTree>
    <p:extLst>
      <p:ext uri="{BB962C8B-B14F-4D97-AF65-F5344CB8AC3E}">
        <p14:creationId xmlns:p14="http://schemas.microsoft.com/office/powerpoint/2010/main" val="1200981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Och så till den lite luriga frågan – vad ska man egentligen köpa? Det finns ett hundratal olika laddboxar på marknaden idag och mängder av elfordon. </a:t>
            </a:r>
            <a:r>
              <a:rPr lang="sv-SE" sz="1200" dirty="0">
                <a:effectLst/>
                <a:latin typeface="Calibri" panose="020F0502020204030204" pitchFamily="34" charset="0"/>
                <a:ea typeface="Calibri" panose="020F0502020204030204" pitchFamily="34" charset="0"/>
                <a:cs typeface="Times New Roman" panose="02020603050405020304" pitchFamily="18" charset="0"/>
              </a:rPr>
              <a:t>Se över vad ni har för behov och kolla av med marknaden och se till att ta in lite olika offerter, det är en bra början. Ofta har installatörerna bra koll på vad som krävs, så här går vi igenom lite av de delar som ändå kan vara bra att känna till för att ta in så bra offerter som möjligt.</a:t>
            </a:r>
            <a:endParaRPr lang="sv-SE" dirty="0"/>
          </a:p>
        </p:txBody>
      </p:sp>
      <p:sp>
        <p:nvSpPr>
          <p:cNvPr id="4" name="Platshållare för bildnummer 3"/>
          <p:cNvSpPr>
            <a:spLocks noGrp="1"/>
          </p:cNvSpPr>
          <p:nvPr>
            <p:ph type="sldNum" sz="quarter" idx="5"/>
          </p:nvPr>
        </p:nvSpPr>
        <p:spPr/>
        <p:txBody>
          <a:bodyPr/>
          <a:lstStyle/>
          <a:p>
            <a:fld id="{8EB6E07C-16BD-1144-9015-2E83710255D5}" type="slidenum">
              <a:rPr lang="sv-SE" smtClean="0"/>
              <a:t>38</a:t>
            </a:fld>
            <a:endParaRPr lang="sv-SE" dirty="0"/>
          </a:p>
        </p:txBody>
      </p:sp>
    </p:spTree>
    <p:extLst>
      <p:ext uri="{BB962C8B-B14F-4D97-AF65-F5344CB8AC3E}">
        <p14:creationId xmlns:p14="http://schemas.microsoft.com/office/powerpoint/2010/main" val="793279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Innan ni begär offert är det bra om ni tänker över lite viktiga delar. Tänk långsiktigt – hur många laddplatser behövs idag, om två år, fem år, tio år? Var ska laddplatserna byggas? Finns det nog med eleffekt på platserna ni tänkt ut?</a:t>
            </a:r>
          </a:p>
          <a:p>
            <a:endParaRPr lang="sv-SE" dirty="0"/>
          </a:p>
          <a:p>
            <a:r>
              <a:rPr lang="sv-SE" dirty="0"/>
              <a:t>Äger ni marken, eller måste ni ordna med bygglov från annan part? </a:t>
            </a:r>
          </a:p>
          <a:p>
            <a:endParaRPr lang="sv-SE" dirty="0"/>
          </a:p>
          <a:p>
            <a:r>
              <a:rPr lang="sv-SE" dirty="0"/>
              <a:t>Kan ni installera laddare längs väggarna? Ofta kan det spara en del kostnader då det inte behöver grävas, som ofta är fallet när man installerar laddstolpar. Ibland kan det också löna sig att undersöka om motorvärmarstolpar kan byggas om till elbilsladdare, förutsatt att effekten är tillräckligt bra. Oavsett hur ni väljer att göra är det viktigt att en elektriker ser över kablarna.</a:t>
            </a:r>
          </a:p>
          <a:p>
            <a:endParaRPr lang="sv-SE" dirty="0"/>
          </a:p>
          <a:p>
            <a:r>
              <a:rPr lang="sv-SE" dirty="0"/>
              <a:t>Är platsen bra ur ett tillgänglighetsperspektiv? Tänk gärna ett par steg extra här och ta hjälp av vår guide för tillgänglig laddning, fri att ladda ned på biofuelregion.se/kunskap/elfordon.</a:t>
            </a:r>
          </a:p>
          <a:p>
            <a:endParaRPr lang="sv-SE" dirty="0"/>
          </a:p>
          <a:p>
            <a:r>
              <a:rPr lang="sv-SE" dirty="0"/>
              <a:t>Och sist men inte minst, vill ni ha fasta laddkablar som sitter fast permanent eller lösa kablar som går att ta med?</a:t>
            </a:r>
          </a:p>
        </p:txBody>
      </p:sp>
      <p:sp>
        <p:nvSpPr>
          <p:cNvPr id="4" name="Platshållare för bildnummer 3"/>
          <p:cNvSpPr>
            <a:spLocks noGrp="1"/>
          </p:cNvSpPr>
          <p:nvPr>
            <p:ph type="sldNum" sz="quarter" idx="5"/>
          </p:nvPr>
        </p:nvSpPr>
        <p:spPr/>
        <p:txBody>
          <a:bodyPr/>
          <a:lstStyle/>
          <a:p>
            <a:fld id="{FBBC42EF-9713-4997-8B65-2CD24E4CEA85}" type="slidenum">
              <a:rPr lang="sv-SE" smtClean="0"/>
              <a:t>39</a:t>
            </a:fld>
            <a:endParaRPr lang="sv-SE" dirty="0"/>
          </a:p>
        </p:txBody>
      </p:sp>
    </p:spTree>
    <p:extLst>
      <p:ext uri="{BB962C8B-B14F-4D97-AF65-F5344CB8AC3E}">
        <p14:creationId xmlns:p14="http://schemas.microsoft.com/office/powerpoint/2010/main" val="170904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Guiden är uppdelad på flera avsnitt. Under ett par timmar, inklusive pauser och utrymme för egen diskussion, ska vi steg för steg gå igenom de olika avsnitten. Självklart går det bra att hoppa mellan avsnitten om ni vill dela upp guiden på flera tillfällen.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Först kommer vi att gå genom lite grundläggande kunskap om elbilar och laddning, vad utvecklingen av elfordon är på väg från år 2021 och framåt. Sedan tittar vi vidare på grunderna med mandat, arbetsgrupp och hur processen kan utformas. Därefter börjar själva arbetet där ni får stöd i att upprätta en egen laddinfrastrategi, bland annat via en workshop och färdiga mallar att fylla i. </a:t>
            </a:r>
          </a:p>
          <a:p>
            <a:pPr>
              <a:lnSpc>
                <a:spcPct val="107000"/>
              </a:lnSpc>
              <a:spcAft>
                <a:spcPts val="800"/>
              </a:spcAft>
            </a:pPr>
            <a:endParaRPr lang="sv-SE" sz="1200" dirty="0">
              <a:solidFill>
                <a:srgbClr val="80808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dirty="0">
                <a:solidFill>
                  <a:srgbClr val="808080"/>
                </a:solidFill>
                <a:effectLst/>
                <a:latin typeface="Arial" panose="020B0604020202020204" pitchFamily="34" charset="0"/>
                <a:ea typeface="Calibri" panose="020F0502020204030204" pitchFamily="34" charset="0"/>
                <a:cs typeface="Times New Roman" panose="02020603050405020304" pitchFamily="18" charset="0"/>
              </a:rPr>
              <a:t>Vi rekommenderar att ni inte börjar med själva workshopsdelen förrän ni fått mandat från ledning och satt samman en arbetsgrupp.</a:t>
            </a:r>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4</a:t>
            </a:fld>
            <a:endParaRPr lang="sv-SE" dirty="0"/>
          </a:p>
        </p:txBody>
      </p:sp>
    </p:spTree>
    <p:extLst>
      <p:ext uri="{BB962C8B-B14F-4D97-AF65-F5344CB8AC3E}">
        <p14:creationId xmlns:p14="http://schemas.microsoft.com/office/powerpoint/2010/main" val="2308309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Nu kommer vi in på lite tekniska begrepp här. Som tidigare nämnts så har installatörer och operatörer ofta bra koll och kan vägleda er men det finns en del saker som är bra att känna till. Först det här med enfasladdning och trefasladdning.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I enfasladdning kopplas varje specifik laddare till en specifik fas. De bilar som laddar för tillfället konkurrerar om den tillgängliga effekten inom respektive fas.</a:t>
            </a:r>
          </a:p>
          <a:p>
            <a:endParaRPr lang="sv-S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Inom trefassladdning blir det däremot så att varje specifik laddare kopplas till alla tre faser. Det gör att den tillgängliga effekten kan fördelas mer dynamiskt mellan faserna.  Effektuttaget per fas blir mera jämnt, och laddningen kan gå snabbare.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Den effekt som enfasladdning ger brukar dock räcka gott för hemmaladdning, men trefasladdning har vissa fördelar för effektbalanseringen. Vi brukar rekommendera tre-fas-laddning om flera bilar ska samsas om den tillgängliga effekten.</a:t>
            </a: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40</a:t>
            </a:fld>
            <a:endParaRPr lang="sv-SE" dirty="0"/>
          </a:p>
        </p:txBody>
      </p:sp>
    </p:spTree>
    <p:extLst>
      <p:ext uri="{BB962C8B-B14F-4D97-AF65-F5344CB8AC3E}">
        <p14:creationId xmlns:p14="http://schemas.microsoft.com/office/powerpoint/2010/main" val="471237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algn="l" defTabSz="914400" rtl="0" eaLnBrk="1" latinLnBrk="0" hangingPunct="1"/>
            <a:r>
              <a:rPr lang="sv-SE" sz="1200" kern="1200" dirty="0">
                <a:solidFill>
                  <a:schemeClr val="tx1"/>
                </a:solidFill>
                <a:latin typeface="+mn-lt"/>
                <a:ea typeface="+mn-ea"/>
                <a:cs typeface="+mn-cs"/>
              </a:rPr>
              <a:t>När vi laddar våra elbilar vill vi såklart att säkringen ska hålla och dessutom fördela effekten på bästa möjliga sätt. Det går att undvika att säkringen går och fördela effekten på lite olika sätt, beroende på vad man önskar för resultat. </a:t>
            </a:r>
          </a:p>
          <a:p>
            <a:pPr marL="0" algn="l" defTabSz="914400" rtl="0" eaLnBrk="1" latinLnBrk="0" hangingPunct="1"/>
            <a:endParaRPr lang="sv-SE" sz="1200" kern="1200" dirty="0">
              <a:solidFill>
                <a:schemeClr val="tx1"/>
              </a:solidFill>
              <a:latin typeface="+mn-lt"/>
              <a:ea typeface="+mn-ea"/>
              <a:cs typeface="+mn-cs"/>
            </a:endParaRPr>
          </a:p>
          <a:p>
            <a:pPr marL="0" algn="l" defTabSz="914400" rtl="0" eaLnBrk="1" latinLnBrk="0" hangingPunct="1"/>
            <a:r>
              <a:rPr lang="sv-SE" sz="1200" kern="1200" dirty="0">
                <a:solidFill>
                  <a:schemeClr val="tx1"/>
                </a:solidFill>
                <a:latin typeface="+mn-lt"/>
                <a:ea typeface="+mn-ea"/>
                <a:cs typeface="+mn-cs"/>
              </a:rPr>
              <a:t>Balansering mellan laddpunkter och stolpar styr effekten till de bilar som behöver den mest och ser till att säkringen inte går över sin maxkapacitet. </a:t>
            </a:r>
          </a:p>
          <a:p>
            <a:pPr marL="0" algn="l" defTabSz="914400" rtl="0" eaLnBrk="1" latinLnBrk="0" hangingPunct="1"/>
            <a:endParaRPr lang="sv-SE" sz="1200" kern="1200" dirty="0">
              <a:solidFill>
                <a:schemeClr val="tx1"/>
              </a:solidFill>
              <a:latin typeface="+mn-lt"/>
              <a:ea typeface="+mn-ea"/>
              <a:cs typeface="+mn-cs"/>
            </a:endParaRPr>
          </a:p>
          <a:p>
            <a:pPr marL="0" algn="l" defTabSz="914400" rtl="0" eaLnBrk="1" latinLnBrk="0" hangingPunct="1"/>
            <a:r>
              <a:rPr lang="sv-SE" sz="1200" kern="1200" dirty="0">
                <a:solidFill>
                  <a:schemeClr val="tx1"/>
                </a:solidFill>
                <a:latin typeface="+mn-lt"/>
                <a:ea typeface="+mn-ea"/>
                <a:cs typeface="+mn-cs"/>
              </a:rPr>
              <a:t>Balansering mellan faser kräver trefasanslutning och kan ge snabbare laddning och fördela effekten bättre mellan bilarna. </a:t>
            </a:r>
          </a:p>
          <a:p>
            <a:pPr marL="0" algn="l" defTabSz="914400" rtl="0" eaLnBrk="1" latinLnBrk="0" hangingPunct="1"/>
            <a:endParaRPr lang="sv-SE" sz="1200" kern="1200" dirty="0">
              <a:solidFill>
                <a:schemeClr val="tx1"/>
              </a:solidFill>
              <a:latin typeface="+mn-lt"/>
              <a:ea typeface="+mn-ea"/>
              <a:cs typeface="+mn-cs"/>
            </a:endParaRPr>
          </a:p>
          <a:p>
            <a:pPr marL="0" algn="l" defTabSz="914400" rtl="0" eaLnBrk="1" latinLnBrk="0" hangingPunct="1"/>
            <a:r>
              <a:rPr lang="sv-SE" sz="1200" kern="1200" dirty="0">
                <a:solidFill>
                  <a:schemeClr val="tx1"/>
                </a:solidFill>
                <a:latin typeface="+mn-lt"/>
                <a:ea typeface="+mn-ea"/>
                <a:cs typeface="+mn-cs"/>
              </a:rPr>
              <a:t>Balansering mellan laddare och fastigheten styr effekten mellan fastigheten och laddpunkter, det vill säga att elen prioriteras till fastigheten i första hand t ex. när hushållsmaskiner eller liknande körs, istället för att elfordonet tar all kraft – fordonet laddas istället när det inte är några effekttoppar. </a:t>
            </a:r>
          </a:p>
          <a:p>
            <a:pPr marL="0" algn="l" defTabSz="914400" rtl="0" eaLnBrk="1" latinLnBrk="0" hangingPunct="1"/>
            <a:endParaRPr lang="sv-SE" sz="1200" kern="1200" dirty="0">
              <a:solidFill>
                <a:schemeClr val="tx1"/>
              </a:solidFill>
              <a:latin typeface="+mn-lt"/>
              <a:ea typeface="+mn-ea"/>
              <a:cs typeface="+mn-cs"/>
            </a:endParaRPr>
          </a:p>
          <a:p>
            <a:pPr marL="0" algn="l" defTabSz="914400" rtl="0" eaLnBrk="1" latinLnBrk="0" hangingPunct="1"/>
            <a:r>
              <a:rPr lang="sv-SE" sz="1200" kern="1200" dirty="0">
                <a:solidFill>
                  <a:schemeClr val="tx1"/>
                </a:solidFill>
                <a:latin typeface="+mn-lt"/>
                <a:ea typeface="+mn-ea"/>
                <a:cs typeface="+mn-cs"/>
              </a:rPr>
              <a:t>Prata gärna med en installatör om vad som kan passa er. </a:t>
            </a: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41</a:t>
            </a:fld>
            <a:endParaRPr lang="sv-SE" dirty="0"/>
          </a:p>
        </p:txBody>
      </p:sp>
    </p:spTree>
    <p:extLst>
      <p:ext uri="{BB962C8B-B14F-4D97-AF65-F5344CB8AC3E}">
        <p14:creationId xmlns:p14="http://schemas.microsoft.com/office/powerpoint/2010/main" val="2637150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457200">
              <a:spcBef>
                <a:spcPct val="20000"/>
              </a:spcBef>
              <a:buFont typeface="Arial" panose="020B0604020202020204" pitchFamily="34" charset="0"/>
              <a:buNone/>
            </a:pPr>
            <a:r>
              <a:rPr lang="sv-SE" sz="800" kern="1200" dirty="0">
                <a:solidFill>
                  <a:schemeClr val="tx1"/>
                </a:solidFill>
                <a:latin typeface="+mn-lt"/>
                <a:ea typeface="+mn-ea"/>
                <a:cs typeface="+mn-cs"/>
              </a:rPr>
              <a:t>Det går som sagt att söka ekonomiskt stöd för att upprätta laddplatser, men bara om man uppfyller kraven.</a:t>
            </a:r>
          </a:p>
          <a:p>
            <a:pPr marL="0" indent="0" defTabSz="457200">
              <a:spcBef>
                <a:spcPct val="20000"/>
              </a:spcBef>
              <a:buFont typeface="Arial" panose="020B0604020202020204" pitchFamily="34" charset="0"/>
              <a:buNone/>
            </a:pPr>
            <a:endParaRPr lang="sv-SE" sz="800" kern="1200" dirty="0">
              <a:solidFill>
                <a:schemeClr val="tx1"/>
              </a:solidFill>
              <a:latin typeface="+mn-lt"/>
              <a:ea typeface="+mn-ea"/>
              <a:cs typeface="+mn-cs"/>
            </a:endParaRPr>
          </a:p>
          <a:p>
            <a:pPr marL="0" indent="0" defTabSz="457200">
              <a:spcBef>
                <a:spcPct val="20000"/>
              </a:spcBef>
              <a:buFont typeface="Arial" panose="020B0604020202020204" pitchFamily="34" charset="0"/>
              <a:buNone/>
            </a:pPr>
            <a:r>
              <a:rPr lang="sv-SE" sz="800" kern="1200" dirty="0">
                <a:solidFill>
                  <a:schemeClr val="tx1"/>
                </a:solidFill>
                <a:latin typeface="+mn-lt"/>
                <a:ea typeface="+mn-ea"/>
                <a:cs typeface="+mn-cs"/>
              </a:rPr>
              <a:t>Laddaren ska uppfylla dessa krav för att bli beviljad</a:t>
            </a:r>
          </a:p>
          <a:p>
            <a:pPr marL="671513" lvl="1" indent="-214313" defTabSz="457200">
              <a:spcBef>
                <a:spcPct val="20000"/>
              </a:spcBef>
              <a:buFont typeface="Arial" panose="020B0604020202020204" pitchFamily="34" charset="0"/>
              <a:buChar char="•"/>
            </a:pPr>
            <a:r>
              <a:rPr lang="sv-SE" sz="800" kern="1200" dirty="0">
                <a:solidFill>
                  <a:schemeClr val="tx1"/>
                </a:solidFill>
                <a:latin typeface="+mn-lt"/>
                <a:ea typeface="+mn-ea"/>
                <a:cs typeface="+mn-cs"/>
              </a:rPr>
              <a:t>Det ska vara en typ 2-kontakt</a:t>
            </a:r>
          </a:p>
          <a:p>
            <a:pPr marL="671513" lvl="1" indent="-214313" defTabSz="457200">
              <a:spcBef>
                <a:spcPct val="20000"/>
              </a:spcBef>
              <a:buFont typeface="Arial" panose="020B0604020202020204" pitchFamily="34" charset="0"/>
              <a:buChar char="•"/>
            </a:pPr>
            <a:r>
              <a:rPr lang="sv-SE" sz="800" kern="1200" dirty="0">
                <a:solidFill>
                  <a:schemeClr val="tx1"/>
                </a:solidFill>
                <a:latin typeface="+mn-lt"/>
                <a:ea typeface="+mn-ea"/>
                <a:cs typeface="+mn-cs"/>
              </a:rPr>
              <a:t>Laddboxen ska vara förberedd för elmätning och debitering</a:t>
            </a:r>
          </a:p>
          <a:p>
            <a:pPr marL="671513" lvl="1" indent="-214313" defTabSz="457200">
              <a:spcBef>
                <a:spcPct val="20000"/>
              </a:spcBef>
              <a:buFont typeface="Arial" panose="020B0604020202020204" pitchFamily="34" charset="0"/>
              <a:buChar char="•"/>
            </a:pPr>
            <a:r>
              <a:rPr lang="sv-SE" sz="800" kern="1200" dirty="0">
                <a:solidFill>
                  <a:schemeClr val="tx1"/>
                </a:solidFill>
                <a:latin typeface="+mn-lt"/>
                <a:ea typeface="+mn-ea"/>
                <a:cs typeface="+mn-cs"/>
              </a:rPr>
              <a:t>Installation ska ske från en godkänd elinstallatör (Elsäkerhetsverket).</a:t>
            </a:r>
          </a:p>
          <a:p>
            <a:pPr marL="0" indent="0" defTabSz="457200">
              <a:spcBef>
                <a:spcPct val="20000"/>
              </a:spcBef>
              <a:buFont typeface="Arial" panose="020B0604020202020204" pitchFamily="34" charset="0"/>
              <a:buNone/>
            </a:pPr>
            <a:endParaRPr lang="sv-SE" sz="800" kern="1200" dirty="0">
              <a:solidFill>
                <a:schemeClr val="tx1"/>
              </a:solidFill>
              <a:latin typeface="+mn-lt"/>
              <a:ea typeface="+mn-ea"/>
              <a:cs typeface="+mn-cs"/>
            </a:endParaRPr>
          </a:p>
          <a:p>
            <a:pPr marL="0" indent="0" defTabSz="457200">
              <a:spcBef>
                <a:spcPct val="20000"/>
              </a:spcBef>
              <a:buFont typeface="Arial" panose="020B0604020202020204" pitchFamily="34" charset="0"/>
              <a:buNone/>
            </a:pPr>
            <a:r>
              <a:rPr lang="sv-SE" sz="800" kern="1200" dirty="0">
                <a:solidFill>
                  <a:schemeClr val="tx1"/>
                </a:solidFill>
                <a:latin typeface="+mn-lt"/>
                <a:ea typeface="+mn-ea"/>
                <a:cs typeface="+mn-cs"/>
              </a:rPr>
              <a:t>Ett annat tips är att kontakta minst två leverantörer av laddutrustning och begär offerter på en helhetslösning – altså för laddbox/laddstolpe, installation och eventuell drift.</a:t>
            </a:r>
          </a:p>
        </p:txBody>
      </p:sp>
      <p:sp>
        <p:nvSpPr>
          <p:cNvPr id="4" name="Platshållare för bildnummer 3"/>
          <p:cNvSpPr>
            <a:spLocks noGrp="1"/>
          </p:cNvSpPr>
          <p:nvPr>
            <p:ph type="sldNum" sz="quarter" idx="5"/>
          </p:nvPr>
        </p:nvSpPr>
        <p:spPr/>
        <p:txBody>
          <a:bodyPr/>
          <a:lstStyle/>
          <a:p>
            <a:fld id="{FBBC42EF-9713-4997-8B65-2CD24E4CEA85}" type="slidenum">
              <a:rPr lang="sv-SE" smtClean="0"/>
              <a:t>42</a:t>
            </a:fld>
            <a:endParaRPr lang="sv-SE" dirty="0"/>
          </a:p>
        </p:txBody>
      </p:sp>
    </p:spTree>
    <p:extLst>
      <p:ext uri="{BB962C8B-B14F-4D97-AF65-F5344CB8AC3E}">
        <p14:creationId xmlns:p14="http://schemas.microsoft.com/office/powerpoint/2010/main" val="1208984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cs typeface="Calibri"/>
            </a:endParaRPr>
          </a:p>
          <a:p>
            <a:r>
              <a:rPr lang="sv-SE" dirty="0"/>
              <a:t>Tänk gärna över om ni vill ha en lösning där motorvärmare också ingår, det finns idag laddare på marknaden som erbjuder både- och.  </a:t>
            </a:r>
            <a:r>
              <a:rPr lang="sv-SE" sz="1200" kern="1200" dirty="0">
                <a:solidFill>
                  <a:schemeClr val="tx1"/>
                </a:solidFill>
                <a:latin typeface="+mn-lt"/>
                <a:ea typeface="+mn-ea"/>
                <a:cs typeface="+mn-cs"/>
              </a:rPr>
              <a:t>Om man vill bygga om motorvärmare till laddplatser så kostar i storleksordningen 4000k-5000kr/parkering som då har både ladduttag och schukon kvar. En dubbel motorvärmarinsats kostar ett par tusenlappar till och det kan vara bra ekonomiskt om man har god eldragning, kapacitet och stolpar med kapslingar på plats redan. </a:t>
            </a:r>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43</a:t>
            </a:fld>
            <a:endParaRPr lang="sv-SE" dirty="0"/>
          </a:p>
        </p:txBody>
      </p:sp>
    </p:spTree>
    <p:extLst>
      <p:ext uri="{BB962C8B-B14F-4D97-AF65-F5344CB8AC3E}">
        <p14:creationId xmlns:p14="http://schemas.microsoft.com/office/powerpoint/2010/main" val="919219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Lite frågor väl värda att se över när ni ska beställa laddplatser.</a:t>
            </a:r>
          </a:p>
        </p:txBody>
      </p:sp>
      <p:sp>
        <p:nvSpPr>
          <p:cNvPr id="4" name="Platshållare för bildnummer 3"/>
          <p:cNvSpPr>
            <a:spLocks noGrp="1"/>
          </p:cNvSpPr>
          <p:nvPr>
            <p:ph type="sldNum" sz="quarter" idx="5"/>
          </p:nvPr>
        </p:nvSpPr>
        <p:spPr/>
        <p:txBody>
          <a:bodyPr/>
          <a:lstStyle/>
          <a:p>
            <a:fld id="{FBBC42EF-9713-4997-8B65-2CD24E4CEA85}" type="slidenum">
              <a:rPr lang="sv-SE" smtClean="0"/>
              <a:t>44</a:t>
            </a:fld>
            <a:endParaRPr lang="sv-SE" dirty="0"/>
          </a:p>
        </p:txBody>
      </p:sp>
    </p:spTree>
    <p:extLst>
      <p:ext uri="{BB962C8B-B14F-4D97-AF65-F5344CB8AC3E}">
        <p14:creationId xmlns:p14="http://schemas.microsoft.com/office/powerpoint/2010/main" val="4244428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Slutligen - det finns mängder av bra information därute och vårt tips är att titta lite närmare på fixaladdplats.se med steg-för-steg-instruktioner kring vad som är bra att tänka på. Där finns också färdiga offertmallar att ta del av. </a:t>
            </a:r>
          </a:p>
        </p:txBody>
      </p:sp>
      <p:sp>
        <p:nvSpPr>
          <p:cNvPr id="4" name="Platshållare för bildnummer 3"/>
          <p:cNvSpPr>
            <a:spLocks noGrp="1"/>
          </p:cNvSpPr>
          <p:nvPr>
            <p:ph type="sldNum" sz="quarter" idx="5"/>
          </p:nvPr>
        </p:nvSpPr>
        <p:spPr/>
        <p:txBody>
          <a:bodyPr/>
          <a:lstStyle/>
          <a:p>
            <a:fld id="{FBBC42EF-9713-4997-8B65-2CD24E4CEA85}" type="slidenum">
              <a:rPr lang="sv-SE" smtClean="0"/>
              <a:t>45</a:t>
            </a:fld>
            <a:endParaRPr lang="sv-SE" dirty="0"/>
          </a:p>
        </p:txBody>
      </p:sp>
    </p:spTree>
    <p:extLst>
      <p:ext uri="{BB962C8B-B14F-4D97-AF65-F5344CB8AC3E}">
        <p14:creationId xmlns:p14="http://schemas.microsoft.com/office/powerpoint/2010/main" val="1221153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Det kan kännas klurigt även att välja vilka bilar som man ska ha till sin verksamhet. Det finns en uppsjö av elfordon att välja bland. Här är det, precis som med laddarna, viktigt att tänka i flera steg.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dirty="0"/>
          </a:p>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Först och främst, behöver vi byta ut alla våra bilar? Det kanske går att plocka bort några som inte används så ofta och går korta avstånd, i förmån för gång, cykel eller buss och tågresor?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dirty="0"/>
          </a:p>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Fundera sedan på vilka bilar vill ni först vill byta ut? Det kanske är värt att testa elbilar i någon del av organisationen först, exempelvis hos hemtjänsten, It-teknikerna, hantverkare eller liknande? Eller introducera elfordon i en gemensam fordonspool om ni har en sådan?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dirty="0"/>
          </a:p>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Sedan rekommenderar vi alltid att kartlägga hur de befintliga bilarna går. Kanske har ni bilar där resorna inte går att ersätta med cykel och gång eller buss och tåg men som inte går så långa sträckor i alla fall? Då kanske det är en laddhybrid som är aktuellt. Eller så går fordonet långt och då kanske en elbil med lång räckvidd är att föredra? Det är värt att lägga ett par minuter extra för att fundera kring dessa frågor.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dirty="0"/>
          </a:p>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Sist men inte minst kan det vara bra att göra en så kallad TCO-analys – totalt cost of ownership, eller livstidsanalys på svenska. Då kan ni gå igenom den befintliga fordonsflottan och räkna på vilka bilar som är mest lönsamma att byta ut, när och till vad. Ta gärna in samhällsperspektivet här också. Bland annat Kramfors kommun har gjort en väldigt gedigen analys över sin fordonsflotta. Titta gärna på hur andra kommuner gjort sina analyser – fler och fler börjar tänka i dessa banor.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dirty="0"/>
          </a:p>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En nyckelfaktor vi har sett hos andra kommuner som arbetat framgångsrikt med detta är att avsätta en eller flera resurser, exempelvis fordonsansvariga, att se över övergången till fossilfrihet i fordonsflottan. En sådan tjänst kan ha en helhetsbild och lägga fram förslag på hur fordonsflottan både kan bli mer klimatanpassad och ekonomisk lönsam. Och kom ihåg – paljetten för förnybara bränslen är bred, så det behöver inte bara vara eldrivet som är aktuellt i sammanhanget.</a:t>
            </a:r>
          </a:p>
        </p:txBody>
      </p:sp>
      <p:sp>
        <p:nvSpPr>
          <p:cNvPr id="4" name="Platshållare för bildnummer 3"/>
          <p:cNvSpPr>
            <a:spLocks noGrp="1"/>
          </p:cNvSpPr>
          <p:nvPr>
            <p:ph type="sldNum" sz="quarter" idx="5"/>
          </p:nvPr>
        </p:nvSpPr>
        <p:spPr/>
        <p:txBody>
          <a:bodyPr/>
          <a:lstStyle/>
          <a:p>
            <a:fld id="{8EB6E07C-16BD-1144-9015-2E83710255D5}" type="slidenum">
              <a:rPr lang="sv-SE" smtClean="0"/>
              <a:t>46</a:t>
            </a:fld>
            <a:endParaRPr lang="sv-SE" dirty="0"/>
          </a:p>
        </p:txBody>
      </p:sp>
    </p:spTree>
    <p:extLst>
      <p:ext uri="{BB962C8B-B14F-4D97-AF65-F5344CB8AC3E}">
        <p14:creationId xmlns:p14="http://schemas.microsoft.com/office/powerpoint/2010/main" val="1599485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Vill ni läsa mer har vi  på Biofuel Region också ett kunskapsbibliotek vi gärna delar med oss av, på vår hemsida www.biofuelregion.se.</a:t>
            </a:r>
          </a:p>
          <a:p>
            <a:endParaRPr lang="sv-SE" dirty="0"/>
          </a:p>
          <a:p>
            <a:r>
              <a:rPr lang="sv-SE" dirty="0"/>
              <a:t>Det var slutet på vår första kunskapsdel i denna guide. Nu går vi vidare med varför det är bra att ta fram en laddinfrastrategi eller plan.</a:t>
            </a:r>
          </a:p>
        </p:txBody>
      </p:sp>
      <p:sp>
        <p:nvSpPr>
          <p:cNvPr id="4" name="Platshållare för bildnummer 3"/>
          <p:cNvSpPr>
            <a:spLocks noGrp="1"/>
          </p:cNvSpPr>
          <p:nvPr>
            <p:ph type="sldNum" sz="quarter" idx="5"/>
          </p:nvPr>
        </p:nvSpPr>
        <p:spPr/>
        <p:txBody>
          <a:bodyPr/>
          <a:lstStyle/>
          <a:p>
            <a:fld id="{FBBC42EF-9713-4997-8B65-2CD24E4CEA85}" type="slidenum">
              <a:rPr lang="sv-SE" smtClean="0"/>
              <a:t>47</a:t>
            </a:fld>
            <a:endParaRPr lang="sv-SE" dirty="0"/>
          </a:p>
        </p:txBody>
      </p:sp>
    </p:spTree>
    <p:extLst>
      <p:ext uri="{BB962C8B-B14F-4D97-AF65-F5344CB8AC3E}">
        <p14:creationId xmlns:p14="http://schemas.microsoft.com/office/powerpoint/2010/main" val="724918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varför är det då bra att ta fram en kommunal laddinfrastrategi?</a:t>
            </a:r>
          </a:p>
        </p:txBody>
      </p:sp>
      <p:sp>
        <p:nvSpPr>
          <p:cNvPr id="4" name="Platshållare för bildnummer 3"/>
          <p:cNvSpPr>
            <a:spLocks noGrp="1"/>
          </p:cNvSpPr>
          <p:nvPr>
            <p:ph type="sldNum" sz="quarter" idx="5"/>
          </p:nvPr>
        </p:nvSpPr>
        <p:spPr/>
        <p:txBody>
          <a:bodyPr/>
          <a:lstStyle/>
          <a:p>
            <a:fld id="{FBBC42EF-9713-4997-8B65-2CD24E4CEA85}" type="slidenum">
              <a:rPr lang="sv-SE" smtClean="0"/>
              <a:t>48</a:t>
            </a:fld>
            <a:endParaRPr lang="sv-SE" dirty="0"/>
          </a:p>
        </p:txBody>
      </p:sp>
    </p:spTree>
    <p:extLst>
      <p:ext uri="{BB962C8B-B14F-4D97-AF65-F5344CB8AC3E}">
        <p14:creationId xmlns:p14="http://schemas.microsoft.com/office/powerpoint/2010/main" val="35600403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7000"/>
              </a:lnSpc>
              <a:spcAft>
                <a:spcPts val="1800"/>
              </a:spcAft>
              <a:buNone/>
            </a:pPr>
            <a:r>
              <a:rPr lang="sv-SE" sz="1200" dirty="0">
                <a:solidFill>
                  <a:srgbClr val="808080"/>
                </a:solidFill>
                <a:effectLst/>
                <a:latin typeface="Arial" panose="020B0604020202020204" pitchFamily="34" charset="0"/>
                <a:ea typeface="Times New Roman" panose="02020603050405020304" pitchFamily="18" charset="0"/>
                <a:cs typeface="Times New Roman" panose="02020603050405020304" pitchFamily="18" charset="0"/>
              </a:rPr>
              <a:t>Låt oss börja med att först definiera vad en strategi är för något, nämligen ett sätt </a:t>
            </a:r>
            <a:r>
              <a:rPr lang="sv-SE" i="1" dirty="0">
                <a:solidFill>
                  <a:schemeClr val="bg2">
                    <a:lumMod val="75000"/>
                  </a:schemeClr>
                </a:solidFill>
                <a:latin typeface="Arial" panose="020B0604020202020204" pitchFamily="34" charset="0"/>
                <a:ea typeface="Times New Roman" panose="02020603050405020304" pitchFamily="18" charset="0"/>
                <a:cs typeface="Times New Roman" panose="02020603050405020304" pitchFamily="18" charset="0"/>
              </a:rPr>
              <a:t>”a</a:t>
            </a:r>
            <a:r>
              <a:rPr lang="sv-SE" sz="1200" i="1" dirty="0">
                <a:solidFill>
                  <a:schemeClr val="bg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tt identifiera och förstå sina förutsättningar och sedan definiera vad man bör göra för att nå resultat”. </a:t>
            </a:r>
            <a:r>
              <a:rPr lang="sv-SE" sz="1200" dirty="0">
                <a:solidFill>
                  <a:srgbClr val="808080"/>
                </a:solidFill>
                <a:effectLst/>
                <a:latin typeface="Arial" panose="020B0604020202020204" pitchFamily="34" charset="0"/>
                <a:ea typeface="Times New Roman" panose="02020603050405020304" pitchFamily="18" charset="0"/>
                <a:cs typeface="Times New Roman" panose="02020603050405020304" pitchFamily="18" charset="0"/>
              </a:rPr>
              <a:t>Med en lite mer fri tolkning så kan en strategisk planering sägas handla om att besvara tre kärnfrågor: var är vi idag, var vill vi vara och hur tar vi oss dit? Därför har vi också inkluderat en mall för handlingsplan för att ni ska kunna arbeta med mål, aktiviteter och uppföljning, men mer om det lite senare.</a:t>
            </a:r>
          </a:p>
          <a:p>
            <a:pPr marL="0" indent="0">
              <a:lnSpc>
                <a:spcPct val="107000"/>
              </a:lnSpc>
              <a:spcAft>
                <a:spcPts val="1800"/>
              </a:spcAft>
              <a:buNone/>
            </a:pPr>
            <a:endParaRPr lang="sv-SE" sz="1200" dirty="0">
              <a:solidFill>
                <a:srgbClr val="80808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800"/>
              </a:spcAft>
              <a:buClrTx/>
              <a:buSzTx/>
              <a:buFontTx/>
              <a:buNone/>
              <a:tabLst/>
              <a:defRPr/>
            </a:pPr>
            <a:r>
              <a:rPr lang="sv-SE" sz="1100" dirty="0">
                <a:effectLst/>
                <a:latin typeface="Calibri" panose="020F0502020204030204" pitchFamily="34" charset="0"/>
                <a:ea typeface="Calibri" panose="020F0502020204030204" pitchFamily="34" charset="0"/>
                <a:cs typeface="Times New Roman" panose="02020603050405020304" pitchFamily="18" charset="0"/>
              </a:rPr>
              <a:t>I denna guide kopplar vi ihop de här tre frågeställningarna nuläge, mål och handling, för att ni tillsammans ska kunna utforska kommunens arbete med elfordon och laddning. </a:t>
            </a:r>
            <a:r>
              <a:rPr lang="sv-SE" sz="1100" dirty="0">
                <a:solidFill>
                  <a:srgbClr val="808080"/>
                </a:solidFill>
                <a:effectLst/>
                <a:latin typeface="Arial" panose="020B0604020202020204" pitchFamily="34" charset="0"/>
                <a:ea typeface="Calibri" panose="020F0502020204030204" pitchFamily="34" charset="0"/>
                <a:cs typeface="Times New Roman" panose="02020603050405020304" pitchFamily="18" charset="0"/>
              </a:rPr>
              <a:t>Det innebär med andra ord att göra </a:t>
            </a:r>
            <a:r>
              <a:rPr lang="sv-SE" sz="1100" dirty="0">
                <a:solidFill>
                  <a:srgbClr val="808080"/>
                </a:solidFill>
                <a:latin typeface="Arial" panose="020B0604020202020204" pitchFamily="34" charset="0"/>
                <a:ea typeface="Calibri" panose="020F0502020204030204" pitchFamily="34" charset="0"/>
                <a:cs typeface="Times New Roman" panose="02020603050405020304" pitchFamily="18" charset="0"/>
              </a:rPr>
              <a:t>en </a:t>
            </a:r>
            <a:r>
              <a:rPr lang="sv-SE" sz="1100" dirty="0">
                <a:solidFill>
                  <a:srgbClr val="808080"/>
                </a:solidFill>
                <a:effectLst/>
                <a:latin typeface="Arial" panose="020B0604020202020204" pitchFamily="34" charset="0"/>
                <a:ea typeface="Calibri" panose="020F0502020204030204" pitchFamily="34" charset="0"/>
                <a:cs typeface="Times New Roman" panose="02020603050405020304" pitchFamily="18" charset="0"/>
              </a:rPr>
              <a:t>diagnos av nuläget, upprätta en tydlig vision och målbild och att skapa en plan för hur vi vill nå målet. Det är också väldigt viktigt att ni får med er resten av organisationen på vägen när arbetet väl rullas igång.</a:t>
            </a:r>
          </a:p>
          <a:p>
            <a:pPr marL="0" marR="0" lvl="0" indent="0" algn="l" defTabSz="914400" rtl="0" eaLnBrk="1" fontAlgn="auto" latinLnBrk="0" hangingPunct="1">
              <a:lnSpc>
                <a:spcPct val="107000"/>
              </a:lnSpc>
              <a:spcBef>
                <a:spcPts val="0"/>
              </a:spcBef>
              <a:spcAft>
                <a:spcPts val="1800"/>
              </a:spcAft>
              <a:buClrTx/>
              <a:buSzTx/>
              <a:buFontTx/>
              <a:buNone/>
              <a:tabLst/>
              <a:defRPr/>
            </a:pPr>
            <a:endParaRPr lang="sv-SE" sz="1100" dirty="0">
              <a:solidFill>
                <a:srgbClr val="80808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800"/>
              </a:spcAft>
              <a:buClrTx/>
              <a:buSzTx/>
              <a:buFontTx/>
              <a:buNone/>
              <a:tabLst/>
              <a:defRPr/>
            </a:pPr>
            <a:r>
              <a:rPr lang="sv-SE" sz="1100" dirty="0">
                <a:solidFill>
                  <a:srgbClr val="808080"/>
                </a:solidFill>
                <a:effectLst/>
                <a:latin typeface="Arial" panose="020B0604020202020204" pitchFamily="34" charset="0"/>
                <a:ea typeface="Calibri" panose="020F0502020204030204" pitchFamily="34" charset="0"/>
                <a:cs typeface="Times New Roman" panose="02020603050405020304" pitchFamily="18" charset="0"/>
              </a:rPr>
              <a:t>Det jag vill att ni ska ha med er i bakhuvudet under den här workshopen är att lyfta verkliga utmaningar och fundera över hur man gemensamt kan hitta lösningar framåt.</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800"/>
              </a:spcAft>
              <a:buClrTx/>
              <a:buSzTx/>
              <a:buFontTx/>
              <a:buNone/>
              <a:tabLst/>
              <a:defRPr/>
            </a:pP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1800"/>
              </a:spcAft>
              <a:buNone/>
            </a:pP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49</a:t>
            </a:fld>
            <a:endParaRPr lang="sv-SE" dirty="0"/>
          </a:p>
        </p:txBody>
      </p:sp>
    </p:spTree>
    <p:extLst>
      <p:ext uri="{BB962C8B-B14F-4D97-AF65-F5344CB8AC3E}">
        <p14:creationId xmlns:p14="http://schemas.microsoft.com/office/powerpoint/2010/main" val="1908470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808080"/>
                </a:solidFill>
                <a:effectLst/>
                <a:latin typeface="Arial" panose="020B0604020202020204" pitchFamily="34" charset="0"/>
                <a:ea typeface="Calibri" panose="020F0502020204030204" pitchFamily="34" charset="0"/>
                <a:cs typeface="Times New Roman" panose="02020603050405020304" pitchFamily="18" charset="0"/>
              </a:rPr>
              <a:t>Den första delen handlar om grundläggande begrepp rörande elfordon och laddning.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5</a:t>
            </a:fld>
            <a:endParaRPr lang="sv-SE" dirty="0"/>
          </a:p>
        </p:txBody>
      </p:sp>
    </p:spTree>
    <p:extLst>
      <p:ext uri="{BB962C8B-B14F-4D97-AF65-F5344CB8AC3E}">
        <p14:creationId xmlns:p14="http://schemas.microsoft.com/office/powerpoint/2010/main" val="546710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50</a:t>
            </a:fld>
            <a:endParaRPr lang="sv-SE" dirty="0"/>
          </a:p>
        </p:txBody>
      </p:sp>
    </p:spTree>
    <p:extLst>
      <p:ext uri="{BB962C8B-B14F-4D97-AF65-F5344CB8AC3E}">
        <p14:creationId xmlns:p14="http://schemas.microsoft.com/office/powerpoint/2010/main" val="2222843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Anledningarna till varför en strategi ska tas fram är många. Bland annat kan det ge mandat för tjänstepersoner att arbeta med frågan, ge dem underlag för att ta fram en handlingsplan och visa på kostnadseffektiva sätt som en kommun kan underlätta utvecklingen. Det är bra om det finns en tydlig inriktning.</a:t>
            </a:r>
          </a:p>
          <a:p>
            <a:endParaRPr lang="sv-SE" dirty="0"/>
          </a:p>
          <a:p>
            <a:r>
              <a:rPr lang="sv-SE" dirty="0"/>
              <a:t>Meningen på sikt är att det med lite medel ska gå att få till en bra utveckling och stödja aktörer som vill etablera laddplatser i kommunen. </a:t>
            </a:r>
            <a:r>
              <a:rPr lang="en-US" sz="1200" dirty="0"/>
              <a:t>Strategin kan också fungera som marknadsföring där ni som kommun visar att ni tar frågan på allvar och underlättar för andra aktörer att bygga laddinfrastruktur.</a:t>
            </a:r>
          </a:p>
          <a:p>
            <a:endParaRPr lang="en-US" sz="1200" dirty="0"/>
          </a:p>
          <a:p>
            <a:r>
              <a:rPr lang="en-US" sz="1200" dirty="0"/>
              <a:t> Utifrån var det idag finns laddstationer identifieras vad som är på gång och kommande behov undersöks – huvudfrågan är; var bör det placeras </a:t>
            </a:r>
            <a:r>
              <a:rPr lang="en-US" sz="1200" dirty="0" err="1"/>
              <a:t>fler</a:t>
            </a:r>
            <a:r>
              <a:rPr lang="en-US" sz="1200" dirty="0"/>
              <a:t> laddare? </a:t>
            </a:r>
            <a:r>
              <a:rPr lang="sv-SE" dirty="0"/>
              <a:t>Det syftar också till att få igång en diskussion om publika laddare och elfordon och laddning i den egna kommunkoncernen. I arbetet med strategin får ni också utrymme att diskutera och uppdatera mål och ambitionsnivå för kommunen utifrån era egna förutsättningar och önskemål.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Times New Roman" panose="02020603050405020304" pitchFamily="18" charset="0"/>
                <a:ea typeface="Calibri" panose="020F0502020204030204" pitchFamily="34" charset="0"/>
              </a:rPr>
              <a:t>Lyft gärna fram ambition och målsättningar för kommunens transporter och CO2-minskning. Förslag på mål och formuleringar finns med i avsnittet workshop.</a:t>
            </a: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51</a:t>
            </a:fld>
            <a:endParaRPr lang="sv-SE" dirty="0"/>
          </a:p>
        </p:txBody>
      </p:sp>
    </p:spTree>
    <p:extLst>
      <p:ext uri="{BB962C8B-B14F-4D97-AF65-F5344CB8AC3E}">
        <p14:creationId xmlns:p14="http://schemas.microsoft.com/office/powerpoint/2010/main" val="13849240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Ni får i detta arbetsmaterial hjälp med att peka ut platser som lämpar sig för publika laddplatser, stödja företag att söka stöd för publika laddare och hjälpa till med markavtal där kommunen äger marken. Kommunen kan även stötta företag och boende att ställa om till laddbara fordon genom att bidra med kunskap via energi- och klimatrådgivningen, arrangera företagsträffar på temat laddbart och anordna andra typer av event, exempelvis erfarenhetsutbyten och dialogmöten</a:t>
            </a:r>
            <a:r>
              <a:rPr lang="sv-SE" sz="1800" dirty="0">
                <a:effectLst/>
                <a:latin typeface="Century Gothic" panose="020B0502020202020204" pitchFamily="34" charset="0"/>
                <a:ea typeface="Calibri" panose="020F0502020204030204" pitchFamily="34" charset="0"/>
                <a:cs typeface="Times New Roman" panose="02020603050405020304" pitchFamily="18" charset="0"/>
              </a:rPr>
              <a:t>.</a:t>
            </a:r>
          </a:p>
          <a:p>
            <a:endParaRPr lang="sv-SE" dirty="0"/>
          </a:p>
          <a:p>
            <a:r>
              <a:rPr lang="sv-SE" sz="1800" dirty="0">
                <a:effectLst/>
                <a:latin typeface="Times New Roman" panose="02020603050405020304" pitchFamily="18" charset="0"/>
                <a:ea typeface="Calibri" panose="020F0502020204030204" pitchFamily="34" charset="0"/>
              </a:rPr>
              <a:t>Viktigt för samtliga exempel ovan är att anpassa laddplatser och information så att det blir tillgängligt, bra och jämlikt för alla.</a:t>
            </a:r>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52</a:t>
            </a:fld>
            <a:endParaRPr lang="sv-SE" dirty="0"/>
          </a:p>
        </p:txBody>
      </p:sp>
    </p:spTree>
    <p:extLst>
      <p:ext uri="{BB962C8B-B14F-4D97-AF65-F5344CB8AC3E}">
        <p14:creationId xmlns:p14="http://schemas.microsoft.com/office/powerpoint/2010/main" val="13107784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Ni kan också föregå med gott exempel inom kommunkoncernen och byta ut en del av era egna fordon till laddbara och ge möjlighet till anställda att testa att köra eldrivet såväl som att underlätta för långväga pendlare som behöver ladda vid arbetsplatsen, oftast då mot en kostnad. Som jag tidigare nämnde så är det här också ett utmärkt tillfälle att se till att ni har laddstationer på plats innan ni investerar i laddbara fordon för att på bästa sätt underlätta övergången mot mer eldrivet inom organisationen, vilket även </a:t>
            </a:r>
            <a:r>
              <a:rPr lang="sv-SE" sz="1200" dirty="0">
                <a:effectLst/>
                <a:latin typeface="Times New Roman" panose="02020603050405020304" pitchFamily="18" charset="0"/>
                <a:ea typeface="Calibri" panose="020F0502020204030204" pitchFamily="34" charset="0"/>
                <a:cs typeface="Times New Roman" panose="02020603050405020304" pitchFamily="18" charset="0"/>
              </a:rPr>
              <a:t>kan även inspirera kommuninvånare och anställda att byta till elfordon. </a:t>
            </a:r>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53</a:t>
            </a:fld>
            <a:endParaRPr lang="sv-SE" dirty="0"/>
          </a:p>
        </p:txBody>
      </p:sp>
    </p:spTree>
    <p:extLst>
      <p:ext uri="{BB962C8B-B14F-4D97-AF65-F5344CB8AC3E}">
        <p14:creationId xmlns:p14="http://schemas.microsoft.com/office/powerpoint/2010/main" val="1067509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många bra andra exempel på kommunala laddinfrastrategier. Är ni nyfikna på att titta på ett par som vi vet har fungerat bra här i norr så rekommenderar vi Storuman och Sollefteås laddinfrastrategier. Flera guider och tips håller även på att tas fram, bland annat från våra branschkollegor på BioDriv Öst och från Västra Götalandsregionen. Håll utkik efter råd att komplettera denna guide med, det är många som gärna delar med sig av sin kunskap därute!</a:t>
            </a:r>
          </a:p>
        </p:txBody>
      </p:sp>
      <p:sp>
        <p:nvSpPr>
          <p:cNvPr id="4" name="Platshållare för bildnummer 3"/>
          <p:cNvSpPr>
            <a:spLocks noGrp="1"/>
          </p:cNvSpPr>
          <p:nvPr>
            <p:ph type="sldNum" sz="quarter" idx="5"/>
          </p:nvPr>
        </p:nvSpPr>
        <p:spPr/>
        <p:txBody>
          <a:bodyPr/>
          <a:lstStyle/>
          <a:p>
            <a:fld id="{FBBC42EF-9713-4997-8B65-2CD24E4CEA85}" type="slidenum">
              <a:rPr lang="sv-SE" smtClean="0"/>
              <a:t>54</a:t>
            </a:fld>
            <a:endParaRPr lang="sv-SE" dirty="0"/>
          </a:p>
        </p:txBody>
      </p:sp>
    </p:spTree>
    <p:extLst>
      <p:ext uri="{BB962C8B-B14F-4D97-AF65-F5344CB8AC3E}">
        <p14:creationId xmlns:p14="http://schemas.microsoft.com/office/powerpoint/2010/main" val="1265434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Innan vi sätter igång med själva arbetet för att ta fram en strategi vill vi i detta tredje avsnitt ta upp frågan om mandat, att forma en bra arbetsgrupp och hur själva processen fram till beslut kan se ut.</a:t>
            </a:r>
          </a:p>
        </p:txBody>
      </p:sp>
      <p:sp>
        <p:nvSpPr>
          <p:cNvPr id="4" name="Platshållare för bildnummer 3"/>
          <p:cNvSpPr>
            <a:spLocks noGrp="1"/>
          </p:cNvSpPr>
          <p:nvPr>
            <p:ph type="sldNum" sz="quarter" idx="5"/>
          </p:nvPr>
        </p:nvSpPr>
        <p:spPr/>
        <p:txBody>
          <a:bodyPr/>
          <a:lstStyle/>
          <a:p>
            <a:fld id="{FBBC42EF-9713-4997-8B65-2CD24E4CEA85}" type="slidenum">
              <a:rPr lang="sv-SE" smtClean="0"/>
              <a:t>55</a:t>
            </a:fld>
            <a:endParaRPr lang="sv-SE" dirty="0"/>
          </a:p>
        </p:txBody>
      </p:sp>
    </p:spTree>
    <p:extLst>
      <p:ext uri="{BB962C8B-B14F-4D97-AF65-F5344CB8AC3E}">
        <p14:creationId xmlns:p14="http://schemas.microsoft.com/office/powerpoint/2010/main" val="1202469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tagit fram en tankekarta – de sex B:na - för att synliggöra hur kommunen kan ta en aktiv roll i att bidra till laddinfrastruktur. </a:t>
            </a:r>
          </a:p>
          <a:p>
            <a:endParaRPr lang="sv-SE" dirty="0"/>
          </a:p>
          <a:p>
            <a:r>
              <a:rPr lang="sv-SE" dirty="0"/>
              <a:t>Vi kallar dem - Besluta, berätta, beställa, bemyndiga, bygga och bereda.</a:t>
            </a:r>
          </a:p>
        </p:txBody>
      </p:sp>
      <p:sp>
        <p:nvSpPr>
          <p:cNvPr id="4" name="Platshållare för bildnummer 3"/>
          <p:cNvSpPr>
            <a:spLocks noGrp="1"/>
          </p:cNvSpPr>
          <p:nvPr>
            <p:ph type="sldNum" sz="quarter" idx="5"/>
          </p:nvPr>
        </p:nvSpPr>
        <p:spPr/>
        <p:txBody>
          <a:bodyPr/>
          <a:lstStyle/>
          <a:p>
            <a:fld id="{FBBC42EF-9713-4997-8B65-2CD24E4CEA85}" type="slidenum">
              <a:rPr lang="sv-SE" smtClean="0"/>
              <a:t>56</a:t>
            </a:fld>
            <a:endParaRPr lang="sv-SE" dirty="0"/>
          </a:p>
        </p:txBody>
      </p:sp>
    </p:spTree>
    <p:extLst>
      <p:ext uri="{BB962C8B-B14F-4D97-AF65-F5344CB8AC3E}">
        <p14:creationId xmlns:p14="http://schemas.microsoft.com/office/powerpoint/2010/main" val="23232897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4E4F4C"/>
                </a:solidFill>
                <a:effectLst/>
                <a:latin typeface="Flat it yummo webfont"/>
              </a:rPr>
              <a:t>Att ta beslut om strategin är ett väldigt viktigt steg. Här vill jag passa på att hänvisa till en studie från 2019, framtagen av </a:t>
            </a:r>
            <a:r>
              <a:rPr lang="sv-SE" b="0" i="0" dirty="0">
                <a:solidFill>
                  <a:srgbClr val="4E4F4C"/>
                </a:solidFill>
                <a:effectLst/>
                <a:latin typeface="arial" panose="020B0604020202020204" pitchFamily="34" charset="0"/>
              </a:rPr>
              <a:t>IVL Svenska Miljöinstitutet och Göteborgs universitet, </a:t>
            </a:r>
            <a:r>
              <a:rPr lang="sv-SE" b="0" i="0" dirty="0">
                <a:solidFill>
                  <a:srgbClr val="4E4F4C"/>
                </a:solidFill>
                <a:effectLst/>
                <a:latin typeface="Flat it yummo webfont"/>
              </a:rPr>
              <a:t>där det påvisades att kommunens egen elbilspolicy påverkar invånarnas elbilsköp. Det är nämligen så att k</a:t>
            </a:r>
            <a:r>
              <a:rPr lang="sv-SE" b="0" i="0" dirty="0">
                <a:solidFill>
                  <a:srgbClr val="4E4F4C"/>
                </a:solidFill>
                <a:effectLst/>
                <a:latin typeface="arial" panose="020B0604020202020204" pitchFamily="34" charset="0"/>
              </a:rPr>
              <a:t>ommunernas egna inköp av elbilar och satsningar på laddstolpar även påverkar hur många elbilar kommuninvånarna skaffar. Nybilsregistreringen av elbilar ökar i Sverige, men variationen mellan kommunerna är stor. Det man funnit är signifika samband mellan lokala styrmedel och andelen nyregistrerade elbilar. Kommunerna har alltså en viktig roll för att driva på omställningen mot en mer elektrifierad bilflotta – både för den geografiska kommunen och inom kommunkoncernen.</a:t>
            </a:r>
            <a:endParaRPr lang="sv-SE" dirty="0"/>
          </a:p>
        </p:txBody>
      </p:sp>
      <p:sp>
        <p:nvSpPr>
          <p:cNvPr id="4" name="Platshållare för bildnummer 3"/>
          <p:cNvSpPr>
            <a:spLocks noGrp="1"/>
          </p:cNvSpPr>
          <p:nvPr>
            <p:ph type="sldNum" sz="quarter" idx="5"/>
          </p:nvPr>
        </p:nvSpPr>
        <p:spPr/>
        <p:txBody>
          <a:bodyPr/>
          <a:lstStyle/>
          <a:p>
            <a:fld id="{8EB6E07C-16BD-1144-9015-2E83710255D5}" type="slidenum">
              <a:rPr lang="sv-SE" smtClean="0"/>
              <a:t>57</a:t>
            </a:fld>
            <a:endParaRPr lang="sv-SE" dirty="0"/>
          </a:p>
        </p:txBody>
      </p:sp>
    </p:spTree>
    <p:extLst>
      <p:ext uri="{BB962C8B-B14F-4D97-AF65-F5344CB8AC3E}">
        <p14:creationId xmlns:p14="http://schemas.microsoft.com/office/powerpoint/2010/main" val="33695160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4E4F4C"/>
                </a:solidFill>
                <a:effectLst/>
                <a:latin typeface="arial" panose="020B0604020202020204" pitchFamily="34" charset="0"/>
              </a:rPr>
              <a:t>Vid byggskedena, kom ihåg att laddinfrastrukturen måste planeras utifrån kommunens storlek och geografiska förutsättningar för att få god effekt på antalet nyregistreringar av elbilar. </a:t>
            </a:r>
          </a:p>
          <a:p>
            <a:pPr algn="l"/>
            <a:endParaRPr lang="sv-SE" b="0" i="0" dirty="0">
              <a:solidFill>
                <a:srgbClr val="4E4F4C"/>
              </a:solidFill>
              <a:effectLst/>
              <a:latin typeface="arial" panose="020B0604020202020204" pitchFamily="34" charset="0"/>
            </a:endParaRPr>
          </a:p>
          <a:p>
            <a:pPr algn="l"/>
            <a:r>
              <a:rPr lang="sv-SE" b="0" i="0" dirty="0">
                <a:solidFill>
                  <a:srgbClr val="4E4F4C"/>
                </a:solidFill>
                <a:effectLst/>
                <a:latin typeface="arial" panose="020B0604020202020204" pitchFamily="34" charset="0"/>
              </a:rPr>
              <a:t>För att åter knyta an till studien av IVL så upptäckte de att kommuner som köper in elbilar till det kommunala arbetet får en högre andel elbilar som ägs av privata företag och privatpersoner inom kommunen. Det är också en effekt som är ännu större i små kommuner än stora. Det beror sannolikt på att kommunalt ägda elbilar är mer synliga och att erfarenheter lättare sprids inom sociala strukturer i mindre kommuner. Parkeringsförmåner för elbilsägare hade också en positiv effekt. </a:t>
            </a:r>
          </a:p>
          <a:p>
            <a:pPr algn="l"/>
            <a:endParaRPr lang="sv-SE" b="0" i="0" dirty="0">
              <a:solidFill>
                <a:srgbClr val="4E4F4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4E4F4C"/>
                </a:solidFill>
                <a:effectLst/>
                <a:latin typeface="arial" panose="020B0604020202020204" pitchFamily="34" charset="0"/>
              </a:rPr>
              <a:t>Sammanfattningsvis kan man säga att kommunala satsningar på laddinfrastruktur och upphandlingar av elbilar är viktiga faktorer bakom en ökande andel elbilar hos privata företag och privatpersoner inom kommunerna. </a:t>
            </a:r>
          </a:p>
        </p:txBody>
      </p:sp>
      <p:sp>
        <p:nvSpPr>
          <p:cNvPr id="4" name="Platshållare för bildnummer 3"/>
          <p:cNvSpPr>
            <a:spLocks noGrp="1"/>
          </p:cNvSpPr>
          <p:nvPr>
            <p:ph type="sldNum" sz="quarter" idx="5"/>
          </p:nvPr>
        </p:nvSpPr>
        <p:spPr/>
        <p:txBody>
          <a:bodyPr/>
          <a:lstStyle/>
          <a:p>
            <a:fld id="{8EB6E07C-16BD-1144-9015-2E83710255D5}" type="slidenum">
              <a:rPr lang="sv-SE" smtClean="0"/>
              <a:t>58</a:t>
            </a:fld>
            <a:endParaRPr lang="sv-SE" dirty="0"/>
          </a:p>
        </p:txBody>
      </p:sp>
    </p:spTree>
    <p:extLst>
      <p:ext uri="{BB962C8B-B14F-4D97-AF65-F5344CB8AC3E}">
        <p14:creationId xmlns:p14="http://schemas.microsoft.com/office/powerpoint/2010/main" val="28368638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ni väl har en strategi på plats och börjat bygga samt börjar genomföra alla dessa förändringar är det också viktigt att berätta om vad det är ni gör inom kommunen för att underlätta omställningen. Att visa upp att ni satsar ger effekt och för laddinfrastrategin, med tillhörande utpekade platser för laddstationer, ska inte bli någon hyllvärmare utan det är viktigt att den når ut till målgrupperna, exempelvis företag, organisationer och entreprenörer med intresse av att upprätta laddinfrastruktur i kommunen. Desamma gäller för att få till förändring i kommunkoncernen, alltså i er egen organisation.</a:t>
            </a:r>
          </a:p>
        </p:txBody>
      </p:sp>
      <p:sp>
        <p:nvSpPr>
          <p:cNvPr id="4" name="Platshållare för bildnummer 3"/>
          <p:cNvSpPr>
            <a:spLocks noGrp="1"/>
          </p:cNvSpPr>
          <p:nvPr>
            <p:ph type="sldNum" sz="quarter" idx="5"/>
          </p:nvPr>
        </p:nvSpPr>
        <p:spPr/>
        <p:txBody>
          <a:bodyPr/>
          <a:lstStyle/>
          <a:p>
            <a:fld id="{8EB6E07C-16BD-1144-9015-2E83710255D5}" type="slidenum">
              <a:rPr lang="sv-SE" smtClean="0"/>
              <a:t>59</a:t>
            </a:fld>
            <a:endParaRPr lang="sv-SE" dirty="0"/>
          </a:p>
        </p:txBody>
      </p:sp>
    </p:spTree>
    <p:extLst>
      <p:ext uri="{BB962C8B-B14F-4D97-AF65-F5344CB8AC3E}">
        <p14:creationId xmlns:p14="http://schemas.microsoft.com/office/powerpoint/2010/main" val="1198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kommer gå igenom lite olika delar, bland annat om hur elbilen fungerar, hur laddning fungerar, varför det är bra att installera laddare och vilket finansiellt stöd som går att få för att upprätta laddplatser.</a:t>
            </a:r>
          </a:p>
        </p:txBody>
      </p:sp>
      <p:sp>
        <p:nvSpPr>
          <p:cNvPr id="4" name="Platshållare för bildnummer 3"/>
          <p:cNvSpPr>
            <a:spLocks noGrp="1"/>
          </p:cNvSpPr>
          <p:nvPr>
            <p:ph type="sldNum" sz="quarter" idx="5"/>
          </p:nvPr>
        </p:nvSpPr>
        <p:spPr/>
        <p:txBody>
          <a:bodyPr/>
          <a:lstStyle/>
          <a:p>
            <a:fld id="{FBBC42EF-9713-4997-8B65-2CD24E4CEA85}" type="slidenum">
              <a:rPr lang="sv-SE" smtClean="0"/>
              <a:t>6</a:t>
            </a:fld>
            <a:endParaRPr lang="sv-SE" dirty="0"/>
          </a:p>
        </p:txBody>
      </p:sp>
    </p:spTree>
    <p:extLst>
      <p:ext uri="{BB962C8B-B14F-4D97-AF65-F5344CB8AC3E}">
        <p14:creationId xmlns:p14="http://schemas.microsoft.com/office/powerpoint/2010/main" val="4850360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till en del där kommunen kan göra stor skillnad – genom att beställa fossilfritt. Inom den Word-mall som ni fått ta del av så har vi lagt in ett par förslag på formuleringar kring upphandling, kravställning och beställning. </a:t>
            </a:r>
          </a:p>
          <a:p>
            <a:endParaRPr lang="sv-SE" dirty="0"/>
          </a:p>
          <a:p>
            <a:r>
              <a:rPr lang="sv-SE" dirty="0"/>
              <a:t>Ett tips här är att använda ADDA Inköpscentrals ramavtal och upphandlingar för laddplatser och elbilar, vilket i många fall kan förenkla processen. De hette tidigare SKL Kommentus, för er som inte känner igen namnet. Vill ni veta mer om vad ADDA erbjuder er kommuner så finns det en bra inspelning på www.biofuelregion.se/kunskap/elfordon, där ADDA berättar lite mer om vad de har att erbjuda på elfordons- och laddningsfronten.</a:t>
            </a:r>
          </a:p>
        </p:txBody>
      </p:sp>
      <p:sp>
        <p:nvSpPr>
          <p:cNvPr id="4" name="Platshållare för bildnummer 3"/>
          <p:cNvSpPr>
            <a:spLocks noGrp="1"/>
          </p:cNvSpPr>
          <p:nvPr>
            <p:ph type="sldNum" sz="quarter" idx="5"/>
          </p:nvPr>
        </p:nvSpPr>
        <p:spPr/>
        <p:txBody>
          <a:bodyPr/>
          <a:lstStyle/>
          <a:p>
            <a:fld id="{50095E14-94F3-47CE-9351-4F6376830288}" type="slidenum">
              <a:rPr lang="sv-SE" smtClean="0"/>
              <a:t>60</a:t>
            </a:fld>
            <a:endParaRPr lang="sv-SE" dirty="0"/>
          </a:p>
        </p:txBody>
      </p:sp>
    </p:spTree>
    <p:extLst>
      <p:ext uri="{BB962C8B-B14F-4D97-AF65-F5344CB8AC3E}">
        <p14:creationId xmlns:p14="http://schemas.microsoft.com/office/powerpoint/2010/main" val="40714561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också valt att ta med bemyndigandet som den femte aspekten. Det innebär alltså att kommunen ger i uppdrag till andra att bygga laddplatser, något som kan ge väldigt god effekt. Exempelvis kan det gälla kommunala nätbolag eller bostadsbolag. Att ha med den vinkeln när ni skriver er laddinfrastrategi kan alltså vara nog så viktigt, och i sådana fall, inkludera gärna representanter från de kommunala bolagen på workshop eller i dialog om vad som blir bäst i form av mål och uppdrag.</a:t>
            </a:r>
          </a:p>
        </p:txBody>
      </p:sp>
      <p:sp>
        <p:nvSpPr>
          <p:cNvPr id="4" name="Platshållare för bildnummer 3"/>
          <p:cNvSpPr>
            <a:spLocks noGrp="1"/>
          </p:cNvSpPr>
          <p:nvPr>
            <p:ph type="sldNum" sz="quarter" idx="5"/>
          </p:nvPr>
        </p:nvSpPr>
        <p:spPr/>
        <p:txBody>
          <a:bodyPr/>
          <a:lstStyle/>
          <a:p>
            <a:fld id="{FBBC42EF-9713-4997-8B65-2CD24E4CEA85}" type="slidenum">
              <a:rPr lang="sv-SE" smtClean="0"/>
              <a:t>61</a:t>
            </a:fld>
            <a:endParaRPr lang="sv-SE" dirty="0"/>
          </a:p>
        </p:txBody>
      </p:sp>
    </p:spTree>
    <p:extLst>
      <p:ext uri="{BB962C8B-B14F-4D97-AF65-F5344CB8AC3E}">
        <p14:creationId xmlns:p14="http://schemas.microsoft.com/office/powerpoint/2010/main" val="666078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Och sist men inte minst, bereda plats till fler investeringar framöver. Genom er strategi kan ni bereda plats till andra aktörer som vill bygga laddinfrastruktur i kommunen. Men det finns också andra sätt att komplettera med, exempelvis genom att upprätta laddgator, uppdatera kommunens hemsida med aktuella tips och råd och lägga in nya laddplatser på www.uppladdning.nu för att hjälpa fler att hitta igen laddarna när de väl finns på plats så att de blir ordentligt använda.</a:t>
            </a:r>
          </a:p>
        </p:txBody>
      </p:sp>
      <p:sp>
        <p:nvSpPr>
          <p:cNvPr id="4" name="Platshållare för bildnummer 3"/>
          <p:cNvSpPr>
            <a:spLocks noGrp="1"/>
          </p:cNvSpPr>
          <p:nvPr>
            <p:ph type="sldNum" sz="quarter" idx="5"/>
          </p:nvPr>
        </p:nvSpPr>
        <p:spPr/>
        <p:txBody>
          <a:bodyPr/>
          <a:lstStyle/>
          <a:p>
            <a:fld id="{50095E14-94F3-47CE-9351-4F6376830288}" type="slidenum">
              <a:rPr lang="sv-SE" smtClean="0"/>
              <a:t>62</a:t>
            </a:fld>
            <a:endParaRPr lang="sv-SE" dirty="0"/>
          </a:p>
        </p:txBody>
      </p:sp>
    </p:spTree>
    <p:extLst>
      <p:ext uri="{BB962C8B-B14F-4D97-AF65-F5344CB8AC3E}">
        <p14:creationId xmlns:p14="http://schemas.microsoft.com/office/powerpoint/2010/main" val="3581006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en del utmaningar att ta fram en laddinfrastrategi som jag tänker är bra att ta upp redan nu. Det är att hitta rätt personer i organisationen och utanför, förankra strategin, avsätta en del tid till att fylla i den färdiga mallen och förbereda strategin för beslut. När den gått igenom återstår en del arbete med uppföljning och spridning. Därför är det bra att redan nu tänka till och avsätta lite resurser för att få en så bra strategi som möjligt. </a:t>
            </a:r>
          </a:p>
        </p:txBody>
      </p:sp>
      <p:sp>
        <p:nvSpPr>
          <p:cNvPr id="4" name="Platshållare för bildnummer 3"/>
          <p:cNvSpPr>
            <a:spLocks noGrp="1"/>
          </p:cNvSpPr>
          <p:nvPr>
            <p:ph type="sldNum" sz="quarter" idx="5"/>
          </p:nvPr>
        </p:nvSpPr>
        <p:spPr/>
        <p:txBody>
          <a:bodyPr/>
          <a:lstStyle/>
          <a:p>
            <a:fld id="{FBBC42EF-9713-4997-8B65-2CD24E4CEA85}" type="slidenum">
              <a:rPr lang="sv-SE" smtClean="0"/>
              <a:t>63</a:t>
            </a:fld>
            <a:endParaRPr lang="sv-SE" dirty="0"/>
          </a:p>
        </p:txBody>
      </p:sp>
    </p:spTree>
    <p:extLst>
      <p:ext uri="{BB962C8B-B14F-4D97-AF65-F5344CB8AC3E}">
        <p14:creationId xmlns:p14="http://schemas.microsoft.com/office/powerpoint/2010/main" val="36246318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den arbetsmetod vi använder oss av här är steg ett att skapa en arbetsgrupp. Därefter ta fram statistik och scenario och titta på de befintliga mål och ambitioner som finns i er kommun som kan stärka upp arbetet. Sedan är det dags för en workshop med arbetsgruppen och andra intressenter där vi tar fram underlaget för strategin tillsammans. Ni fyller därefter i den färdiga mallen och låter den gå på remiss, reviderar om ni behöver, låter den gå på remiss mot politiken innan den presenteras för beslut i kommunfullmäktige eller motsvarande. Därefter marknadsför ni strategin så att målgruppen nås, tar fram en handlingsplan och ser över uppföljning om hur strategin bäst kan genomföras.</a:t>
            </a:r>
          </a:p>
        </p:txBody>
      </p:sp>
      <p:sp>
        <p:nvSpPr>
          <p:cNvPr id="4" name="Platshållare för bildnummer 3"/>
          <p:cNvSpPr>
            <a:spLocks noGrp="1"/>
          </p:cNvSpPr>
          <p:nvPr>
            <p:ph type="sldNum" sz="quarter" idx="5"/>
          </p:nvPr>
        </p:nvSpPr>
        <p:spPr/>
        <p:txBody>
          <a:bodyPr/>
          <a:lstStyle/>
          <a:p>
            <a:fld id="{FBBC42EF-9713-4997-8B65-2CD24E4CEA85}" type="slidenum">
              <a:rPr lang="sv-SE" smtClean="0"/>
              <a:t>64</a:t>
            </a:fld>
            <a:endParaRPr lang="sv-SE" dirty="0"/>
          </a:p>
        </p:txBody>
      </p:sp>
    </p:spTree>
    <p:extLst>
      <p:ext uri="{BB962C8B-B14F-4D97-AF65-F5344CB8AC3E}">
        <p14:creationId xmlns:p14="http://schemas.microsoft.com/office/powerpoint/2010/main" val="26241026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Genom att närma sig utmaningarna går det oftast att nå längre. En del kan vara att klargöra målbilden för arbetsgruppen, se över processen, sätta rimliga tidsramar och anpassa strategin efter eget behov. Det är också viktigt att avsätta resurser som kan arbeta med frågan. Använd gärna denna guide som stöd där det går. </a:t>
            </a:r>
          </a:p>
        </p:txBody>
      </p:sp>
      <p:sp>
        <p:nvSpPr>
          <p:cNvPr id="4" name="Platshållare för bildnummer 3"/>
          <p:cNvSpPr>
            <a:spLocks noGrp="1"/>
          </p:cNvSpPr>
          <p:nvPr>
            <p:ph type="sldNum" sz="quarter" idx="5"/>
          </p:nvPr>
        </p:nvSpPr>
        <p:spPr/>
        <p:txBody>
          <a:bodyPr/>
          <a:lstStyle/>
          <a:p>
            <a:fld id="{FBBC42EF-9713-4997-8B65-2CD24E4CEA85}" type="slidenum">
              <a:rPr lang="sv-SE" smtClean="0"/>
              <a:t>65</a:t>
            </a:fld>
            <a:endParaRPr lang="sv-SE" dirty="0"/>
          </a:p>
        </p:txBody>
      </p:sp>
    </p:spTree>
    <p:extLst>
      <p:ext uri="{BB962C8B-B14F-4D97-AF65-F5344CB8AC3E}">
        <p14:creationId xmlns:p14="http://schemas.microsoft.com/office/powerpoint/2010/main" val="15861754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Genom att se över och göra en tidsplanering för när olika moment ska vara klara skapas förutsättningar ett långsiktigt och riktat arbete. Vi rekommenderar att ni tidsätter olika moment som ni tillsätter samt att ni planerar in kontinuerlig uppföljning.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När ni har arbetsgruppen på plats kan det vara en god idé att hålla workshop, där underlaget tas fram till mallen för strategi, bland annat utpekade platser för publik laddning. En del av arbetet är också att se ut platser för laddningen inom kommunkoncernen, men detta kan ni gärna behålla internt som ett slags arbetsdokument om ni inte önskar publicera det mot allmänheten.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När ni sett ut platser är det också bra att ta kontakt med er lokala nätverksoperatör för att undersöka så att det finns tillräcklig elkapacitet på platserna ni tänker föreslå. Därefter är det första utkastet klart redo att gå på remiss till politiken. Ibland är inte vägen spikrak mot beslut, därför är remissrundan en viktig del för att förbereda politikerna på vad de förväntas rösta på.</a:t>
            </a:r>
            <a:endParaRPr lang="sv-SE" sz="18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66</a:t>
            </a:fld>
            <a:endParaRPr lang="sv-SE" dirty="0"/>
          </a:p>
        </p:txBody>
      </p:sp>
    </p:spTree>
    <p:extLst>
      <p:ext uri="{BB962C8B-B14F-4D97-AF65-F5344CB8AC3E}">
        <p14:creationId xmlns:p14="http://schemas.microsoft.com/office/powerpoint/2010/main" val="34692842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rPr>
              <a:t>Utse personer som ska genomföra olika moment i processen framåt, vare sig det handlar om kommunens egna anställda eller personer utanför organisationen. Det är också viktigt att dessa personer vet vilka förväntningar som finns och hur de bäst kan föra processen framåt själva och i samverkan med andra. För att förenkla detta har vi försökt ringa in viktiga roller och vad dessa kan bidra med i arbetet framåt.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entury Gothic" panose="020B0502020202020204" pitchFamily="34" charset="0"/>
                <a:ea typeface="Calibri" panose="020F0502020204030204" pitchFamily="34" charset="0"/>
                <a:cs typeface="Times New Roman" panose="02020603050405020304" pitchFamily="18" charset="0"/>
              </a:rPr>
              <a:t>Som tidigare belysts är det bra att vara fler än en tjänsteperson som tar fram underlag och undersöker förutsättningarna i den egna kommunen. Därför uppmanas ni skapa en gemensam arbetsgrupp där personer bidrar med olika perspektiv och roller. Upplever ni att någon saknas i bilden här ovan är det bara att inkludera fler roller och personer utifrån behov. Ni väljer själva om ni vill ha återkommande avstämningsmöten eller om ni hellre arbetar mer individuellt med uppgifterna för att sedan sammanställa arbetet till en helhet.</a:t>
            </a: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67</a:t>
            </a:fld>
            <a:endParaRPr lang="sv-SE" dirty="0"/>
          </a:p>
        </p:txBody>
      </p:sp>
    </p:spTree>
    <p:extLst>
      <p:ext uri="{BB962C8B-B14F-4D97-AF65-F5344CB8AC3E}">
        <p14:creationId xmlns:p14="http://schemas.microsoft.com/office/powerpoint/2010/main" val="1908610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68</a:t>
            </a:fld>
            <a:endParaRPr lang="sv-SE" dirty="0"/>
          </a:p>
        </p:txBody>
      </p:sp>
    </p:spTree>
    <p:extLst>
      <p:ext uri="{BB962C8B-B14F-4D97-AF65-F5344CB8AC3E}">
        <p14:creationId xmlns:p14="http://schemas.microsoft.com/office/powerpoint/2010/main" val="31081450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69</a:t>
            </a:fld>
            <a:endParaRPr lang="sv-SE" dirty="0"/>
          </a:p>
        </p:txBody>
      </p:sp>
    </p:spTree>
    <p:extLst>
      <p:ext uri="{BB962C8B-B14F-4D97-AF65-F5344CB8AC3E}">
        <p14:creationId xmlns:p14="http://schemas.microsoft.com/office/powerpoint/2010/main" val="3180455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Låt oss starta!</a:t>
            </a:r>
          </a:p>
        </p:txBody>
      </p:sp>
      <p:sp>
        <p:nvSpPr>
          <p:cNvPr id="4" name="Platshållare för bildnummer 3"/>
          <p:cNvSpPr>
            <a:spLocks noGrp="1"/>
          </p:cNvSpPr>
          <p:nvPr>
            <p:ph type="sldNum" sz="quarter" idx="5"/>
          </p:nvPr>
        </p:nvSpPr>
        <p:spPr/>
        <p:txBody>
          <a:bodyPr/>
          <a:lstStyle/>
          <a:p>
            <a:fld id="{FBBC42EF-9713-4997-8B65-2CD24E4CEA85}" type="slidenum">
              <a:rPr lang="sv-SE" smtClean="0"/>
              <a:t>7</a:t>
            </a:fld>
            <a:endParaRPr lang="sv-SE" dirty="0"/>
          </a:p>
        </p:txBody>
      </p:sp>
    </p:spTree>
    <p:extLst>
      <p:ext uri="{BB962C8B-B14F-4D97-AF65-F5344CB8AC3E}">
        <p14:creationId xmlns:p14="http://schemas.microsoft.com/office/powerpoint/2010/main" val="32410160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70</a:t>
            </a:fld>
            <a:endParaRPr lang="sv-SE" dirty="0"/>
          </a:p>
        </p:txBody>
      </p:sp>
    </p:spTree>
    <p:extLst>
      <p:ext uri="{BB962C8B-B14F-4D97-AF65-F5344CB8AC3E}">
        <p14:creationId xmlns:p14="http://schemas.microsoft.com/office/powerpoint/2010/main" val="29762559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71</a:t>
            </a:fld>
            <a:endParaRPr lang="sv-SE" dirty="0"/>
          </a:p>
        </p:txBody>
      </p:sp>
    </p:spTree>
    <p:extLst>
      <p:ext uri="{BB962C8B-B14F-4D97-AF65-F5344CB8AC3E}">
        <p14:creationId xmlns:p14="http://schemas.microsoft.com/office/powerpoint/2010/main" val="13662676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72</a:t>
            </a:fld>
            <a:endParaRPr lang="sv-SE" dirty="0"/>
          </a:p>
        </p:txBody>
      </p:sp>
    </p:spTree>
    <p:extLst>
      <p:ext uri="{BB962C8B-B14F-4D97-AF65-F5344CB8AC3E}">
        <p14:creationId xmlns:p14="http://schemas.microsoft.com/office/powerpoint/2010/main" val="12283446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här är en bild från som illustrerade läget för augusti 2021. Om ni vill ha mer aktuell statistik kommer denna från Power Circle. Då var det 5 procent av personbilsflottan som utgjordes av laddbara bilar i Sverige, det vill säga rena elbilar och laddhybrider. Men tillväxten gällande elbilar går explosionsartat, vilket bilden också tydligt visar. Jämför man med samma statistik från december 2020 var 3 procent laddbara fordon.</a:t>
            </a:r>
          </a:p>
          <a:p>
            <a:r>
              <a:rPr lang="sv-SE" dirty="0"/>
              <a:t> </a:t>
            </a:r>
          </a:p>
        </p:txBody>
      </p:sp>
      <p:sp>
        <p:nvSpPr>
          <p:cNvPr id="4" name="Platshållare för bildnummer 3"/>
          <p:cNvSpPr>
            <a:spLocks noGrp="1"/>
          </p:cNvSpPr>
          <p:nvPr>
            <p:ph type="sldNum" sz="quarter" idx="5"/>
          </p:nvPr>
        </p:nvSpPr>
        <p:spPr/>
        <p:txBody>
          <a:bodyPr/>
          <a:lstStyle/>
          <a:p>
            <a:fld id="{FBBC42EF-9713-4997-8B65-2CD24E4CEA85}" type="slidenum">
              <a:rPr lang="sv-SE" smtClean="0"/>
              <a:t>73</a:t>
            </a:fld>
            <a:endParaRPr lang="sv-SE" dirty="0"/>
          </a:p>
        </p:txBody>
      </p:sp>
    </p:spTree>
    <p:extLst>
      <p:ext uri="{BB962C8B-B14F-4D97-AF65-F5344CB8AC3E}">
        <p14:creationId xmlns:p14="http://schemas.microsoft.com/office/powerpoint/2010/main" val="25454399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är en mer detaljerad bild från oktober 2021, som dessutom visar på en stor ökning bara mellan augusti och oktober – närmare bestämt cirka 10 600 laddbara fordon fler. I oktober var dessutom hälften av alla nyregistrerade fordon laddbara.</a:t>
            </a:r>
          </a:p>
        </p:txBody>
      </p:sp>
      <p:sp>
        <p:nvSpPr>
          <p:cNvPr id="4" name="Platshållare för bildnummer 3"/>
          <p:cNvSpPr>
            <a:spLocks noGrp="1"/>
          </p:cNvSpPr>
          <p:nvPr>
            <p:ph type="sldNum" sz="quarter" idx="5"/>
          </p:nvPr>
        </p:nvSpPr>
        <p:spPr/>
        <p:txBody>
          <a:bodyPr/>
          <a:lstStyle/>
          <a:p>
            <a:fld id="{FBBC42EF-9713-4997-8B65-2CD24E4CEA85}" type="slidenum">
              <a:rPr lang="sv-SE" smtClean="0"/>
              <a:t>74</a:t>
            </a:fld>
            <a:endParaRPr lang="sv-SE" dirty="0"/>
          </a:p>
        </p:txBody>
      </p:sp>
    </p:spTree>
    <p:extLst>
      <p:ext uri="{BB962C8B-B14F-4D97-AF65-F5344CB8AC3E}">
        <p14:creationId xmlns:p14="http://schemas.microsoft.com/office/powerpoint/2010/main" val="33479494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Enligt en prognos från Power Circle kommer Sverige att ha närmare 2,5 miljoner laddbara fordon på vägarna år 2030. Som jämförelse finns det idag runt 4,7 miljoner bilar på de svenska vägarna. När den här prognosen kom var det många som höjde på ögonbrynen, men faktum är att enligt rådande utveckling så håller sig prognosen mer och mer. Ansökningar till Naturvårdsverkets statliga stöd Klimatklivet visar att intresset för laddstationer är fortsatt mycket högt och i och med ett nytt grönt skatteavdrag vid installation av laddboxar för privatpersoner, ökad kapacitet för elbilars räckvidd, och sjunkande inköpspriser förväntas fler skaffa elbil i framtiden. Men det kräver också satsningar på laddinfrastruktur.</a:t>
            </a:r>
            <a:endParaRPr lang="en-US" dirty="0">
              <a:cs typeface="Calibri"/>
            </a:endParaRPr>
          </a:p>
        </p:txBody>
      </p:sp>
      <p:sp>
        <p:nvSpPr>
          <p:cNvPr id="4" name="Platshållare för bildnummer 3"/>
          <p:cNvSpPr>
            <a:spLocks noGrp="1"/>
          </p:cNvSpPr>
          <p:nvPr>
            <p:ph type="sldNum" sz="quarter" idx="5"/>
          </p:nvPr>
        </p:nvSpPr>
        <p:spPr/>
        <p:txBody>
          <a:bodyPr/>
          <a:lstStyle/>
          <a:p>
            <a:fld id="{FBBC42EF-9713-4997-8B65-2CD24E4CEA85}" type="slidenum">
              <a:rPr lang="sv-SE" smtClean="0"/>
              <a:t>75</a:t>
            </a:fld>
            <a:endParaRPr lang="sv-SE" dirty="0"/>
          </a:p>
        </p:txBody>
      </p:sp>
    </p:spTree>
    <p:extLst>
      <p:ext uri="{BB962C8B-B14F-4D97-AF65-F5344CB8AC3E}">
        <p14:creationId xmlns:p14="http://schemas.microsoft.com/office/powerpoint/2010/main" val="25295468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cs typeface="Calibri"/>
              </a:rPr>
              <a:t>Titta</a:t>
            </a:r>
            <a:r>
              <a:rPr lang="en-US" dirty="0">
                <a:cs typeface="Calibri"/>
              </a:rPr>
              <a:t> </a:t>
            </a:r>
            <a:r>
              <a:rPr lang="en-US" dirty="0" err="1">
                <a:cs typeface="Calibri"/>
              </a:rPr>
              <a:t>på</a:t>
            </a:r>
            <a:endParaRPr lang="en-US" dirty="0">
              <a:cs typeface="Calibri"/>
            </a:endParaRPr>
          </a:p>
        </p:txBody>
      </p:sp>
      <p:sp>
        <p:nvSpPr>
          <p:cNvPr id="4" name="Platshållare för bildnummer 3"/>
          <p:cNvSpPr>
            <a:spLocks noGrp="1"/>
          </p:cNvSpPr>
          <p:nvPr>
            <p:ph type="sldNum" sz="quarter" idx="5"/>
          </p:nvPr>
        </p:nvSpPr>
        <p:spPr/>
        <p:txBody>
          <a:bodyPr/>
          <a:lstStyle/>
          <a:p>
            <a:fld id="{FBBC42EF-9713-4997-8B65-2CD24E4CEA85}" type="slidenum">
              <a:rPr lang="sv-SE" smtClean="0"/>
              <a:t>77</a:t>
            </a:fld>
            <a:endParaRPr lang="sv-SE" dirty="0"/>
          </a:p>
        </p:txBody>
      </p:sp>
    </p:spTree>
    <p:extLst>
      <p:ext uri="{BB962C8B-B14F-4D97-AF65-F5344CB8AC3E}">
        <p14:creationId xmlns:p14="http://schemas.microsoft.com/office/powerpoint/2010/main" val="994106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fld id="{FBBC42EF-9713-4997-8B65-2CD24E4CEA85}" type="slidenum">
              <a:rPr lang="sv-SE" smtClean="0"/>
              <a:t>78</a:t>
            </a:fld>
            <a:endParaRPr lang="sv-SE" dirty="0"/>
          </a:p>
        </p:txBody>
      </p:sp>
    </p:spTree>
    <p:extLst>
      <p:ext uri="{BB962C8B-B14F-4D97-AF65-F5344CB8AC3E}">
        <p14:creationId xmlns:p14="http://schemas.microsoft.com/office/powerpoint/2010/main" val="3384525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0" i="0" kern="1200" dirty="0">
                <a:solidFill>
                  <a:schemeClr val="tx1"/>
                </a:solidFill>
                <a:effectLst/>
                <a:latin typeface="+mn-lt"/>
                <a:ea typeface="+mn-ea"/>
                <a:cs typeface="+mn-cs"/>
              </a:rPr>
              <a:t>Innan ni försvinner in helt i statistiken kommer här ett erbjudande mot er kommuner som är medlemmar hos oss på BioFuel Region. Vi hjälper gärna till med extra stöd i att ta fram laddinfrastrategier för Härnösand, Örnsköldsvik, Nordmaling, Umeå, Vännäs, Skellefteå och Storuman. Är ni intresserade av detta så hör gärna av er till oss.</a:t>
            </a:r>
          </a:p>
          <a:p>
            <a:pPr fontAlgn="base"/>
            <a:endParaRPr lang="sv-SE" sz="1200" b="0" i="0" kern="1200" dirty="0">
              <a:solidFill>
                <a:schemeClr val="tx1"/>
              </a:solidFill>
              <a:effectLst/>
              <a:latin typeface="+mn-lt"/>
              <a:ea typeface="+mn-ea"/>
              <a:cs typeface="+mn-cs"/>
            </a:endParaRPr>
          </a:p>
          <a:p>
            <a:pPr fontAlgn="base"/>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Vi välkomnar alla som vill bidra till en utvecklad bioekonomi och en fossilfri fordonsflotta. Dina erfarenheter eller tankar behövs om vad vi ska göra tillsammans för att ge mest medlemsnytta och därmed utveckla norra Sverige.</a:t>
            </a:r>
          </a:p>
          <a:p>
            <a:pPr fontAlgn="base"/>
            <a:endParaRPr lang="sv-SE" sz="1200" b="0" i="0" kern="1200" dirty="0">
              <a:solidFill>
                <a:schemeClr val="tx1"/>
              </a:solidFill>
              <a:effectLst/>
              <a:latin typeface="+mn-lt"/>
              <a:ea typeface="+mn-ea"/>
              <a:cs typeface="+mn-cs"/>
            </a:endParaRPr>
          </a:p>
          <a:p>
            <a:pPr fontAlgn="base"/>
            <a:r>
              <a:rPr lang="sv-SE" sz="1200" b="1" i="0" kern="1200" dirty="0">
                <a:solidFill>
                  <a:schemeClr val="tx1"/>
                </a:solidFill>
                <a:effectLst/>
                <a:latin typeface="+mn-lt"/>
                <a:ea typeface="+mn-ea"/>
                <a:cs typeface="+mn-cs"/>
              </a:rPr>
              <a:t>Vem kan bli medlem?</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Kommuner, organisationer och företag i de fyra nordligaste länen.</a:t>
            </a:r>
          </a:p>
          <a:p>
            <a:pPr fontAlgn="base"/>
            <a:endParaRPr lang="sv-SE" sz="1200" b="0" i="0" kern="1200" dirty="0">
              <a:solidFill>
                <a:schemeClr val="tx1"/>
              </a:solidFill>
              <a:effectLst/>
              <a:latin typeface="+mn-lt"/>
              <a:ea typeface="+mn-ea"/>
              <a:cs typeface="+mn-cs"/>
            </a:endParaRPr>
          </a:p>
          <a:p>
            <a:pPr fontAlgn="base"/>
            <a:r>
              <a:rPr lang="sv-SE" sz="1200" b="1" i="0" kern="1200" dirty="0">
                <a:solidFill>
                  <a:schemeClr val="tx1"/>
                </a:solidFill>
                <a:effectLst/>
                <a:latin typeface="+mn-lt"/>
                <a:ea typeface="+mn-ea"/>
                <a:cs typeface="+mn-cs"/>
              </a:rPr>
              <a:t>Vad får våra medlemmar?</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Tillsammans kan vi bidra till de globala hållbarhetsmålen samt stärka klimat- och miljöarbetet och bidra till våra medlemmars mål.</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Kontakta¨; Arne Smedberg, </a:t>
            </a:r>
            <a:r>
              <a:rPr lang="sv-SE" sz="1200" b="0" i="0" u="none" strike="noStrike" kern="1200" dirty="0">
                <a:solidFill>
                  <a:schemeClr val="tx1"/>
                </a:solidFill>
                <a:effectLst/>
                <a:latin typeface="+mn-lt"/>
                <a:ea typeface="+mn-ea"/>
                <a:cs typeface="+mn-cs"/>
                <a:hlinkClick r:id="rId3"/>
              </a:rPr>
              <a:t>arne.smedberg@biofuelregion.se,</a:t>
            </a:r>
            <a:r>
              <a:rPr lang="sv-SE" sz="1200" b="0" i="0" u="none" strike="noStrike" kern="120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+46 70-817 42 30</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D26E75-7CCB-4314-A643-8DC16195E08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40011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Innan vi börjar vill jag att ni ska ha fått mandat att arbeta med frågan, exempelvis från ledning eller politik. </a:t>
            </a:r>
          </a:p>
          <a:p>
            <a:endParaRPr lang="sv-SE" dirty="0"/>
          </a:p>
          <a:p>
            <a:r>
              <a:rPr lang="sv-SE" dirty="0"/>
              <a:t>Titta gärna igenom del 1-5 i denna guide för lite bakgrundsinformation. För de fyra nordligaste länen finns även statistik ni kan använda er av. Och som en bonus till er som är medlemmar i BioFuel Region så kan ni få extra stöd med att ta fram en laddinfrastrategi, hör i sådana fall av er till oss. </a:t>
            </a:r>
          </a:p>
          <a:p>
            <a:endParaRPr lang="sv-SE" dirty="0"/>
          </a:p>
          <a:p>
            <a:r>
              <a:rPr lang="sv-SE" dirty="0"/>
              <a:t>Finns det intresse och behov kan del 2 och 3 i detta arbetsmaterial, kunskap om elfordon och laddning samt varför det är bra med en strategi, presenteras för ledning och politiker som en bakgrund och introduktion där området förklaras lite närmare. </a:t>
            </a:r>
          </a:p>
          <a:p>
            <a:endParaRPr lang="sv-SE" dirty="0"/>
          </a:p>
          <a:p>
            <a:r>
              <a:rPr lang="sv-SE" dirty="0"/>
              <a:t>Jag vill också att ni ska ha bildat en arbetsgrupp som kan ta frågan vidare, att ni kollat igenom de två ytterligare mallar som tillhör denna guide och kanske redan nu börjat fylla i Word-mallen för en kommunal laddinfrastrategi. </a:t>
            </a:r>
          </a:p>
        </p:txBody>
      </p:sp>
      <p:sp>
        <p:nvSpPr>
          <p:cNvPr id="4" name="Platshållare för bildnummer 3"/>
          <p:cNvSpPr>
            <a:spLocks noGrp="1"/>
          </p:cNvSpPr>
          <p:nvPr>
            <p:ph type="sldNum" sz="quarter" idx="5"/>
          </p:nvPr>
        </p:nvSpPr>
        <p:spPr/>
        <p:txBody>
          <a:bodyPr/>
          <a:lstStyle/>
          <a:p>
            <a:fld id="{FBBC42EF-9713-4997-8B65-2CD24E4CEA85}" type="slidenum">
              <a:rPr lang="sv-SE" smtClean="0"/>
              <a:t>80</a:t>
            </a:fld>
            <a:endParaRPr lang="sv-SE" dirty="0"/>
          </a:p>
        </p:txBody>
      </p:sp>
    </p:spTree>
    <p:extLst>
      <p:ext uri="{BB962C8B-B14F-4D97-AF65-F5344CB8AC3E}">
        <p14:creationId xmlns:p14="http://schemas.microsoft.com/office/powerpoint/2010/main" val="681479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cs typeface="Times New Roman" panose="02020603050405020304" pitchFamily="18" charset="0"/>
              </a:rPr>
              <a:t>Låt oss börja med att prata om själva fordonen. Det flyger ju omkring ganska många uttryck och det är inte säkert att vi vet vad de innebär. Det är okej och vi ska försöka reda ut lite grundläggande begrepp till att börja med. Samlingsnamnet elfordon betyder att vi pratar om fordon som laddas upp med ström från elnätet via kabel. Vad som är viktigt att göra skillnad på är mellan begreppen elfordon och laddhybridbilar.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dirty="0"/>
              <a:t>De två skiljer sig åt:</a:t>
            </a:r>
          </a:p>
          <a:p>
            <a:pPr marL="171450" indent="-171450">
              <a:buFontTx/>
              <a:buChar char="-"/>
            </a:pPr>
            <a:r>
              <a:rPr lang="sv-SE" dirty="0"/>
              <a:t>I en elbil utgör batteriet det enda drivmedlet. En Elbil kan laddas via växelström (AC), då gör man det via elbilens ombordladdare. Det är ombordladdaren som avgör hur mycket effekt bilen kan emot </a:t>
            </a:r>
            <a:r>
              <a:rPr lang="sv-SE" b="0" dirty="0"/>
              <a:t>vid laddningen. En elbil kan också laddas via likström (DC) då sitter laddaren externt och det möjliggör att elbilen kan ta emot mycket högre effekt, det vill säga snabbladdning. </a:t>
            </a:r>
          </a:p>
          <a:p>
            <a:pPr marL="171450" indent="-171450">
              <a:buFontTx/>
              <a:buChar char="-"/>
            </a:pPr>
            <a:endParaRPr lang="sv-SE"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En laddhybrid å andra sidan har både en förbränningsmotor, elmotor och batteri. Batteriet är mindre än på en elbil och räcker till ca 3-5 mil. När batteriet är tom på ström så tar förbränningsmotorn vid. En laddhybrid kan endast laddas via växelström (AC).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dirty="0"/>
              <a:t>När man pratar om elfordon så menar man alltså rena elbilar och laddhybridbilar som laddas upp via kabel. </a:t>
            </a:r>
          </a:p>
        </p:txBody>
      </p:sp>
      <p:sp>
        <p:nvSpPr>
          <p:cNvPr id="4" name="Platshållare för bildnummer 3"/>
          <p:cNvSpPr>
            <a:spLocks noGrp="1"/>
          </p:cNvSpPr>
          <p:nvPr>
            <p:ph type="sldNum" sz="quarter" idx="10"/>
          </p:nvPr>
        </p:nvSpPr>
        <p:spPr/>
        <p:txBody>
          <a:bodyPr/>
          <a:lstStyle/>
          <a:p>
            <a:fld id="{36F3E18E-403F-9A46-BB3E-23B0A6E0A1D0}" type="slidenum">
              <a:rPr lang="sv-SE" smtClean="0"/>
              <a:t>8</a:t>
            </a:fld>
            <a:endParaRPr lang="sv-SE" dirty="0"/>
          </a:p>
        </p:txBody>
      </p:sp>
    </p:spTree>
    <p:extLst>
      <p:ext uri="{BB962C8B-B14F-4D97-AF65-F5344CB8AC3E}">
        <p14:creationId xmlns:p14="http://schemas.microsoft.com/office/powerpoint/2010/main" val="37202530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Avsnitt som kan vara bra att redan nu fyllt i eller tittat närmare på är del 1 till fyra – introduktion, syfte, bakgrund och scenario. I introduktion Det är också bra om ni börjat se över de mål och aktiviteter som redan finns på plats i kommunen och som motiverar arbetet med laddinfrastruktur, exempelvis mål inom transporter och miljö. Har ni inte så mycket sådant på plats är det helt okej, i Word-mallen finns lite exempel på målsättningar ni gemensamt kan diskutera.</a:t>
            </a:r>
          </a:p>
        </p:txBody>
      </p:sp>
      <p:sp>
        <p:nvSpPr>
          <p:cNvPr id="4" name="Platshållare för bildnummer 3"/>
          <p:cNvSpPr>
            <a:spLocks noGrp="1"/>
          </p:cNvSpPr>
          <p:nvPr>
            <p:ph type="sldNum" sz="quarter" idx="5"/>
          </p:nvPr>
        </p:nvSpPr>
        <p:spPr/>
        <p:txBody>
          <a:bodyPr/>
          <a:lstStyle/>
          <a:p>
            <a:fld id="{FBBC42EF-9713-4997-8B65-2CD24E4CEA85}" type="slidenum">
              <a:rPr lang="sv-SE" smtClean="0"/>
              <a:t>81</a:t>
            </a:fld>
            <a:endParaRPr lang="sv-SE" dirty="0"/>
          </a:p>
        </p:txBody>
      </p:sp>
    </p:spTree>
    <p:extLst>
      <p:ext uri="{BB962C8B-B14F-4D97-AF65-F5344CB8AC3E}">
        <p14:creationId xmlns:p14="http://schemas.microsoft.com/office/powerpoint/2010/main" val="3576651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kan redan inför workshopen vara bra att ta fram kartor för att enklare kunna se ut platser tillsammans. Vid en fysisk träff kan ni skriva ut kartor över kommunen och markera platser på så vis. Om ni vill göra det digtalt finns det instruktioner på länken på bilden om hur ni kan upprätta kartor i Google Maps.</a:t>
            </a: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82</a:t>
            </a:fld>
            <a:endParaRPr lang="sv-SE" dirty="0"/>
          </a:p>
        </p:txBody>
      </p:sp>
    </p:spTree>
    <p:extLst>
      <p:ext uri="{BB962C8B-B14F-4D97-AF65-F5344CB8AC3E}">
        <p14:creationId xmlns:p14="http://schemas.microsoft.com/office/powerpoint/2010/main" val="41407312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Välkommen till denna workshop i att ta fram en kommunal laddinfrastrategi. </a:t>
            </a:r>
          </a:p>
        </p:txBody>
      </p:sp>
      <p:sp>
        <p:nvSpPr>
          <p:cNvPr id="4" name="Platshållare för bildnummer 3"/>
          <p:cNvSpPr>
            <a:spLocks noGrp="1"/>
          </p:cNvSpPr>
          <p:nvPr>
            <p:ph type="sldNum" sz="quarter" idx="5"/>
          </p:nvPr>
        </p:nvSpPr>
        <p:spPr/>
        <p:txBody>
          <a:bodyPr/>
          <a:lstStyle/>
          <a:p>
            <a:fld id="{FBBC42EF-9713-4997-8B65-2CD24E4CEA85}" type="slidenum">
              <a:rPr lang="sv-SE" smtClean="0"/>
              <a:t>83</a:t>
            </a:fld>
            <a:endParaRPr lang="sv-SE" dirty="0"/>
          </a:p>
        </p:txBody>
      </p:sp>
    </p:spTree>
    <p:extLst>
      <p:ext uri="{BB962C8B-B14F-4D97-AF65-F5344CB8AC3E}">
        <p14:creationId xmlns:p14="http://schemas.microsoft.com/office/powerpoint/2010/main" val="2193000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Syftet med denna workshop är att de personer som utsetts till att ta frågan vidare i arbetsgrupperna ska få möjlighet att starta arbetet med vad strategin ska innehålla, vilka delar som är relevanta för framgång, hur och när arbetet ska bedrivas och när underlaget ska vara klart för beslut. En sista viktig del är också att besluta om hur arbetet ska följas upp och när.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Det är viktigt att en strategi blir ett levande dokument som följs upp med jämna mellanrum. En strategi behöver inte vara en mindre uppsats utan hellre kort och koncist. Kom ihåg att ni har mycket igen på att ta fram ett bra underlag och fördela uppgifter emellan varandra.</a:t>
            </a:r>
            <a:endParaRPr lang="sv-SE" sz="18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84</a:t>
            </a:fld>
            <a:endParaRPr lang="sv-SE" dirty="0"/>
          </a:p>
        </p:txBody>
      </p:sp>
    </p:spTree>
    <p:extLst>
      <p:ext uri="{BB962C8B-B14F-4D97-AF65-F5344CB8AC3E}">
        <p14:creationId xmlns:p14="http://schemas.microsoft.com/office/powerpoint/2010/main" val="15404895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Chansen är ju rätt stor att ni känner till varandra men jag har ändå valt att inkludera en liten presentationsrunda. Tryck på paus och ta någon minut där ni presenterar er med namn, tjänst och vad ni hoppas på kring utvecklingen av elfordon och laddning i kommunen på sikt.</a:t>
            </a:r>
          </a:p>
        </p:txBody>
      </p:sp>
      <p:sp>
        <p:nvSpPr>
          <p:cNvPr id="4" name="Platshållare för bildnummer 3"/>
          <p:cNvSpPr>
            <a:spLocks noGrp="1"/>
          </p:cNvSpPr>
          <p:nvPr>
            <p:ph type="sldNum" sz="quarter" idx="5"/>
          </p:nvPr>
        </p:nvSpPr>
        <p:spPr/>
        <p:txBody>
          <a:bodyPr/>
          <a:lstStyle/>
          <a:p>
            <a:fld id="{FBBC42EF-9713-4997-8B65-2CD24E4CEA85}" type="slidenum">
              <a:rPr lang="sv-SE" smtClean="0"/>
              <a:t>85</a:t>
            </a:fld>
            <a:endParaRPr lang="sv-SE" dirty="0"/>
          </a:p>
        </p:txBody>
      </p:sp>
    </p:spTree>
    <p:extLst>
      <p:ext uri="{BB962C8B-B14F-4D97-AF65-F5344CB8AC3E}">
        <p14:creationId xmlns:p14="http://schemas.microsoft.com/office/powerpoint/2010/main" val="41491770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Times New Roman" panose="02020603050405020304" pitchFamily="18" charset="0"/>
                <a:ea typeface="Calibri" panose="020F0502020204030204" pitchFamily="34" charset="0"/>
              </a:rPr>
              <a:t>Nu har vi kommit till delen om målsättningar och ambition, där ni kan lyfta fram dessa inom ramen för kommunens transporter och CO2-minskning. Var hittas sådana målsättningar igen idag? Är det i kommunens översiktsplan, klimat- och energiplanen, fordonsstrategin eller kanske i mötes- och resepolicyn? </a:t>
            </a:r>
          </a:p>
          <a:p>
            <a:endParaRPr lang="sv-SE" sz="1800" dirty="0">
              <a:effectLst/>
              <a:latin typeface="Times New Roman" panose="02020603050405020304" pitchFamily="18" charset="0"/>
              <a:ea typeface="Calibri" panose="020F0502020204030204" pitchFamily="34" charset="0"/>
            </a:endParaRPr>
          </a:p>
          <a:p>
            <a:r>
              <a:rPr lang="sv-SE" sz="1800" dirty="0">
                <a:effectLst/>
                <a:latin typeface="Times New Roman" panose="02020603050405020304" pitchFamily="18" charset="0"/>
                <a:ea typeface="Calibri" panose="020F0502020204030204" pitchFamily="34" charset="0"/>
              </a:rPr>
              <a:t>Om ni inte hittar några relevanta mål eller om de mål som finns känns utdaterade kan arbetet med en laddinfrastrategi vara ett bra tillfälle att samtidigt uppdatera ambitionen kring kommunens transporter. </a:t>
            </a:r>
            <a:r>
              <a:rPr lang="sv-SE" sz="1800" dirty="0">
                <a:solidFill>
                  <a:srgbClr val="000000"/>
                </a:solidFill>
                <a:latin typeface="+mn-lt"/>
                <a:ea typeface="Calibri" panose="020F0502020204030204" pitchFamily="34" charset="0"/>
              </a:rPr>
              <a:t>Vilka kommunala mål och visioner finns som berör området transporter i just vår kommun? Vilka målsättningar och vilken ambitionsnivå ska vi ha i vår kommun? Vilken roll ska vår kommun ta?</a:t>
            </a:r>
          </a:p>
          <a:p>
            <a:endParaRPr lang="sv-SE" sz="1800" dirty="0">
              <a:solidFill>
                <a:srgbClr val="000000"/>
              </a:solidFill>
              <a:latin typeface="+mn-lt"/>
              <a:ea typeface="Calibri" panose="020F0502020204030204" pitchFamily="34" charset="0"/>
            </a:endParaRPr>
          </a:p>
          <a:p>
            <a:r>
              <a:rPr lang="sv-SE" sz="1800" dirty="0">
                <a:solidFill>
                  <a:srgbClr val="000000"/>
                </a:solidFill>
                <a:latin typeface="+mn-lt"/>
                <a:ea typeface="Calibri" panose="020F0502020204030204" pitchFamily="34" charset="0"/>
              </a:rPr>
              <a:t>Om arbetsgruppen består av tjänstepersoner – kom ihåg att vara tydlig med att målsättningar och ambition i detta läge är förslag. Skarpa formuleringar beslutas om i KS när ledning och politiker fått chans att tycka till om strategin under remissrundan.</a:t>
            </a:r>
          </a:p>
          <a:p>
            <a:endParaRPr lang="sv-SE" sz="1800" dirty="0">
              <a:effectLst/>
              <a:latin typeface="Times New Roman" panose="02020603050405020304" pitchFamily="18" charset="0"/>
            </a:endParaRPr>
          </a:p>
          <a:p>
            <a:r>
              <a:rPr lang="sv-SE" sz="1800" dirty="0">
                <a:effectLst/>
                <a:latin typeface="Times New Roman" panose="02020603050405020304" pitchFamily="18" charset="0"/>
              </a:rPr>
              <a:t>Pausa nu presentationen och ta 20-30 minuter att diskutera dessa två frågor, antingen i helgrupp eller mindre grupper. Följ instruktionerna på bilden – målsättningen är att ni ska ha ett första utkast som ni antingen fyller i direkt i Word-mallen eller antecknar för att kunna sätta in lite senare.</a:t>
            </a:r>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86</a:t>
            </a:fld>
            <a:endParaRPr lang="sv-SE" dirty="0"/>
          </a:p>
        </p:txBody>
      </p:sp>
    </p:spTree>
    <p:extLst>
      <p:ext uri="{BB962C8B-B14F-4D97-AF65-F5344CB8AC3E}">
        <p14:creationId xmlns:p14="http://schemas.microsoft.com/office/powerpoint/2010/main" val="32178633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Att få till publika laddstationer involverar i regel flera aktörer och parallella processer. Därför är det viktigt att ha en uttalad ambition och att vara tydlig med rollfördelningen och vem som gör vad.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För er som kommun kan det till exempel vara att ta en roll som samverkande och samordnande part i syfte att underlätta för privata aktörer till investeringar av publika laddstolpar, något som i sin tur kan stärka näringsliv och destinationsutvecklingen.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Detta kan ske genom att välja ut lämpliga platser för placering av laddstolpar - där elnätskapacitet och service finns i närheten och markavtal går att ordna. Kommunen kan också  se över sina egna ambitioner för att bygga och finansiera publik laddning, om man så önskar.  </a:t>
            </a:r>
            <a:endParaRPr lang="sv-SE" sz="18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87</a:t>
            </a:fld>
            <a:endParaRPr lang="sv-SE" dirty="0"/>
          </a:p>
        </p:txBody>
      </p:sp>
    </p:spTree>
    <p:extLst>
      <p:ext uri="{BB962C8B-B14F-4D97-AF65-F5344CB8AC3E}">
        <p14:creationId xmlns:p14="http://schemas.microsoft.com/office/powerpoint/2010/main" val="12961687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följer lite exempel på hur en kommun kan arbeta för att stödja utvecklingen av publik laddning. Exempelvis att bygga egna publika laddare, stödja aktörer som vill uppföra publika laddare, investera laddplatser hos kommunalt ägda bostadsbolag, se ut platser som lämpar sig för laddstationer och sprida denna information samt svara på frågor och ge råd, exempelvis via kommunala energi- och klimatrådgivare.</a:t>
            </a:r>
          </a:p>
        </p:txBody>
      </p:sp>
      <p:sp>
        <p:nvSpPr>
          <p:cNvPr id="4" name="Platshållare för bildnummer 3"/>
          <p:cNvSpPr>
            <a:spLocks noGrp="1"/>
          </p:cNvSpPr>
          <p:nvPr>
            <p:ph type="sldNum" sz="quarter" idx="5"/>
          </p:nvPr>
        </p:nvSpPr>
        <p:spPr/>
        <p:txBody>
          <a:bodyPr/>
          <a:lstStyle/>
          <a:p>
            <a:fld id="{FBBC42EF-9713-4997-8B65-2CD24E4CEA85}" type="slidenum">
              <a:rPr lang="sv-SE" smtClean="0"/>
              <a:t>88</a:t>
            </a:fld>
            <a:endParaRPr lang="sv-SE" dirty="0"/>
          </a:p>
        </p:txBody>
      </p:sp>
    </p:spTree>
    <p:extLst>
      <p:ext uri="{BB962C8B-B14F-4D97-AF65-F5344CB8AC3E}">
        <p14:creationId xmlns:p14="http://schemas.microsoft.com/office/powerpoint/2010/main" val="14229574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kunna peka ut platser är det bra att veta var det lämpar sig att placera laddare. Exempel kan vara besöksmål, pendelparkeringar och servicepunkter. Gärna nära service och på platser där det går att få till markavtal. Tänk gärna över om platsen bäst lämpar sig för destinationsladdare eller snabbladdare, vilken typ av laddare och var på området den passar, antal laddpunkter, vilken typ av mark det rör sig om och sist men inte minst – att det finns god tillgång på el på platsen. För att få information om detta kan det krävas att ni tar kontakt med elnätsägaren och frågar om platserna lämpar sig för de laddplatser ni tycker är lämpliga där.</a:t>
            </a:r>
          </a:p>
        </p:txBody>
      </p:sp>
      <p:sp>
        <p:nvSpPr>
          <p:cNvPr id="4" name="Platshållare för bildnummer 3"/>
          <p:cNvSpPr>
            <a:spLocks noGrp="1"/>
          </p:cNvSpPr>
          <p:nvPr>
            <p:ph type="sldNum" sz="quarter" idx="5"/>
          </p:nvPr>
        </p:nvSpPr>
        <p:spPr/>
        <p:txBody>
          <a:bodyPr/>
          <a:lstStyle/>
          <a:p>
            <a:fld id="{50095E14-94F3-47CE-9351-4F6376830288}" type="slidenum">
              <a:rPr lang="sv-SE" smtClean="0"/>
              <a:t>89</a:t>
            </a:fld>
            <a:endParaRPr lang="sv-SE" dirty="0"/>
          </a:p>
        </p:txBody>
      </p:sp>
    </p:spTree>
    <p:extLst>
      <p:ext uri="{BB962C8B-B14F-4D97-AF65-F5344CB8AC3E}">
        <p14:creationId xmlns:p14="http://schemas.microsoft.com/office/powerpoint/2010/main" val="2248604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Pausa nu presentationen och gör kartövningen tillsammans. Vill ni göra undan arbetet redan nu kan ni börja föra in platserna i tabellen som finns som bilaga i Word-mallen.</a:t>
            </a:r>
          </a:p>
        </p:txBody>
      </p:sp>
      <p:sp>
        <p:nvSpPr>
          <p:cNvPr id="4" name="Platshållare för bildnummer 3"/>
          <p:cNvSpPr>
            <a:spLocks noGrp="1"/>
          </p:cNvSpPr>
          <p:nvPr>
            <p:ph type="sldNum" sz="quarter" idx="5"/>
          </p:nvPr>
        </p:nvSpPr>
        <p:spPr/>
        <p:txBody>
          <a:bodyPr/>
          <a:lstStyle/>
          <a:p>
            <a:fld id="{FBBC42EF-9713-4997-8B65-2CD24E4CEA85}" type="slidenum">
              <a:rPr lang="sv-SE" smtClean="0"/>
              <a:t>90</a:t>
            </a:fld>
            <a:endParaRPr lang="sv-SE" dirty="0"/>
          </a:p>
        </p:txBody>
      </p:sp>
    </p:spTree>
    <p:extLst>
      <p:ext uri="{BB962C8B-B14F-4D97-AF65-F5344CB8AC3E}">
        <p14:creationId xmlns:p14="http://schemas.microsoft.com/office/powerpoint/2010/main" val="381646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förtydliga lite - här har vi ännu en bild över hur en elbil fungerar – en ren bil kan alltså ladda direkt vid likström (DC) och därmed laddas snabbare. Den kan också ta emot växelström (AC) med skillnaden att AC måste gå igenom en ombordsladdare för att omvandlas till likströmsladdning, DC, och därmed ladda upp batteriet. Det är ombordsladdarens kapacitet som begränsar hur mycket en bil kan laddas. En laddhybrid laddas i regel bara genom AC, dvs. växelström som omvandlas inuti bilen.</a:t>
            </a:r>
          </a:p>
        </p:txBody>
      </p:sp>
      <p:sp>
        <p:nvSpPr>
          <p:cNvPr id="4" name="Platshållare för bildnummer 3"/>
          <p:cNvSpPr>
            <a:spLocks noGrp="1"/>
          </p:cNvSpPr>
          <p:nvPr>
            <p:ph type="sldNum" sz="quarter" idx="5"/>
          </p:nvPr>
        </p:nvSpPr>
        <p:spPr/>
        <p:txBody>
          <a:bodyPr/>
          <a:lstStyle/>
          <a:p>
            <a:fld id="{FBBC42EF-9713-4997-8B65-2CD24E4CEA85}" type="slidenum">
              <a:rPr lang="sv-SE" smtClean="0"/>
              <a:t>9</a:t>
            </a:fld>
            <a:endParaRPr lang="sv-SE" dirty="0"/>
          </a:p>
        </p:txBody>
      </p:sp>
    </p:spTree>
    <p:extLst>
      <p:ext uri="{BB962C8B-B14F-4D97-AF65-F5344CB8AC3E}">
        <p14:creationId xmlns:p14="http://schemas.microsoft.com/office/powerpoint/2010/main" val="6225217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Den interna processen om och hur kommunen ska införskaffa fler eldrivna fordon kan ofta vinna på att bli tydligare, genom till exempel en strategi. </a:t>
            </a:r>
            <a:endParaRPr lang="sv-SE" sz="18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91</a:t>
            </a:fld>
            <a:endParaRPr lang="sv-SE" dirty="0"/>
          </a:p>
        </p:txBody>
      </p:sp>
    </p:spTree>
    <p:extLst>
      <p:ext uri="{BB962C8B-B14F-4D97-AF65-F5344CB8AC3E}">
        <p14:creationId xmlns:p14="http://schemas.microsoft.com/office/powerpoint/2010/main" val="37035308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Det finns lite olika saker som är bra att tänka på vid en omställning i den egna fordonsflottan. Gå gärna tillbaka till kunskapsdelen så finns där en hel del matnyttigt när det kommer till val av bilar, typer av laddare och övrigt som är bra att tänka på – från sida xx till sida xx.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Men för att repetera lite – först och främst är det ju viktigt att ha en plan för hur mycket fordon det rör sig om och vilka som passar att byta ut till eldrivna. Har ni elektroniska körjournaler går det ju att göra en ruttoptimering för att se vilka bilar som passar bäst att byta ut till en början.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Det gäller ju också att ha laddplatser så att ni inte står med elbilar som inte har nog platser att ladda på – det finns en tyvärr en del sådana exempel och kan försvåra processen ganska mycket, om inte annat de anställdas inställning till elfordon, vilken är nog så viktig.</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BBC42EF-9713-4997-8B65-2CD24E4CEA85}" type="slidenum">
              <a:rPr lang="sv-SE" smtClean="0"/>
              <a:t>92</a:t>
            </a:fld>
            <a:endParaRPr lang="sv-SE" dirty="0"/>
          </a:p>
        </p:txBody>
      </p:sp>
    </p:spTree>
    <p:extLst>
      <p:ext uri="{BB962C8B-B14F-4D97-AF65-F5344CB8AC3E}">
        <p14:creationId xmlns:p14="http://schemas.microsoft.com/office/powerpoint/2010/main" val="28547223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Saker ni kan göra för att främja elfordon och laddning i organisationen är bland annat att bygga egna laddare för internt bruk. Ni kan söka ekonomiskt stöd för att minska den egna investeringen när det kommer till själva laddarna – både för verksamhetsbilar, anställdas bilar om ni har personer som pendlar långväga och vid era besöksparkeringar.</a:t>
            </a:r>
          </a:p>
          <a:p>
            <a:endParaRPr lang="sv-SE" dirty="0"/>
          </a:p>
          <a:p>
            <a:r>
              <a:rPr lang="sv-SE" dirty="0"/>
              <a:t>Ni kan också informera och utbilda medarbetare i hur elbilar och laddning fungerar, märka upp laddplatserna, se till att de är tillgänglighetsanpassade – vi har bra guider på vår hemsida för BioFuel Region –samt fördela ansvaret i organisationen kring vem som ska göra vad och när. </a:t>
            </a:r>
          </a:p>
        </p:txBody>
      </p:sp>
      <p:sp>
        <p:nvSpPr>
          <p:cNvPr id="4" name="Platshållare för bildnummer 3"/>
          <p:cNvSpPr>
            <a:spLocks noGrp="1"/>
          </p:cNvSpPr>
          <p:nvPr>
            <p:ph type="sldNum" sz="quarter" idx="5"/>
          </p:nvPr>
        </p:nvSpPr>
        <p:spPr/>
        <p:txBody>
          <a:bodyPr/>
          <a:lstStyle/>
          <a:p>
            <a:fld id="{FBBC42EF-9713-4997-8B65-2CD24E4CEA85}" type="slidenum">
              <a:rPr lang="sv-SE" smtClean="0"/>
              <a:t>93</a:t>
            </a:fld>
            <a:endParaRPr lang="sv-SE" dirty="0"/>
          </a:p>
        </p:txBody>
      </p:sp>
    </p:spTree>
    <p:extLst>
      <p:ext uri="{BB962C8B-B14F-4D97-AF65-F5344CB8AC3E}">
        <p14:creationId xmlns:p14="http://schemas.microsoft.com/office/powerpoint/2010/main" val="6892633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 det sagt ska ni nu få lite möjlighet att diskutera ihop er. Inför kartövningen på nästa sida, reflektera gärna över:</a:t>
            </a:r>
          </a:p>
          <a:p>
            <a:endParaRPr lang="sv-SE" dirty="0"/>
          </a:p>
          <a:p>
            <a:r>
              <a:rPr lang="sv-SE" dirty="0"/>
              <a:t>– Hur många elfordon vill ni ha nu och på sikt?</a:t>
            </a:r>
          </a:p>
          <a:p>
            <a:pPr marL="171450" indent="-171450">
              <a:buFontTx/>
              <a:buChar char="-"/>
            </a:pPr>
            <a:r>
              <a:rPr lang="sv-SE" dirty="0"/>
              <a:t>Måste platserna ni ser ut förberedas på något sätt innan?</a:t>
            </a:r>
          </a:p>
          <a:p>
            <a:pPr marL="171450" indent="-171450">
              <a:buFontTx/>
              <a:buChar char="-"/>
            </a:pPr>
            <a:endParaRPr lang="sv-SE" dirty="0"/>
          </a:p>
          <a:p>
            <a:pPr marL="0" indent="0">
              <a:buFontTx/>
              <a:buNone/>
            </a:pPr>
            <a:r>
              <a:rPr lang="sv-SE" dirty="0"/>
              <a:t>När ni gör övningen, fundera gärna över både laddare till era tjänstefordon, laddare på besöksparkeringar och laddare för arbetspendling.</a:t>
            </a:r>
          </a:p>
        </p:txBody>
      </p:sp>
      <p:sp>
        <p:nvSpPr>
          <p:cNvPr id="4" name="Platshållare för bildnummer 3"/>
          <p:cNvSpPr>
            <a:spLocks noGrp="1"/>
          </p:cNvSpPr>
          <p:nvPr>
            <p:ph type="sldNum" sz="quarter" idx="5"/>
          </p:nvPr>
        </p:nvSpPr>
        <p:spPr/>
        <p:txBody>
          <a:bodyPr/>
          <a:lstStyle/>
          <a:p>
            <a:fld id="{FBBC42EF-9713-4997-8B65-2CD24E4CEA85}" type="slidenum">
              <a:rPr lang="sv-SE" smtClean="0"/>
              <a:t>94</a:t>
            </a:fld>
            <a:endParaRPr lang="sv-SE" dirty="0"/>
          </a:p>
        </p:txBody>
      </p:sp>
    </p:spTree>
    <p:extLst>
      <p:ext uri="{BB962C8B-B14F-4D97-AF65-F5344CB8AC3E}">
        <p14:creationId xmlns:p14="http://schemas.microsoft.com/office/powerpoint/2010/main" val="17423347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Pausa nu presentationen och gör kartövningen tillsammans. Vill ni komma ett steg längre kan ni redan nu ta er tid och börja föra in platserna i tabellen som finns som bilaga i Word-mallen.</a:t>
            </a:r>
          </a:p>
        </p:txBody>
      </p:sp>
      <p:sp>
        <p:nvSpPr>
          <p:cNvPr id="4" name="Platshållare för bildnummer 3"/>
          <p:cNvSpPr>
            <a:spLocks noGrp="1"/>
          </p:cNvSpPr>
          <p:nvPr>
            <p:ph type="sldNum" sz="quarter" idx="5"/>
          </p:nvPr>
        </p:nvSpPr>
        <p:spPr/>
        <p:txBody>
          <a:bodyPr/>
          <a:lstStyle/>
          <a:p>
            <a:fld id="{FBBC42EF-9713-4997-8B65-2CD24E4CEA85}" type="slidenum">
              <a:rPr lang="sv-SE" smtClean="0"/>
              <a:t>95</a:t>
            </a:fld>
            <a:endParaRPr lang="sv-SE" dirty="0"/>
          </a:p>
        </p:txBody>
      </p:sp>
    </p:spTree>
    <p:extLst>
      <p:ext uri="{BB962C8B-B14F-4D97-AF65-F5344CB8AC3E}">
        <p14:creationId xmlns:p14="http://schemas.microsoft.com/office/powerpoint/2010/main" val="38579759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när ni suttit och funderat lite är det dags att summera. </a:t>
            </a:r>
          </a:p>
          <a:p>
            <a:endParaRPr lang="sv-SE" dirty="0"/>
          </a:p>
          <a:p>
            <a:r>
              <a:rPr lang="sv-SE" dirty="0"/>
              <a:t>Är det något som ni kommit fram till som ni tror behöver diskuteras ytterligare innan vi avslutar för dagen?</a:t>
            </a:r>
          </a:p>
          <a:p>
            <a:endParaRPr lang="sv-SE" dirty="0"/>
          </a:p>
          <a:p>
            <a:r>
              <a:rPr lang="sv-SE" dirty="0"/>
              <a:t>Vilka tar processen vidare, hur gör man det och när? Ta gärna en titt på nästa bild för lite inspiration.</a:t>
            </a:r>
          </a:p>
        </p:txBody>
      </p:sp>
      <p:sp>
        <p:nvSpPr>
          <p:cNvPr id="4" name="Platshållare för bildnummer 3"/>
          <p:cNvSpPr>
            <a:spLocks noGrp="1"/>
          </p:cNvSpPr>
          <p:nvPr>
            <p:ph type="sldNum" sz="quarter" idx="5"/>
          </p:nvPr>
        </p:nvSpPr>
        <p:spPr/>
        <p:txBody>
          <a:bodyPr/>
          <a:lstStyle/>
          <a:p>
            <a:fld id="{FBBC42EF-9713-4997-8B65-2CD24E4CEA85}" type="slidenum">
              <a:rPr lang="sv-SE" smtClean="0"/>
              <a:t>97</a:t>
            </a:fld>
            <a:endParaRPr lang="sv-SE" dirty="0"/>
          </a:p>
        </p:txBody>
      </p:sp>
    </p:spTree>
    <p:extLst>
      <p:ext uri="{BB962C8B-B14F-4D97-AF65-F5344CB8AC3E}">
        <p14:creationId xmlns:p14="http://schemas.microsoft.com/office/powerpoint/2010/main" val="9613714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förslag för att gå vidare är att ni färdigställer utkastet för strategin. Låt det gå på en mindre runda för revidering bland relevanta tjänstepersoner om det behövs men sätt också ett datum till när det ska vara klart så har ni något att förhålla er till.</a:t>
            </a:r>
          </a:p>
          <a:p>
            <a:endParaRPr lang="sv-SE" dirty="0"/>
          </a:p>
          <a:p>
            <a:r>
              <a:rPr lang="sv-SE" dirty="0"/>
              <a:t>Se ut någon som kan höra sig för om elnätskapaciteten på de platser ni sett ut – både publikt genom nätverksägare och i verksamheten genom att fråga ansvariga där, till exempel fastighetsansvariga.</a:t>
            </a:r>
          </a:p>
          <a:p>
            <a:endParaRPr lang="sv-SE" dirty="0"/>
          </a:p>
          <a:p>
            <a:r>
              <a:rPr lang="sv-SE" dirty="0"/>
              <a:t>Passa gärna på att sätta en deadline till när ni ska ha ett färdigt utkast klart och vid vilket tillfälle det skulle passa att ha en remissrunda hos politiken innan strategin går upp till beslut.</a:t>
            </a:r>
          </a:p>
          <a:p>
            <a:endParaRPr lang="sv-SE" dirty="0"/>
          </a:p>
          <a:p>
            <a:r>
              <a:rPr lang="sv-SE" dirty="0"/>
              <a:t>Och glöm heller inte att titta lite extra på handlingsplanen – den kan också bifogas strategin ifall ni vill ha beslut på vem som ska göra vad i processen framöver, både när det gäller publik laddning och laddning inom verksamheten.</a:t>
            </a:r>
          </a:p>
        </p:txBody>
      </p:sp>
      <p:sp>
        <p:nvSpPr>
          <p:cNvPr id="4" name="Platshållare för bildnummer 3"/>
          <p:cNvSpPr>
            <a:spLocks noGrp="1"/>
          </p:cNvSpPr>
          <p:nvPr>
            <p:ph type="sldNum" sz="quarter" idx="5"/>
          </p:nvPr>
        </p:nvSpPr>
        <p:spPr/>
        <p:txBody>
          <a:bodyPr/>
          <a:lstStyle/>
          <a:p>
            <a:fld id="{FBBC42EF-9713-4997-8B65-2CD24E4CEA85}" type="slidenum">
              <a:rPr lang="sv-SE" smtClean="0"/>
              <a:t>98</a:t>
            </a:fld>
            <a:endParaRPr lang="sv-SE" dirty="0"/>
          </a:p>
        </p:txBody>
      </p:sp>
    </p:spTree>
    <p:extLst>
      <p:ext uri="{BB962C8B-B14F-4D97-AF65-F5344CB8AC3E}">
        <p14:creationId xmlns:p14="http://schemas.microsoft.com/office/powerpoint/2010/main" val="15536589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är lite fler tips för nästkommande möte. Gå gärna tillbaka och se över denna sida den tidpunkt ni valt för ert uppföljningsmöte, eller under tiden ni fyller i Word-mallen.</a:t>
            </a:r>
          </a:p>
        </p:txBody>
      </p:sp>
      <p:sp>
        <p:nvSpPr>
          <p:cNvPr id="4" name="Platshållare för bildnummer 3"/>
          <p:cNvSpPr>
            <a:spLocks noGrp="1"/>
          </p:cNvSpPr>
          <p:nvPr>
            <p:ph type="sldNum" sz="quarter" idx="5"/>
          </p:nvPr>
        </p:nvSpPr>
        <p:spPr/>
        <p:txBody>
          <a:bodyPr/>
          <a:lstStyle/>
          <a:p>
            <a:fld id="{FBBC42EF-9713-4997-8B65-2CD24E4CEA85}" type="slidenum">
              <a:rPr lang="sv-SE" smtClean="0"/>
              <a:t>99</a:t>
            </a:fld>
            <a:endParaRPr lang="sv-SE" dirty="0"/>
          </a:p>
        </p:txBody>
      </p:sp>
    </p:spTree>
    <p:extLst>
      <p:ext uri="{BB962C8B-B14F-4D97-AF65-F5344CB8AC3E}">
        <p14:creationId xmlns:p14="http://schemas.microsoft.com/office/powerpoint/2010/main" val="26462136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Sist men inte minst, stort tack för er medverkan under denna workshop, vi hoppas att ni fått användning av våra tips och råd. Nästa avsnitt i denna guide handlar om hur ni kan gå vidare med uppföljning efter att ha fått igenom strategin, så ta gärna lite tid för att även se över dessa delar.</a:t>
            </a:r>
          </a:p>
        </p:txBody>
      </p:sp>
      <p:sp>
        <p:nvSpPr>
          <p:cNvPr id="4" name="Platshållare för bildnummer 3"/>
          <p:cNvSpPr>
            <a:spLocks noGrp="1"/>
          </p:cNvSpPr>
          <p:nvPr>
            <p:ph type="sldNum" sz="quarter" idx="5"/>
          </p:nvPr>
        </p:nvSpPr>
        <p:spPr/>
        <p:txBody>
          <a:bodyPr/>
          <a:lstStyle/>
          <a:p>
            <a:fld id="{FBBC42EF-9713-4997-8B65-2CD24E4CEA85}" type="slidenum">
              <a:rPr lang="sv-SE" smtClean="0"/>
              <a:t>101</a:t>
            </a:fld>
            <a:endParaRPr lang="sv-SE" dirty="0"/>
          </a:p>
        </p:txBody>
      </p:sp>
    </p:spTree>
    <p:extLst>
      <p:ext uri="{BB962C8B-B14F-4D97-AF65-F5344CB8AC3E}">
        <p14:creationId xmlns:p14="http://schemas.microsoft.com/office/powerpoint/2010/main" val="22911701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Slutligen det sista avsnittet om resultat och uppföljning. Här har vi listat lite punkter som är bra att ha med er i arbetet framöver. Pausa gärna presentationen och gå igenom dem en och en. Ett tips är att fylla i mallen för handlingsplan och utse ansvarig för de olika frågorna.</a:t>
            </a:r>
          </a:p>
          <a:p>
            <a:endParaRPr lang="sv-SE" dirty="0"/>
          </a:p>
          <a:p>
            <a:r>
              <a:rPr lang="sv-SE" dirty="0"/>
              <a:t>På nästa sida finns en kort genomgång över handlingsplanen.</a:t>
            </a:r>
          </a:p>
        </p:txBody>
      </p:sp>
      <p:sp>
        <p:nvSpPr>
          <p:cNvPr id="4" name="Platshållare för bildnummer 3"/>
          <p:cNvSpPr>
            <a:spLocks noGrp="1"/>
          </p:cNvSpPr>
          <p:nvPr>
            <p:ph type="sldNum" sz="quarter" idx="5"/>
          </p:nvPr>
        </p:nvSpPr>
        <p:spPr/>
        <p:txBody>
          <a:bodyPr/>
          <a:lstStyle/>
          <a:p>
            <a:fld id="{FBBC42EF-9713-4997-8B65-2CD24E4CEA85}" type="slidenum">
              <a:rPr lang="sv-SE" smtClean="0"/>
              <a:t>102</a:t>
            </a:fld>
            <a:endParaRPr lang="sv-SE" dirty="0"/>
          </a:p>
        </p:txBody>
      </p:sp>
    </p:spTree>
    <p:extLst>
      <p:ext uri="{BB962C8B-B14F-4D97-AF65-F5344CB8AC3E}">
        <p14:creationId xmlns:p14="http://schemas.microsoft.com/office/powerpoint/2010/main" val="559827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148151-4077-4DD8-939B-2806E772BD6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282ABF7-B6E7-4E8A-ADDF-99DE0346B3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CA77EB44-2FE6-45B0-B877-891742057D9B}"/>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80AF996E-DC51-42CB-A756-5408CEF70260}"/>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7D297B9B-00C7-4FBE-831E-A72876FBE8CF}"/>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243472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93F60E-73D8-4BBB-8E93-6E54661522F7}"/>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D61C173-B623-4005-975B-582353F8770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336BCD4-5F8C-4762-A4B4-3E1E226A5EC1}"/>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C3AA2A2F-2300-4BA0-AFF0-5C074B272BFD}"/>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71088DA6-C95F-4A0E-A4F0-42EB283ABF8A}"/>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13928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4ECAB4D-F841-4E31-8B3B-66B22FBF0D5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7042F75-7DAE-4891-B12B-C786F3F0052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A970713-A20A-4E77-BA25-13097B5D4FC5}"/>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4911736D-39D6-4E56-8D31-5D2DC278D5D3}"/>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84146A5C-18E4-4157-A119-23DA0EA037AE}"/>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1360383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Anpassad layout">
    <p:spTree>
      <p:nvGrpSpPr>
        <p:cNvPr id="1" name=""/>
        <p:cNvGrpSpPr/>
        <p:nvPr/>
      </p:nvGrpSpPr>
      <p:grpSpPr>
        <a:xfrm>
          <a:off x="0" y="0"/>
          <a:ext cx="0" cy="0"/>
          <a:chOff x="0" y="0"/>
          <a:chExt cx="0" cy="0"/>
        </a:xfrm>
      </p:grpSpPr>
      <p:sp>
        <p:nvSpPr>
          <p:cNvPr id="10" name="Platshållare för text 9"/>
          <p:cNvSpPr>
            <a:spLocks noGrp="1"/>
          </p:cNvSpPr>
          <p:nvPr>
            <p:ph type="body" sz="quarter" idx="11"/>
          </p:nvPr>
        </p:nvSpPr>
        <p:spPr>
          <a:xfrm>
            <a:off x="626533" y="1902350"/>
            <a:ext cx="10820400" cy="4704300"/>
          </a:xfrm>
          <a:prstGeom prst="rect">
            <a:avLst/>
          </a:prstGeom>
        </p:spPr>
        <p:txBody>
          <a:bodyPr vert="horz" lIns="576000"/>
          <a:lstStyle>
            <a:lvl1pPr marL="342900" indent="-342900">
              <a:buFont typeface="Arial"/>
              <a:buChar char="•"/>
              <a:defRPr sz="1200">
                <a:solidFill>
                  <a:schemeClr val="tx1"/>
                </a:solidFill>
                <a:latin typeface="Aller"/>
                <a:cs typeface="Aller"/>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Tree>
    <p:extLst>
      <p:ext uri="{BB962C8B-B14F-4D97-AF65-F5344CB8AC3E}">
        <p14:creationId xmlns:p14="http://schemas.microsoft.com/office/powerpoint/2010/main" val="3128232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7" name="Rubrik 1"/>
          <p:cNvSpPr>
            <a:spLocks noGrp="1"/>
          </p:cNvSpPr>
          <p:nvPr>
            <p:ph type="title"/>
          </p:nvPr>
        </p:nvSpPr>
        <p:spPr>
          <a:xfrm>
            <a:off x="0" y="4622746"/>
            <a:ext cx="12192000" cy="640551"/>
          </a:xfrm>
          <a:prstGeom prst="rect">
            <a:avLst/>
          </a:prstGeom>
          <a:ln>
            <a:noFill/>
          </a:ln>
        </p:spPr>
        <p:txBody>
          <a:bodyPr lIns="0" tIns="0" rIns="0" bIns="0" anchor="t">
            <a:normAutofit/>
          </a:bodyPr>
          <a:lstStyle>
            <a:lvl1pPr algn="ctr">
              <a:defRPr sz="2700" b="0" i="0">
                <a:solidFill>
                  <a:schemeClr val="tx2"/>
                </a:solidFill>
                <a:latin typeface="Calibri Light"/>
                <a:cs typeface="Calibri Light"/>
              </a:defRPr>
            </a:lvl1pPr>
          </a:lstStyle>
          <a:p>
            <a:r>
              <a:rPr lang="sv-SE"/>
              <a:t>Klicka här för att ändra format</a:t>
            </a:r>
          </a:p>
        </p:txBody>
      </p:sp>
    </p:spTree>
    <p:extLst>
      <p:ext uri="{BB962C8B-B14F-4D97-AF65-F5344CB8AC3E}">
        <p14:creationId xmlns:p14="http://schemas.microsoft.com/office/powerpoint/2010/main" val="1582063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
        <p:nvSpPr>
          <p:cNvPr id="6" name="Rubrik 1"/>
          <p:cNvSpPr>
            <a:spLocks noGrp="1"/>
          </p:cNvSpPr>
          <p:nvPr>
            <p:ph type="title"/>
          </p:nvPr>
        </p:nvSpPr>
        <p:spPr>
          <a:xfrm>
            <a:off x="1325731" y="862494"/>
            <a:ext cx="8266331" cy="640551"/>
          </a:xfrm>
          <a:prstGeom prst="rect">
            <a:avLst/>
          </a:prstGeom>
          <a:ln>
            <a:noFill/>
          </a:ln>
        </p:spPr>
        <p:txBody>
          <a:bodyPr lIns="0" tIns="0" rIns="0" bIns="0" anchor="t">
            <a:normAutofit/>
          </a:bodyPr>
          <a:lstStyle>
            <a:lvl1pPr algn="l">
              <a:defRPr sz="4000" b="0" i="0">
                <a:solidFill>
                  <a:srgbClr val="1F497D"/>
                </a:solidFill>
                <a:latin typeface="Calibri Light"/>
                <a:cs typeface="Calibri Light"/>
              </a:defRPr>
            </a:lvl1pPr>
          </a:lstStyle>
          <a:p>
            <a:r>
              <a:rPr lang="sv-SE"/>
              <a:t>Klicka här för att ändra format</a:t>
            </a:r>
          </a:p>
        </p:txBody>
      </p:sp>
      <p:sp>
        <p:nvSpPr>
          <p:cNvPr id="5" name="Platshållare för text 6"/>
          <p:cNvSpPr>
            <a:spLocks noGrp="1"/>
          </p:cNvSpPr>
          <p:nvPr>
            <p:ph type="body" sz="quarter" idx="10"/>
          </p:nvPr>
        </p:nvSpPr>
        <p:spPr>
          <a:xfrm>
            <a:off x="1325732" y="1689043"/>
            <a:ext cx="4549400" cy="4111625"/>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
        <p:nvSpPr>
          <p:cNvPr id="8" name="Platshållare för text 6"/>
          <p:cNvSpPr>
            <a:spLocks noGrp="1"/>
          </p:cNvSpPr>
          <p:nvPr>
            <p:ph type="body" sz="quarter" idx="11"/>
          </p:nvPr>
        </p:nvSpPr>
        <p:spPr>
          <a:xfrm>
            <a:off x="6270264" y="1698638"/>
            <a:ext cx="4549400" cy="4111625"/>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Tree>
    <p:extLst>
      <p:ext uri="{BB962C8B-B14F-4D97-AF65-F5344CB8AC3E}">
        <p14:creationId xmlns:p14="http://schemas.microsoft.com/office/powerpoint/2010/main" val="1819570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4" name="Rubrik 1"/>
          <p:cNvSpPr>
            <a:spLocks noGrp="1"/>
          </p:cNvSpPr>
          <p:nvPr>
            <p:ph type="title"/>
          </p:nvPr>
        </p:nvSpPr>
        <p:spPr>
          <a:xfrm>
            <a:off x="1325731" y="777087"/>
            <a:ext cx="8266331" cy="640551"/>
          </a:xfrm>
          <a:prstGeom prst="rect">
            <a:avLst/>
          </a:prstGeom>
          <a:ln>
            <a:noFill/>
          </a:ln>
        </p:spPr>
        <p:txBody>
          <a:bodyPr lIns="0" tIns="0" rIns="0" bIns="0" anchor="t">
            <a:normAutofit/>
          </a:bodyPr>
          <a:lstStyle>
            <a:lvl1pPr algn="l">
              <a:defRPr sz="4000" b="0" i="0">
                <a:solidFill>
                  <a:srgbClr val="1F497D"/>
                </a:solidFill>
                <a:latin typeface="Calibri Light"/>
                <a:cs typeface="Calibri Light"/>
              </a:defRPr>
            </a:lvl1pPr>
          </a:lstStyle>
          <a:p>
            <a:r>
              <a:rPr lang="sv-SE"/>
              <a:t>Klicka här för att ändra format</a:t>
            </a:r>
          </a:p>
        </p:txBody>
      </p:sp>
      <p:sp>
        <p:nvSpPr>
          <p:cNvPr id="5" name="Platshållare för text 6"/>
          <p:cNvSpPr>
            <a:spLocks noGrp="1"/>
          </p:cNvSpPr>
          <p:nvPr>
            <p:ph type="body" sz="quarter" idx="10"/>
          </p:nvPr>
        </p:nvSpPr>
        <p:spPr>
          <a:xfrm>
            <a:off x="1325732" y="1646239"/>
            <a:ext cx="9300203" cy="4111625"/>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Tree>
    <p:extLst>
      <p:ext uri="{BB962C8B-B14F-4D97-AF65-F5344CB8AC3E}">
        <p14:creationId xmlns:p14="http://schemas.microsoft.com/office/powerpoint/2010/main" val="2859816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Rubrikbild">
    <p:spTree>
      <p:nvGrpSpPr>
        <p:cNvPr id="1" name=""/>
        <p:cNvGrpSpPr/>
        <p:nvPr/>
      </p:nvGrpSpPr>
      <p:grpSpPr>
        <a:xfrm>
          <a:off x="0" y="0"/>
          <a:ext cx="0" cy="0"/>
          <a:chOff x="0" y="0"/>
          <a:chExt cx="0" cy="0"/>
        </a:xfrm>
      </p:grpSpPr>
      <p:sp>
        <p:nvSpPr>
          <p:cNvPr id="8" name="Platshållare för bild 6"/>
          <p:cNvSpPr>
            <a:spLocks noGrp="1"/>
          </p:cNvSpPr>
          <p:nvPr>
            <p:ph type="pic" sz="quarter" idx="13"/>
          </p:nvPr>
        </p:nvSpPr>
        <p:spPr>
          <a:xfrm>
            <a:off x="1" y="-79686"/>
            <a:ext cx="3359207" cy="7012391"/>
          </a:xfrm>
          <a:prstGeom prst="rect">
            <a:avLst/>
          </a:prstGeom>
        </p:spPr>
      </p:sp>
      <p:sp>
        <p:nvSpPr>
          <p:cNvPr id="16" name="Platshållare för innehåll 15"/>
          <p:cNvSpPr>
            <a:spLocks noGrp="1"/>
          </p:cNvSpPr>
          <p:nvPr>
            <p:ph sz="quarter" idx="14" hasCustomPrompt="1"/>
          </p:nvPr>
        </p:nvSpPr>
        <p:spPr>
          <a:xfrm>
            <a:off x="420644" y="6021918"/>
            <a:ext cx="2590800" cy="550333"/>
          </a:xfrm>
          <a:prstGeom prst="rect">
            <a:avLst/>
          </a:prstGeom>
        </p:spPr>
        <p:txBody>
          <a:bodyPr vert="horz"/>
          <a:lstStyle>
            <a:lvl1pPr marL="0" indent="0" algn="ctr">
              <a:buFontTx/>
              <a:buNone/>
              <a:defRPr sz="1333"/>
            </a:lvl1pPr>
            <a:lvl2pPr>
              <a:defRPr sz="1333"/>
            </a:lvl2pPr>
            <a:lvl3pPr>
              <a:defRPr sz="1333"/>
            </a:lvl3pPr>
            <a:lvl4pPr>
              <a:defRPr sz="1333"/>
            </a:lvl4pPr>
            <a:lvl5pPr>
              <a:defRPr sz="1333"/>
            </a:lvl5pPr>
          </a:lstStyle>
          <a:p>
            <a:pPr lvl="0"/>
            <a:r>
              <a:rPr lang="sv-SE"/>
              <a:t>Drag and </a:t>
            </a:r>
            <a:r>
              <a:rPr lang="sv-SE" err="1"/>
              <a:t>drop</a:t>
            </a:r>
            <a:r>
              <a:rPr lang="sv-SE"/>
              <a:t> – logotype</a:t>
            </a:r>
          </a:p>
        </p:txBody>
      </p:sp>
      <p:sp>
        <p:nvSpPr>
          <p:cNvPr id="18" name="Platshållare för text 17"/>
          <p:cNvSpPr>
            <a:spLocks noGrp="1"/>
          </p:cNvSpPr>
          <p:nvPr>
            <p:ph type="body" sz="quarter" idx="15"/>
          </p:nvPr>
        </p:nvSpPr>
        <p:spPr>
          <a:xfrm>
            <a:off x="3757084" y="1031203"/>
            <a:ext cx="7552267" cy="905028"/>
          </a:xfrm>
          <a:prstGeom prst="rect">
            <a:avLst/>
          </a:prstGeom>
        </p:spPr>
        <p:txBody>
          <a:bodyPr vert="horz"/>
          <a:lstStyle>
            <a:lvl1pPr marL="0" marR="0" indent="0" algn="l" defTabSz="609585" rtl="0" eaLnBrk="1" fontAlgn="auto" latinLnBrk="0" hangingPunct="1">
              <a:lnSpc>
                <a:spcPct val="100000"/>
              </a:lnSpc>
              <a:spcBef>
                <a:spcPts val="0"/>
              </a:spcBef>
              <a:spcAft>
                <a:spcPts val="0"/>
              </a:spcAft>
              <a:buClrTx/>
              <a:buSzTx/>
              <a:buFontTx/>
              <a:buNone/>
              <a:tabLst/>
              <a:defRPr sz="4267" b="0" i="0">
                <a:solidFill>
                  <a:schemeClr val="bg2">
                    <a:lumMod val="50000"/>
                  </a:schemeClr>
                </a:solidFill>
                <a:latin typeface="Calibri Light"/>
                <a:cs typeface="Calibri Light"/>
              </a:defRPr>
            </a:lvl1pPr>
          </a:lstStyle>
          <a:p>
            <a:pPr marL="0" marR="0" lvl="0" indent="0" algn="l" defTabSz="609585" rtl="0" eaLnBrk="1" fontAlgn="auto" latinLnBrk="0" hangingPunct="1">
              <a:lnSpc>
                <a:spcPct val="100000"/>
              </a:lnSpc>
              <a:spcBef>
                <a:spcPct val="20000"/>
              </a:spcBef>
              <a:spcAft>
                <a:spcPts val="0"/>
              </a:spcAft>
              <a:buClrTx/>
              <a:buSzTx/>
              <a:buFontTx/>
              <a:buNone/>
              <a:tabLst/>
              <a:defRPr/>
            </a:pPr>
            <a:r>
              <a:rPr lang="sv-SE" sz="4800"/>
              <a:t>Klicka här för att ändra format</a:t>
            </a:r>
          </a:p>
          <a:p>
            <a:pPr lvl="0"/>
            <a:endParaRPr lang="sv-SE"/>
          </a:p>
        </p:txBody>
      </p:sp>
      <p:sp>
        <p:nvSpPr>
          <p:cNvPr id="21" name="Platshållare för text 20"/>
          <p:cNvSpPr>
            <a:spLocks noGrp="1"/>
          </p:cNvSpPr>
          <p:nvPr>
            <p:ph type="body" sz="quarter" idx="16"/>
          </p:nvPr>
        </p:nvSpPr>
        <p:spPr>
          <a:xfrm>
            <a:off x="3757084" y="2284574"/>
            <a:ext cx="7552267" cy="4095645"/>
          </a:xfrm>
          <a:prstGeom prst="rect">
            <a:avLst/>
          </a:prstGeom>
        </p:spPr>
        <p:txBody>
          <a:bodyPr vert="horz"/>
          <a:lstStyle>
            <a:lvl1pPr marL="0" indent="0">
              <a:buFontTx/>
              <a:buNone/>
              <a:defRPr sz="3200" b="0" i="0">
                <a:solidFill>
                  <a:schemeClr val="bg2">
                    <a:lumMod val="50000"/>
                  </a:schemeClr>
                </a:solidFill>
                <a:latin typeface="Calibri Light"/>
                <a:cs typeface="Calibri Light"/>
              </a:defRPr>
            </a:lvl1pPr>
            <a:lvl2pPr marL="609585" indent="0">
              <a:buFontTx/>
              <a:buNone/>
              <a:defRPr b="0" i="0">
                <a:latin typeface="Calibri Light"/>
                <a:cs typeface="Calibri Light"/>
              </a:defRPr>
            </a:lvl2pPr>
            <a:lvl3pPr marL="1219170" indent="0">
              <a:buFontTx/>
              <a:buNone/>
              <a:defRPr b="0" i="0">
                <a:latin typeface="Calibri Light"/>
                <a:cs typeface="Calibri Light"/>
              </a:defRPr>
            </a:lvl3pPr>
            <a:lvl4pPr marL="1828754" indent="0">
              <a:buFontTx/>
              <a:buNone/>
              <a:defRPr b="0" i="0">
                <a:latin typeface="Calibri Light"/>
                <a:cs typeface="Calibri Light"/>
              </a:defRPr>
            </a:lvl4pPr>
            <a:lvl5pPr marL="2438339" indent="0">
              <a:buFontTx/>
              <a:buNone/>
              <a:defRPr b="0" i="0">
                <a:latin typeface="Calibri Light"/>
                <a:cs typeface="Calibri Light"/>
              </a:defRPr>
            </a:lvl5pPr>
          </a:lstStyle>
          <a:p>
            <a:pPr lvl="0"/>
            <a:r>
              <a:rPr lang="sv-SE"/>
              <a:t>Klicka här för att ändra format på bakgrundstexten</a:t>
            </a:r>
          </a:p>
        </p:txBody>
      </p:sp>
    </p:spTree>
    <p:extLst>
      <p:ext uri="{BB962C8B-B14F-4D97-AF65-F5344CB8AC3E}">
        <p14:creationId xmlns:p14="http://schemas.microsoft.com/office/powerpoint/2010/main" val="3252154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Rubrikbild">
    <p:spTree>
      <p:nvGrpSpPr>
        <p:cNvPr id="1" name=""/>
        <p:cNvGrpSpPr/>
        <p:nvPr/>
      </p:nvGrpSpPr>
      <p:grpSpPr>
        <a:xfrm>
          <a:off x="0" y="0"/>
          <a:ext cx="0" cy="0"/>
          <a:chOff x="0" y="0"/>
          <a:chExt cx="0" cy="0"/>
        </a:xfrm>
      </p:grpSpPr>
      <p:pic>
        <p:nvPicPr>
          <p:cNvPr id="7" name="Bildobjekt 6" descr="BRF_Color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3357943" cy="6858000"/>
          </a:xfrm>
          <a:prstGeom prst="rect">
            <a:avLst/>
          </a:prstGeom>
        </p:spPr>
      </p:pic>
      <p:sp>
        <p:nvSpPr>
          <p:cNvPr id="6" name="Platshållare för text 20"/>
          <p:cNvSpPr>
            <a:spLocks noGrp="1"/>
          </p:cNvSpPr>
          <p:nvPr>
            <p:ph type="body" sz="quarter" idx="16"/>
          </p:nvPr>
        </p:nvSpPr>
        <p:spPr>
          <a:xfrm>
            <a:off x="3757084" y="1033826"/>
            <a:ext cx="7552267" cy="570385"/>
          </a:xfrm>
          <a:prstGeom prst="rect">
            <a:avLst/>
          </a:prstGeom>
        </p:spPr>
        <p:txBody>
          <a:bodyPr vert="horz" lIns="0" tIns="0" rIns="0" bIns="0"/>
          <a:lstStyle>
            <a:lvl1pPr marL="0" indent="0">
              <a:spcBef>
                <a:spcPts val="0"/>
              </a:spcBef>
              <a:spcAft>
                <a:spcPts val="667"/>
              </a:spcAft>
              <a:buFontTx/>
              <a:buNone/>
              <a:defRPr sz="2667" b="0" i="0">
                <a:solidFill>
                  <a:schemeClr val="bg2">
                    <a:lumMod val="50000"/>
                  </a:schemeClr>
                </a:solidFill>
                <a:latin typeface="Calibri"/>
                <a:cs typeface="Calibri"/>
              </a:defRPr>
            </a:lvl1pPr>
            <a:lvl2pPr marL="609585" indent="0">
              <a:buFontTx/>
              <a:buNone/>
              <a:defRPr b="0" i="0">
                <a:latin typeface="Calibri Light"/>
                <a:cs typeface="Calibri Light"/>
              </a:defRPr>
            </a:lvl2pPr>
            <a:lvl3pPr marL="1219170" indent="0">
              <a:buFontTx/>
              <a:buNone/>
              <a:defRPr b="0" i="0">
                <a:latin typeface="Calibri Light"/>
                <a:cs typeface="Calibri Light"/>
              </a:defRPr>
            </a:lvl3pPr>
            <a:lvl4pPr marL="1828754" indent="0">
              <a:buFontTx/>
              <a:buNone/>
              <a:defRPr b="0" i="0">
                <a:latin typeface="Calibri Light"/>
                <a:cs typeface="Calibri Light"/>
              </a:defRPr>
            </a:lvl4pPr>
            <a:lvl5pPr marL="2438339" indent="0">
              <a:buFontTx/>
              <a:buNone/>
              <a:defRPr b="0" i="0">
                <a:latin typeface="Calibri Light"/>
                <a:cs typeface="Calibri Light"/>
              </a:defRPr>
            </a:lvl5pPr>
          </a:lstStyle>
          <a:p>
            <a:pPr lvl="0"/>
            <a:r>
              <a:rPr lang="sv-SE"/>
              <a:t>Klicka här för att ändra format på bakgrundstexten</a:t>
            </a:r>
          </a:p>
        </p:txBody>
      </p:sp>
      <p:sp>
        <p:nvSpPr>
          <p:cNvPr id="8" name="Platshållare för text 20"/>
          <p:cNvSpPr>
            <a:spLocks noGrp="1"/>
          </p:cNvSpPr>
          <p:nvPr>
            <p:ph type="body" sz="quarter" idx="17"/>
          </p:nvPr>
        </p:nvSpPr>
        <p:spPr>
          <a:xfrm>
            <a:off x="3764215" y="1646991"/>
            <a:ext cx="7552267" cy="4912448"/>
          </a:xfrm>
          <a:prstGeom prst="rect">
            <a:avLst/>
          </a:prstGeom>
        </p:spPr>
        <p:txBody>
          <a:bodyPr vert="horz" lIns="0" tIns="0" rIns="0" bIns="0"/>
          <a:lstStyle>
            <a:lvl1pPr marL="480472" indent="0">
              <a:spcBef>
                <a:spcPts val="0"/>
              </a:spcBef>
              <a:spcAft>
                <a:spcPts val="667"/>
              </a:spcAft>
              <a:buFontTx/>
              <a:buNone/>
              <a:defRPr sz="2667" b="0" i="0">
                <a:solidFill>
                  <a:schemeClr val="bg2">
                    <a:lumMod val="50000"/>
                  </a:schemeClr>
                </a:solidFill>
                <a:latin typeface="Calibri Light"/>
                <a:cs typeface="Calibri Light"/>
              </a:defRPr>
            </a:lvl1pPr>
            <a:lvl2pPr marL="609585" indent="0">
              <a:buFontTx/>
              <a:buNone/>
              <a:defRPr b="0" i="0">
                <a:latin typeface="Calibri Light"/>
                <a:cs typeface="Calibri Light"/>
              </a:defRPr>
            </a:lvl2pPr>
            <a:lvl3pPr marL="1219170" indent="0">
              <a:buFontTx/>
              <a:buNone/>
              <a:defRPr b="0" i="0">
                <a:latin typeface="Calibri Light"/>
                <a:cs typeface="Calibri Light"/>
              </a:defRPr>
            </a:lvl3pPr>
            <a:lvl4pPr marL="1828754" indent="0">
              <a:buFontTx/>
              <a:buNone/>
              <a:defRPr b="0" i="0">
                <a:latin typeface="Calibri Light"/>
                <a:cs typeface="Calibri Light"/>
              </a:defRPr>
            </a:lvl4pPr>
            <a:lvl5pPr marL="2438339" indent="0">
              <a:buFontTx/>
              <a:buNone/>
              <a:defRPr b="0" i="0">
                <a:latin typeface="Calibri Light"/>
                <a:cs typeface="Calibri Light"/>
              </a:defRPr>
            </a:lvl5pPr>
          </a:lstStyle>
          <a:p>
            <a:pPr lvl="0"/>
            <a:r>
              <a:rPr lang="sv-SE"/>
              <a:t>Klicka här för att ändra format på bakgrundstexten</a:t>
            </a:r>
          </a:p>
        </p:txBody>
      </p:sp>
      <p:pic>
        <p:nvPicPr>
          <p:cNvPr id="9" name="Bildobjekt 8" descr="BFR logo_vi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3020" y="6070053"/>
            <a:ext cx="2709333" cy="574048"/>
          </a:xfrm>
          <a:prstGeom prst="rect">
            <a:avLst/>
          </a:prstGeom>
        </p:spPr>
      </p:pic>
    </p:spTree>
    <p:extLst>
      <p:ext uri="{BB962C8B-B14F-4D97-AF65-F5344CB8AC3E}">
        <p14:creationId xmlns:p14="http://schemas.microsoft.com/office/powerpoint/2010/main" val="3025396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6" name="Rubrik 1"/>
          <p:cNvSpPr>
            <a:spLocks noGrp="1"/>
          </p:cNvSpPr>
          <p:nvPr>
            <p:ph type="title"/>
          </p:nvPr>
        </p:nvSpPr>
        <p:spPr>
          <a:xfrm>
            <a:off x="1325731" y="862494"/>
            <a:ext cx="8266331" cy="640551"/>
          </a:xfrm>
          <a:prstGeom prst="rect">
            <a:avLst/>
          </a:prstGeom>
          <a:ln>
            <a:noFill/>
          </a:ln>
        </p:spPr>
        <p:txBody>
          <a:bodyPr lIns="0" tIns="0" rIns="0" bIns="0" anchor="t">
            <a:normAutofit/>
          </a:bodyPr>
          <a:lstStyle>
            <a:lvl1pPr algn="l">
              <a:defRPr sz="4000" b="0" i="0">
                <a:solidFill>
                  <a:srgbClr val="1F497D"/>
                </a:solidFill>
                <a:latin typeface="Calibri Light"/>
                <a:cs typeface="Calibri Light"/>
              </a:defRPr>
            </a:lvl1pPr>
          </a:lstStyle>
          <a:p>
            <a:r>
              <a:rPr lang="sv-SE"/>
              <a:t>Klicka här för att ändra format</a:t>
            </a:r>
          </a:p>
        </p:txBody>
      </p:sp>
      <p:sp>
        <p:nvSpPr>
          <p:cNvPr id="7" name="Platshållare för text 6"/>
          <p:cNvSpPr>
            <a:spLocks noGrp="1"/>
          </p:cNvSpPr>
          <p:nvPr>
            <p:ph type="body" sz="quarter" idx="10"/>
          </p:nvPr>
        </p:nvSpPr>
        <p:spPr>
          <a:xfrm>
            <a:off x="1325731" y="1731646"/>
            <a:ext cx="9536359" cy="3893260"/>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Tree>
    <p:extLst>
      <p:ext uri="{BB962C8B-B14F-4D97-AF65-F5344CB8AC3E}">
        <p14:creationId xmlns:p14="http://schemas.microsoft.com/office/powerpoint/2010/main" val="2641710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Anpassad layout">
    <p:spTree>
      <p:nvGrpSpPr>
        <p:cNvPr id="1" name=""/>
        <p:cNvGrpSpPr/>
        <p:nvPr/>
      </p:nvGrpSpPr>
      <p:grpSpPr>
        <a:xfrm>
          <a:off x="0" y="0"/>
          <a:ext cx="0" cy="0"/>
          <a:chOff x="0" y="0"/>
          <a:chExt cx="0" cy="0"/>
        </a:xfrm>
      </p:grpSpPr>
      <p:sp>
        <p:nvSpPr>
          <p:cNvPr id="6" name="Rubrik 1"/>
          <p:cNvSpPr>
            <a:spLocks noGrp="1"/>
          </p:cNvSpPr>
          <p:nvPr>
            <p:ph type="title"/>
          </p:nvPr>
        </p:nvSpPr>
        <p:spPr>
          <a:xfrm>
            <a:off x="1325731" y="862494"/>
            <a:ext cx="8266331" cy="640551"/>
          </a:xfrm>
          <a:prstGeom prst="rect">
            <a:avLst/>
          </a:prstGeom>
          <a:ln>
            <a:noFill/>
          </a:ln>
        </p:spPr>
        <p:txBody>
          <a:bodyPr lIns="0" tIns="0" rIns="0" bIns="0" anchor="t">
            <a:normAutofit/>
          </a:bodyPr>
          <a:lstStyle>
            <a:lvl1pPr algn="l">
              <a:defRPr sz="4000" b="0" i="0">
                <a:solidFill>
                  <a:srgbClr val="1F497D"/>
                </a:solidFill>
                <a:latin typeface="Calibri Light"/>
                <a:cs typeface="Calibri Light"/>
              </a:defRPr>
            </a:lvl1pPr>
          </a:lstStyle>
          <a:p>
            <a:r>
              <a:rPr lang="sv-SE"/>
              <a:t>Klicka här för att ändra format</a:t>
            </a:r>
          </a:p>
        </p:txBody>
      </p:sp>
      <p:sp>
        <p:nvSpPr>
          <p:cNvPr id="5" name="Platshållare för text 6"/>
          <p:cNvSpPr>
            <a:spLocks noGrp="1"/>
          </p:cNvSpPr>
          <p:nvPr>
            <p:ph type="body" sz="quarter" idx="10"/>
          </p:nvPr>
        </p:nvSpPr>
        <p:spPr>
          <a:xfrm>
            <a:off x="1325732" y="1689043"/>
            <a:ext cx="4549400" cy="4111625"/>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
        <p:nvSpPr>
          <p:cNvPr id="8" name="Platshållare för text 6"/>
          <p:cNvSpPr>
            <a:spLocks noGrp="1"/>
          </p:cNvSpPr>
          <p:nvPr>
            <p:ph type="body" sz="quarter" idx="11"/>
          </p:nvPr>
        </p:nvSpPr>
        <p:spPr>
          <a:xfrm>
            <a:off x="6270264" y="1698638"/>
            <a:ext cx="4549400" cy="4111625"/>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Tree>
    <p:extLst>
      <p:ext uri="{BB962C8B-B14F-4D97-AF65-F5344CB8AC3E}">
        <p14:creationId xmlns:p14="http://schemas.microsoft.com/office/powerpoint/2010/main" val="389397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88FCB1-C532-463C-B94C-4D9F004FFA1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D495003-BAFE-44AB-A729-366D20378E7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49FBCCE-3B1E-4086-B2B3-894E8137FF14}"/>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9B77F7AA-B3A5-4396-AD5B-E11E3BF1380C}"/>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7F0101B9-8F45-42FA-966E-816EA3006F81}"/>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81676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våradig rubrik + punktlista el/och bilder + LEAN">
    <p:spTree>
      <p:nvGrpSpPr>
        <p:cNvPr id="1" name=""/>
        <p:cNvGrpSpPr/>
        <p:nvPr/>
      </p:nvGrpSpPr>
      <p:grpSpPr>
        <a:xfrm>
          <a:off x="0" y="0"/>
          <a:ext cx="0" cy="0"/>
          <a:chOff x="0" y="0"/>
          <a:chExt cx="0" cy="0"/>
        </a:xfrm>
      </p:grpSpPr>
      <p:sp>
        <p:nvSpPr>
          <p:cNvPr id="32" name="Platshållare för innehåll 3"/>
          <p:cNvSpPr>
            <a:spLocks noGrp="1"/>
          </p:cNvSpPr>
          <p:nvPr>
            <p:ph sz="quarter" idx="10"/>
          </p:nvPr>
        </p:nvSpPr>
        <p:spPr>
          <a:xfrm>
            <a:off x="576000" y="1925554"/>
            <a:ext cx="11040000" cy="438376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a:xfrm>
            <a:off x="576000" y="836712"/>
            <a:ext cx="10320000" cy="432000"/>
          </a:xfrm>
        </p:spPr>
        <p:txBody>
          <a:bodyPr/>
          <a:lstStyle>
            <a:lvl1pPr>
              <a:defRPr sz="2600"/>
            </a:lvl1pPr>
          </a:lstStyle>
          <a:p>
            <a:r>
              <a:rPr lang="sv-SE"/>
              <a:t>Klicka här för att ändra format</a:t>
            </a:r>
          </a:p>
        </p:txBody>
      </p:sp>
      <p:sp>
        <p:nvSpPr>
          <p:cNvPr id="28" name="Platshållare för datum 27"/>
          <p:cNvSpPr>
            <a:spLocks noGrp="1"/>
          </p:cNvSpPr>
          <p:nvPr>
            <p:ph type="dt" sz="half" idx="11"/>
          </p:nvPr>
        </p:nvSpPr>
        <p:spPr/>
        <p:txBody>
          <a:bodyPr/>
          <a:lstStyle/>
          <a:p>
            <a:fld id="{DE7C54C8-503F-4092-857D-E0831BEEAB6D}" type="datetimeFigureOut">
              <a:rPr lang="sv-SE" smtClean="0"/>
              <a:t>2022-11-03</a:t>
            </a:fld>
            <a:endParaRPr lang="sv-SE" dirty="0"/>
          </a:p>
        </p:txBody>
      </p:sp>
      <p:sp>
        <p:nvSpPr>
          <p:cNvPr id="30" name="Platshållare för sidfot 29"/>
          <p:cNvSpPr>
            <a:spLocks noGrp="1"/>
          </p:cNvSpPr>
          <p:nvPr>
            <p:ph type="ftr" sz="quarter" idx="13"/>
          </p:nvPr>
        </p:nvSpPr>
        <p:spPr/>
        <p:txBody>
          <a:bodyPr/>
          <a:lstStyle/>
          <a:p>
            <a:endParaRPr lang="sv-SE" dirty="0"/>
          </a:p>
        </p:txBody>
      </p:sp>
      <p:sp>
        <p:nvSpPr>
          <p:cNvPr id="31" name="Platshållare för bildnummer 30"/>
          <p:cNvSpPr>
            <a:spLocks noGrp="1"/>
          </p:cNvSpPr>
          <p:nvPr>
            <p:ph type="sldNum" sz="quarter" idx="14"/>
          </p:nvPr>
        </p:nvSpPr>
        <p:spPr/>
        <p:txBody>
          <a:bodyPr/>
          <a:lstStyle/>
          <a:p>
            <a:fld id="{467BD73A-80E5-4B6F-8B07-A17258D86E0E}" type="slidenum">
              <a:rPr lang="sv-SE" smtClean="0"/>
              <a:t>‹#›</a:t>
            </a:fld>
            <a:endParaRPr lang="sv-SE" dirty="0"/>
          </a:p>
        </p:txBody>
      </p:sp>
      <p:sp>
        <p:nvSpPr>
          <p:cNvPr id="18" name="Platshållare för text 2"/>
          <p:cNvSpPr>
            <a:spLocks noGrp="1"/>
          </p:cNvSpPr>
          <p:nvPr>
            <p:ph type="body" idx="1" hasCustomPrompt="1"/>
          </p:nvPr>
        </p:nvSpPr>
        <p:spPr>
          <a:xfrm>
            <a:off x="576000" y="1268760"/>
            <a:ext cx="8496331" cy="432048"/>
          </a:xfrm>
          <a:prstGeom prst="rect">
            <a:avLst/>
          </a:prstGeom>
        </p:spPr>
        <p:txBody>
          <a:bodyPr lIns="0" tIns="0" rIns="0" bIns="0" anchor="t" anchorCtr="0">
            <a:noAutofit/>
          </a:bodyPr>
          <a:lstStyle>
            <a:lvl1pPr marL="0" marR="0" indent="0" algn="l" defTabSz="180000" rtl="0" eaLnBrk="1" fontAlgn="auto" latinLnBrk="0" hangingPunct="1">
              <a:lnSpc>
                <a:spcPts val="2500"/>
              </a:lnSpc>
              <a:spcBef>
                <a:spcPts val="0"/>
              </a:spcBef>
              <a:spcAft>
                <a:spcPts val="0"/>
              </a:spcAft>
              <a:buClr>
                <a:schemeClr val="tx1"/>
              </a:buClr>
              <a:buSzTx/>
              <a:buFont typeface="Wingdings" pitchFamily="2" charset="2"/>
              <a:buNone/>
              <a:tabLst>
                <a:tab pos="252000" algn="l"/>
              </a:tabLst>
              <a:defRPr sz="1600" cap="all" baseline="0">
                <a:solidFill>
                  <a:srgbClr val="33333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180000" rtl="0" eaLnBrk="1" fontAlgn="auto" latinLnBrk="0" hangingPunct="1">
              <a:lnSpc>
                <a:spcPts val="2500"/>
              </a:lnSpc>
              <a:spcBef>
                <a:spcPts val="0"/>
              </a:spcBef>
              <a:spcAft>
                <a:spcPts val="0"/>
              </a:spcAft>
              <a:buClr>
                <a:schemeClr val="tx1"/>
              </a:buClr>
              <a:buSzTx/>
              <a:buFont typeface="Wingdings" pitchFamily="2" charset="2"/>
              <a:buNone/>
              <a:tabLst>
                <a:tab pos="252000" algn="l"/>
              </a:tabLst>
              <a:defRPr/>
            </a:pPr>
            <a:r>
              <a:rPr lang="sv-SE"/>
              <a:t>eventuell underrubrik</a:t>
            </a:r>
          </a:p>
        </p:txBody>
      </p:sp>
      <p:grpSp>
        <p:nvGrpSpPr>
          <p:cNvPr id="9" name="Grupp 8"/>
          <p:cNvGrpSpPr/>
          <p:nvPr/>
        </p:nvGrpSpPr>
        <p:grpSpPr>
          <a:xfrm>
            <a:off x="19051" y="6018826"/>
            <a:ext cx="1872000" cy="805185"/>
            <a:chOff x="14288" y="6018825"/>
            <a:chExt cx="1404000" cy="805185"/>
          </a:xfrm>
        </p:grpSpPr>
        <p:pic>
          <p:nvPicPr>
            <p:cNvPr id="10" name="Bildobjekt 9" descr="ny-färg-Huset-vad-vi-gör-och-hur-PP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30528" y="6018825"/>
              <a:ext cx="876673" cy="626195"/>
            </a:xfrm>
            <a:prstGeom prst="rect">
              <a:avLst/>
            </a:prstGeom>
          </p:spPr>
        </p:pic>
        <p:sp>
          <p:nvSpPr>
            <p:cNvPr id="11" name="textruta 10"/>
            <p:cNvSpPr txBox="1"/>
            <p:nvPr userDrawn="1"/>
          </p:nvSpPr>
          <p:spPr>
            <a:xfrm>
              <a:off x="14288" y="6596255"/>
              <a:ext cx="1404000" cy="227755"/>
            </a:xfrm>
            <a:prstGeom prst="rect">
              <a:avLst/>
            </a:prstGeom>
            <a:noFill/>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sv-SE" sz="800" b="0" i="0" u="none" strike="noStrike" kern="0" cap="all" spc="0" normalizeH="0" baseline="0" noProof="0" dirty="0">
                  <a:ln>
                    <a:noFill/>
                  </a:ln>
                  <a:solidFill>
                    <a:schemeClr val="bg1"/>
                  </a:solidFill>
                  <a:effectLst/>
                  <a:uLnTx/>
                  <a:uFillTx/>
                </a:rPr>
                <a:t>vad vi gör och hur</a:t>
              </a:r>
            </a:p>
          </p:txBody>
        </p:sp>
      </p:grpSp>
    </p:spTree>
    <p:extLst>
      <p:ext uri="{BB962C8B-B14F-4D97-AF65-F5344CB8AC3E}">
        <p14:creationId xmlns:p14="http://schemas.microsoft.com/office/powerpoint/2010/main" val="324927720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Anpassad layout">
    <p:spTree>
      <p:nvGrpSpPr>
        <p:cNvPr id="1" name=""/>
        <p:cNvGrpSpPr/>
        <p:nvPr/>
      </p:nvGrpSpPr>
      <p:grpSpPr>
        <a:xfrm>
          <a:off x="0" y="0"/>
          <a:ext cx="0" cy="0"/>
          <a:chOff x="0" y="0"/>
          <a:chExt cx="0" cy="0"/>
        </a:xfrm>
      </p:grpSpPr>
      <p:sp>
        <p:nvSpPr>
          <p:cNvPr id="10" name="Platshållare för text 9"/>
          <p:cNvSpPr>
            <a:spLocks noGrp="1"/>
          </p:cNvSpPr>
          <p:nvPr>
            <p:ph type="body" sz="quarter" idx="11"/>
          </p:nvPr>
        </p:nvSpPr>
        <p:spPr>
          <a:xfrm>
            <a:off x="626533" y="1902350"/>
            <a:ext cx="10820400" cy="4704300"/>
          </a:xfrm>
          <a:prstGeom prst="rect">
            <a:avLst/>
          </a:prstGeom>
        </p:spPr>
        <p:txBody>
          <a:bodyPr vert="horz" lIns="576000"/>
          <a:lstStyle>
            <a:lvl1pPr marL="342900" indent="-342900">
              <a:buFont typeface="Arial"/>
              <a:buChar char="•"/>
              <a:defRPr sz="1200">
                <a:solidFill>
                  <a:schemeClr val="tx1"/>
                </a:solidFill>
                <a:latin typeface="Aller"/>
                <a:cs typeface="Aller"/>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Tree>
    <p:extLst>
      <p:ext uri="{BB962C8B-B14F-4D97-AF65-F5344CB8AC3E}">
        <p14:creationId xmlns:p14="http://schemas.microsoft.com/office/powerpoint/2010/main" val="882269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sv-SE"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E7C54C8-503F-4092-857D-E0831BEEAB6D}" type="datetimeFigureOut">
              <a:rPr lang="sv-SE" smtClean="0"/>
              <a:t>2022-11-03</a:t>
            </a:fld>
            <a:endParaRPr lang="sv-SE"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467BD73A-80E5-4B6F-8B07-A17258D86E0E}" type="slidenum">
              <a:rPr lang="sv-SE" smtClean="0"/>
              <a:t>‹#›</a:t>
            </a:fld>
            <a:endParaRPr lang="sv-SE" dirty="0"/>
          </a:p>
        </p:txBody>
      </p:sp>
    </p:spTree>
    <p:extLst>
      <p:ext uri="{BB962C8B-B14F-4D97-AF65-F5344CB8AC3E}">
        <p14:creationId xmlns:p14="http://schemas.microsoft.com/office/powerpoint/2010/main" val="3481587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9600" y="6356351"/>
            <a:ext cx="2844800" cy="365125"/>
          </a:xfrm>
          <a:prstGeom prst="rect">
            <a:avLst/>
          </a:prstGeom>
        </p:spPr>
        <p:txBody>
          <a:bodyPr/>
          <a:lstStyle/>
          <a:p>
            <a:fld id="{DE7C54C8-503F-4092-857D-E0831BEEAB6D}" type="datetimeFigureOut">
              <a:rPr lang="sv-SE" smtClean="0"/>
              <a:t>2022-11-03</a:t>
            </a:fld>
            <a:endParaRPr lang="sv-SE" dirty="0"/>
          </a:p>
        </p:txBody>
      </p:sp>
      <p:sp>
        <p:nvSpPr>
          <p:cNvPr id="5" name="Platshållare för sidfot 4"/>
          <p:cNvSpPr>
            <a:spLocks noGrp="1"/>
          </p:cNvSpPr>
          <p:nvPr>
            <p:ph type="ftr" sz="quarter" idx="11"/>
          </p:nvPr>
        </p:nvSpPr>
        <p:spPr>
          <a:xfrm>
            <a:off x="4165600" y="6356351"/>
            <a:ext cx="3860800" cy="365125"/>
          </a:xfrm>
          <a:prstGeom prst="rect">
            <a:avLst/>
          </a:prstGeom>
        </p:spPr>
        <p:txBody>
          <a:bodyPr/>
          <a:lstStyle/>
          <a:p>
            <a:endParaRPr lang="sv-SE" dirty="0"/>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146604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lvl1pPr>
              <a:defRPr>
                <a:latin typeface="Gill Sans"/>
                <a:cs typeface="Gill Sans"/>
              </a:defRPr>
            </a:lvl1p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Gill Sans"/>
                <a:cs typeface="Gill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406201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Rubrikbild">
    <p:spTree>
      <p:nvGrpSpPr>
        <p:cNvPr id="1" name=""/>
        <p:cNvGrpSpPr/>
        <p:nvPr/>
      </p:nvGrpSpPr>
      <p:grpSpPr>
        <a:xfrm>
          <a:off x="0" y="0"/>
          <a:ext cx="0" cy="0"/>
          <a:chOff x="0" y="0"/>
          <a:chExt cx="0" cy="0"/>
        </a:xfrm>
      </p:grpSpPr>
      <p:sp>
        <p:nvSpPr>
          <p:cNvPr id="7" name="Rubrik 1"/>
          <p:cNvSpPr>
            <a:spLocks noGrp="1"/>
          </p:cNvSpPr>
          <p:nvPr>
            <p:ph type="title"/>
          </p:nvPr>
        </p:nvSpPr>
        <p:spPr>
          <a:xfrm>
            <a:off x="0" y="4622746"/>
            <a:ext cx="12192000" cy="640551"/>
          </a:xfrm>
          <a:prstGeom prst="rect">
            <a:avLst/>
          </a:prstGeom>
          <a:ln>
            <a:noFill/>
          </a:ln>
        </p:spPr>
        <p:txBody>
          <a:bodyPr lIns="0" tIns="0" rIns="0" bIns="0" anchor="t">
            <a:normAutofit/>
          </a:bodyPr>
          <a:lstStyle>
            <a:lvl1pPr algn="ctr">
              <a:defRPr sz="2700" b="0" i="0">
                <a:solidFill>
                  <a:schemeClr val="tx2"/>
                </a:solidFill>
                <a:latin typeface="Calibri Light"/>
                <a:cs typeface="Calibri Light"/>
              </a:defRPr>
            </a:lvl1pPr>
          </a:lstStyle>
          <a:p>
            <a:r>
              <a:rPr lang="sv-SE"/>
              <a:t>Klicka här för att ändra format</a:t>
            </a:r>
          </a:p>
        </p:txBody>
      </p:sp>
    </p:spTree>
    <p:extLst>
      <p:ext uri="{BB962C8B-B14F-4D97-AF65-F5344CB8AC3E}">
        <p14:creationId xmlns:p14="http://schemas.microsoft.com/office/powerpoint/2010/main" val="1915863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ild">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92000" cy="6858000"/>
          </a:xfrm>
          <a:prstGeom prst="rect">
            <a:avLst/>
          </a:prstGeom>
        </p:spPr>
        <p:txBody>
          <a:bodyPr lIns="91439" tIns="45719" rIns="91439" bIns="45719" anchor="t">
            <a:noAutofit/>
          </a:bodyPr>
          <a:lstStyle/>
          <a:p>
            <a:endParaRPr dirty="0"/>
          </a:p>
        </p:txBody>
      </p:sp>
      <p:sp>
        <p:nvSpPr>
          <p:cNvPr id="103" name="Shape 103"/>
          <p:cNvSpPr>
            <a:spLocks noGrp="1"/>
          </p:cNvSpPr>
          <p:nvPr>
            <p:ph type="sldNum" sz="quarter" idx="2"/>
          </p:nvPr>
        </p:nvSpPr>
        <p:spPr>
          <a:prstGeom prst="rect">
            <a:avLst/>
          </a:prstGeom>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291112738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6249FB2-6238-4B5F-BDE6-6EC3F40337BA}"/>
              </a:ext>
            </a:extLst>
          </p:cNvPr>
          <p:cNvSpPr>
            <a:spLocks noChangeAspect="1"/>
          </p:cNvSpPr>
          <p:nvPr/>
        </p:nvSpPr>
        <p:spPr>
          <a:xfrm>
            <a:off x="276796" y="260350"/>
            <a:ext cx="5819204" cy="6337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mj-lt"/>
            </a:endParaRPr>
          </a:p>
        </p:txBody>
      </p:sp>
      <p:pic>
        <p:nvPicPr>
          <p:cNvPr id="10" name="Bildobjekt 9">
            <a:extLst>
              <a:ext uri="{FF2B5EF4-FFF2-40B4-BE49-F238E27FC236}">
                <a16:creationId xmlns:a16="http://schemas.microsoft.com/office/drawing/2014/main" id="{E2748840-86E7-41B1-8B80-8288818BB9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245" y="512763"/>
            <a:ext cx="2168043" cy="547941"/>
          </a:xfrm>
          <a:prstGeom prst="rect">
            <a:avLst/>
          </a:prstGeom>
        </p:spPr>
      </p:pic>
      <p:sp>
        <p:nvSpPr>
          <p:cNvPr id="15" name="Platshållare för text 14">
            <a:extLst>
              <a:ext uri="{FF2B5EF4-FFF2-40B4-BE49-F238E27FC236}">
                <a16:creationId xmlns:a16="http://schemas.microsoft.com/office/drawing/2014/main" id="{FF5B93A7-1F60-417F-8AA4-CC4565CC71F5}"/>
              </a:ext>
            </a:extLst>
          </p:cNvPr>
          <p:cNvSpPr>
            <a:spLocks noGrp="1" noChangeAspect="1"/>
          </p:cNvSpPr>
          <p:nvPr>
            <p:ph type="body" sz="quarter" idx="14"/>
          </p:nvPr>
        </p:nvSpPr>
        <p:spPr>
          <a:xfrm>
            <a:off x="523875" y="1592263"/>
            <a:ext cx="3600000" cy="3960001"/>
          </a:xfrm>
        </p:spPr>
        <p:txBody>
          <a:bodyPr lIns="0" tIns="0" rIns="0" bIns="0" anchor="ctr">
            <a:normAutofit/>
          </a:bodyPr>
          <a:lstStyle>
            <a:lvl1pPr marL="0" indent="0" algn="ctr">
              <a:lnSpc>
                <a:spcPts val="4200"/>
              </a:lnSpc>
              <a:buNone/>
              <a:defRPr sz="3500" b="1">
                <a:solidFill>
                  <a:schemeClr val="tx2"/>
                </a:solidFill>
                <a:latin typeface="Arial" panose="020B0604020202020204" pitchFamily="34" charset="0"/>
                <a:cs typeface="Arial" panose="020B0604020202020204" pitchFamily="34" charset="0"/>
              </a:defRPr>
            </a:lvl1pPr>
          </a:lstStyle>
          <a:p>
            <a:pPr lvl="0"/>
            <a:r>
              <a:rPr lang="sv-SE"/>
              <a:t>Redigera format för bakgrundstext</a:t>
            </a:r>
          </a:p>
        </p:txBody>
      </p:sp>
      <p:sp>
        <p:nvSpPr>
          <p:cNvPr id="16" name="textruta 15">
            <a:extLst>
              <a:ext uri="{FF2B5EF4-FFF2-40B4-BE49-F238E27FC236}">
                <a16:creationId xmlns:a16="http://schemas.microsoft.com/office/drawing/2014/main" id="{045D91CC-D4CB-49DC-88DD-D8A1D5EE6C18}"/>
              </a:ext>
            </a:extLst>
          </p:cNvPr>
          <p:cNvSpPr txBox="1"/>
          <p:nvPr/>
        </p:nvSpPr>
        <p:spPr>
          <a:xfrm>
            <a:off x="523874" y="5811560"/>
            <a:ext cx="3763126" cy="553998"/>
          </a:xfrm>
          <a:prstGeom prst="rect">
            <a:avLst/>
          </a:prstGeom>
          <a:noFill/>
        </p:spPr>
        <p:txBody>
          <a:bodyPr wrap="square" lIns="0" tIns="0" rIns="0" bIns="0" rtlCol="0">
            <a:spAutoFit/>
          </a:bodyPr>
          <a:lstStyle/>
          <a:p>
            <a:r>
              <a:rPr lang="sv-SE" sz="900" dirty="0">
                <a:solidFill>
                  <a:srgbClr val="00722D"/>
                </a:solidFill>
                <a:latin typeface="Arial" panose="020B0604020202020204" pitchFamily="34" charset="0"/>
                <a:cs typeface="Arial" panose="020B0604020202020204" pitchFamily="34" charset="0"/>
              </a:rPr>
              <a:t>Ett samverkansprojekt mellan Länsstyrelsen i Västerbotten, </a:t>
            </a:r>
            <a:br>
              <a:rPr lang="sv-SE" sz="900" dirty="0">
                <a:solidFill>
                  <a:srgbClr val="00722D"/>
                </a:solidFill>
                <a:latin typeface="Arial" panose="020B0604020202020204" pitchFamily="34" charset="0"/>
                <a:cs typeface="Arial" panose="020B0604020202020204" pitchFamily="34" charset="0"/>
              </a:rPr>
            </a:br>
            <a:r>
              <a:rPr lang="sv-SE" sz="900" dirty="0">
                <a:solidFill>
                  <a:srgbClr val="00722D"/>
                </a:solidFill>
                <a:latin typeface="Arial" panose="020B0604020202020204" pitchFamily="34" charset="0"/>
                <a:cs typeface="Arial" panose="020B0604020202020204" pitchFamily="34" charset="0"/>
              </a:rPr>
              <a:t>BioFuel Region, Energikontoret Norr. Regionala utvecklingsfonden, Energimyndigheten, Umeå Energi och alla kommuner i Västerbotten </a:t>
            </a:r>
          </a:p>
          <a:p>
            <a:r>
              <a:rPr lang="sv-SE" sz="900" dirty="0">
                <a:solidFill>
                  <a:srgbClr val="00722D"/>
                </a:solidFill>
                <a:latin typeface="Arial" panose="020B0604020202020204" pitchFamily="34" charset="0"/>
                <a:cs typeface="Arial" panose="020B0604020202020204" pitchFamily="34" charset="0"/>
              </a:rPr>
              <a:t>samt samverkanspartners är finansiärer.</a:t>
            </a:r>
          </a:p>
        </p:txBody>
      </p:sp>
      <p:pic>
        <p:nvPicPr>
          <p:cNvPr id="4" name="Bildobjekt 3">
            <a:extLst>
              <a:ext uri="{FF2B5EF4-FFF2-40B4-BE49-F238E27FC236}">
                <a16:creationId xmlns:a16="http://schemas.microsoft.com/office/drawing/2014/main" id="{512421BD-7916-4576-8F3E-53AF7962D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9500" y="5797892"/>
            <a:ext cx="1584000" cy="545724"/>
          </a:xfrm>
          <a:prstGeom prst="rect">
            <a:avLst/>
          </a:prstGeom>
        </p:spPr>
      </p:pic>
      <p:sp>
        <p:nvSpPr>
          <p:cNvPr id="3" name="Platshållare för bild 2">
            <a:extLst>
              <a:ext uri="{FF2B5EF4-FFF2-40B4-BE49-F238E27FC236}">
                <a16:creationId xmlns:a16="http://schemas.microsoft.com/office/drawing/2014/main" id="{72CFD2CE-3902-41CF-8F2B-1D7ECCAB75D1}"/>
              </a:ext>
            </a:extLst>
          </p:cNvPr>
          <p:cNvSpPr>
            <a:spLocks noGrp="1" noChangeAspect="1"/>
          </p:cNvSpPr>
          <p:nvPr>
            <p:ph type="pic" sz="quarter" idx="15"/>
          </p:nvPr>
        </p:nvSpPr>
        <p:spPr>
          <a:xfrm>
            <a:off x="4584000" y="1917000"/>
            <a:ext cx="3024000" cy="3024000"/>
          </a:xfrm>
        </p:spPr>
        <p:txBody>
          <a:bodyPr/>
          <a:lstStyle/>
          <a:p>
            <a:r>
              <a:rPr lang="sv-SE" dirty="0"/>
              <a:t>Klicka på ikonen för att lägga till en bild</a:t>
            </a:r>
          </a:p>
        </p:txBody>
      </p:sp>
      <p:sp>
        <p:nvSpPr>
          <p:cNvPr id="2" name="textruta 1">
            <a:extLst>
              <a:ext uri="{FF2B5EF4-FFF2-40B4-BE49-F238E27FC236}">
                <a16:creationId xmlns:a16="http://schemas.microsoft.com/office/drawing/2014/main" id="{E9507522-83D2-4CBF-AF2D-B2E571727834}"/>
              </a:ext>
            </a:extLst>
          </p:cNvPr>
          <p:cNvSpPr txBox="1"/>
          <p:nvPr userDrawn="1"/>
        </p:nvSpPr>
        <p:spPr>
          <a:xfrm>
            <a:off x="-2438399" y="0"/>
            <a:ext cx="2362200" cy="5970865"/>
          </a:xfrm>
          <a:prstGeom prst="rect">
            <a:avLst/>
          </a:prstGeom>
          <a:noFill/>
        </p:spPr>
        <p:txBody>
          <a:bodyPr wrap="square" rtlCol="0">
            <a:spAutoFit/>
          </a:bodyPr>
          <a:lstStyle/>
          <a:p>
            <a:r>
              <a:rPr lang="sv-SE" sz="1800" b="1" dirty="0"/>
              <a:t>Lägga in en bild</a:t>
            </a:r>
          </a:p>
          <a:p>
            <a:endParaRPr lang="sv-SE" sz="1400" dirty="0"/>
          </a:p>
          <a:p>
            <a:pPr marL="342900" indent="-342900">
              <a:buAutoNum type="arabicPeriod"/>
            </a:pPr>
            <a:r>
              <a:rPr lang="sv-SE" sz="1400" dirty="0"/>
              <a:t>Klicka på ikonen för bild i platshållaren </a:t>
            </a:r>
          </a:p>
          <a:p>
            <a:pPr marL="342900" indent="-342900">
              <a:buAutoNum type="arabicPeriod"/>
            </a:pPr>
            <a:r>
              <a:rPr lang="sv-SE" sz="1400" dirty="0"/>
              <a:t>Välj bild i datorn</a:t>
            </a:r>
          </a:p>
          <a:p>
            <a:pPr marL="342900" indent="-342900">
              <a:buAutoNum type="arabicPeriod"/>
            </a:pPr>
            <a:r>
              <a:rPr lang="sv-SE" sz="1400" dirty="0"/>
              <a:t>Om bilden hamnar ovanpå logotypen, markera bilden och i menyn Format väljer du Flytta bakåt</a:t>
            </a:r>
            <a:br>
              <a:rPr lang="sv-SE" sz="1400" dirty="0"/>
            </a:br>
            <a:r>
              <a:rPr lang="sv-SE" sz="1400" dirty="0"/>
              <a:t> </a:t>
            </a:r>
          </a:p>
          <a:p>
            <a:pPr marL="342900" indent="-342900">
              <a:buAutoNum type="arabicPeriod"/>
            </a:pPr>
            <a:r>
              <a:rPr lang="sv-SE" sz="1400" dirty="0"/>
              <a:t>Justera bilden position i platshållare gör du genom att markera bilden och i menyn Format klickar du på Beskär</a:t>
            </a:r>
            <a:br>
              <a:rPr lang="sv-SE" sz="1400" dirty="0"/>
            </a:br>
            <a:endParaRPr lang="sv-SE" sz="1400" dirty="0"/>
          </a:p>
          <a:p>
            <a:pPr marL="342900" indent="-342900">
              <a:buAutoNum type="arabicPeriod"/>
            </a:pPr>
            <a:r>
              <a:rPr lang="sv-SE" sz="1400" dirty="0"/>
              <a:t>Du kan flytta bildens position i platshållaren</a:t>
            </a:r>
            <a:br>
              <a:rPr lang="sv-SE" sz="1400" dirty="0"/>
            </a:br>
            <a:r>
              <a:rPr lang="sv-SE" sz="1400" dirty="0"/>
              <a:t>samt ändra bildens storlek</a:t>
            </a:r>
            <a:br>
              <a:rPr lang="sv-SE" sz="1400" dirty="0"/>
            </a:br>
            <a:endParaRPr lang="sv-SE" sz="1400" dirty="0"/>
          </a:p>
          <a:p>
            <a:pPr marL="342900" indent="-342900">
              <a:buAutoNum type="arabicPeriod"/>
            </a:pPr>
            <a:r>
              <a:rPr lang="sv-SE" sz="1400" dirty="0"/>
              <a:t>När du är klar klickar du åter på knappen Beskär för att återgå till normal bildvisning</a:t>
            </a:r>
          </a:p>
        </p:txBody>
      </p:sp>
      <p:pic>
        <p:nvPicPr>
          <p:cNvPr id="5" name="Bildobjekt 4">
            <a:extLst>
              <a:ext uri="{FF2B5EF4-FFF2-40B4-BE49-F238E27FC236}">
                <a16:creationId xmlns:a16="http://schemas.microsoft.com/office/drawing/2014/main" id="{F4BFFF55-439A-4FFB-8A06-1826AD6A3C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7363" y="698813"/>
            <a:ext cx="227263" cy="221282"/>
          </a:xfrm>
          <a:prstGeom prst="rect">
            <a:avLst/>
          </a:prstGeom>
        </p:spPr>
      </p:pic>
      <p:pic>
        <p:nvPicPr>
          <p:cNvPr id="6" name="Bildobjekt 5">
            <a:extLst>
              <a:ext uri="{FF2B5EF4-FFF2-40B4-BE49-F238E27FC236}">
                <a16:creationId xmlns:a16="http://schemas.microsoft.com/office/drawing/2014/main" id="{19857A83-1BF7-41B9-8B07-DCD3400F43D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8160" y="2000221"/>
            <a:ext cx="348855" cy="439861"/>
          </a:xfrm>
          <a:prstGeom prst="rect">
            <a:avLst/>
          </a:prstGeom>
        </p:spPr>
      </p:pic>
      <p:pic>
        <p:nvPicPr>
          <p:cNvPr id="7" name="Bildobjekt 6">
            <a:extLst>
              <a:ext uri="{FF2B5EF4-FFF2-40B4-BE49-F238E27FC236}">
                <a16:creationId xmlns:a16="http://schemas.microsoft.com/office/drawing/2014/main" id="{CF5EF912-FD78-4FCB-9A22-043D2583C26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6836" y="3502152"/>
            <a:ext cx="348855" cy="465139"/>
          </a:xfrm>
          <a:prstGeom prst="rect">
            <a:avLst/>
          </a:prstGeom>
        </p:spPr>
      </p:pic>
      <p:pic>
        <p:nvPicPr>
          <p:cNvPr id="8" name="Bildobjekt 7">
            <a:extLst>
              <a:ext uri="{FF2B5EF4-FFF2-40B4-BE49-F238E27FC236}">
                <a16:creationId xmlns:a16="http://schemas.microsoft.com/office/drawing/2014/main" id="{49FE16E3-FA04-4B6C-8035-41534470C3F5}"/>
              </a:ext>
            </a:extLst>
          </p:cNvPr>
          <p:cNvPicPr>
            <a:picLocks noChangeAspect="1"/>
          </p:cNvPicPr>
          <p:nvPr userDrawn="1"/>
        </p:nvPicPr>
        <p:blipFill>
          <a:blip r:embed="rId7"/>
          <a:stretch>
            <a:fillRect/>
          </a:stretch>
        </p:blipFill>
        <p:spPr>
          <a:xfrm>
            <a:off x="-319123" y="4080498"/>
            <a:ext cx="281964" cy="281964"/>
          </a:xfrm>
          <a:prstGeom prst="rect">
            <a:avLst/>
          </a:prstGeom>
        </p:spPr>
      </p:pic>
      <p:pic>
        <p:nvPicPr>
          <p:cNvPr id="9" name="Bildobjekt 8">
            <a:extLst>
              <a:ext uri="{FF2B5EF4-FFF2-40B4-BE49-F238E27FC236}">
                <a16:creationId xmlns:a16="http://schemas.microsoft.com/office/drawing/2014/main" id="{20441604-B8D4-4228-8DAA-29D723914863}"/>
              </a:ext>
            </a:extLst>
          </p:cNvPr>
          <p:cNvPicPr>
            <a:picLocks noChangeAspect="1"/>
          </p:cNvPicPr>
          <p:nvPr userDrawn="1"/>
        </p:nvPicPr>
        <p:blipFill>
          <a:blip r:embed="rId8"/>
          <a:stretch>
            <a:fillRect/>
          </a:stretch>
        </p:blipFill>
        <p:spPr>
          <a:xfrm>
            <a:off x="-1448250" y="4602642"/>
            <a:ext cx="342930" cy="335309"/>
          </a:xfrm>
          <a:prstGeom prst="rect">
            <a:avLst/>
          </a:prstGeom>
        </p:spPr>
      </p:pic>
      <p:sp>
        <p:nvSpPr>
          <p:cNvPr id="13" name="Platshållare för bild 12">
            <a:extLst>
              <a:ext uri="{FF2B5EF4-FFF2-40B4-BE49-F238E27FC236}">
                <a16:creationId xmlns:a16="http://schemas.microsoft.com/office/drawing/2014/main" id="{6D4962E0-1060-4AC8-BF26-3766C4459D94}"/>
              </a:ext>
            </a:extLst>
          </p:cNvPr>
          <p:cNvSpPr>
            <a:spLocks noGrp="1" noChangeAspect="1"/>
          </p:cNvSpPr>
          <p:nvPr>
            <p:ph type="pic" sz="quarter" idx="13"/>
          </p:nvPr>
        </p:nvSpPr>
        <p:spPr>
          <a:xfrm>
            <a:off x="6096000" y="260350"/>
            <a:ext cx="5832475" cy="6337300"/>
          </a:xfrm>
        </p:spPr>
        <p:txBody>
          <a:bodyPr>
            <a:normAutofit/>
          </a:bodyPr>
          <a:lstStyle/>
          <a:p>
            <a:r>
              <a:rPr lang="sv-SE" dirty="0"/>
              <a:t>Klicka på ikonen för att lägga till en bild</a:t>
            </a:r>
          </a:p>
        </p:txBody>
      </p:sp>
      <p:sp>
        <p:nvSpPr>
          <p:cNvPr id="12" name="Rubrik 11">
            <a:extLst>
              <a:ext uri="{FF2B5EF4-FFF2-40B4-BE49-F238E27FC236}">
                <a16:creationId xmlns:a16="http://schemas.microsoft.com/office/drawing/2014/main" id="{0C2DC23F-0DE8-4592-91C0-10F3C97FA042}"/>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243960039"/>
      </p:ext>
    </p:extLst>
  </p:cSld>
  <p:clrMapOvr>
    <a:masterClrMapping/>
  </p:clrMapOvr>
  <p:extLst>
    <p:ext uri="{DCECCB84-F9BA-43D5-87BE-67443E8EF086}">
      <p15:sldGuideLst xmlns:p15="http://schemas.microsoft.com/office/powerpoint/2012/main">
        <p15:guide id="2" pos="3727">
          <p15:clr>
            <a:srgbClr val="FBAE40"/>
          </p15:clr>
        </p15:guide>
        <p15:guide id="3" pos="166">
          <p15:clr>
            <a:srgbClr val="FBAE40"/>
          </p15:clr>
        </p15:guide>
        <p15:guide id="4" pos="7514">
          <p15:clr>
            <a:srgbClr val="FBAE40"/>
          </p15:clr>
        </p15:guide>
        <p15:guide id="5" orient="horz" pos="1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Rubrikbi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6249FB2-6238-4B5F-BDE6-6EC3F40337BA}"/>
              </a:ext>
            </a:extLst>
          </p:cNvPr>
          <p:cNvSpPr/>
          <p:nvPr/>
        </p:nvSpPr>
        <p:spPr>
          <a:xfrm>
            <a:off x="269240" y="260350"/>
            <a:ext cx="9898888" cy="6337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sv-SE" dirty="0"/>
          </a:p>
        </p:txBody>
      </p:sp>
      <p:pic>
        <p:nvPicPr>
          <p:cNvPr id="10" name="Bildobjekt 9">
            <a:extLst>
              <a:ext uri="{FF2B5EF4-FFF2-40B4-BE49-F238E27FC236}">
                <a16:creationId xmlns:a16="http://schemas.microsoft.com/office/drawing/2014/main" id="{E2748840-86E7-41B1-8B80-8288818BB9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245" y="512763"/>
            <a:ext cx="2168043" cy="547941"/>
          </a:xfrm>
          <a:prstGeom prst="rect">
            <a:avLst/>
          </a:prstGeom>
        </p:spPr>
      </p:pic>
      <p:sp>
        <p:nvSpPr>
          <p:cNvPr id="15" name="Platshållare för text 14">
            <a:extLst>
              <a:ext uri="{FF2B5EF4-FFF2-40B4-BE49-F238E27FC236}">
                <a16:creationId xmlns:a16="http://schemas.microsoft.com/office/drawing/2014/main" id="{FF5B93A7-1F60-417F-8AA4-CC4565CC71F5}"/>
              </a:ext>
            </a:extLst>
          </p:cNvPr>
          <p:cNvSpPr>
            <a:spLocks noGrp="1" noChangeAspect="1"/>
          </p:cNvSpPr>
          <p:nvPr>
            <p:ph type="body" sz="quarter" idx="14"/>
          </p:nvPr>
        </p:nvSpPr>
        <p:spPr>
          <a:xfrm>
            <a:off x="523875" y="1592263"/>
            <a:ext cx="6300000" cy="3960001"/>
          </a:xfrm>
        </p:spPr>
        <p:txBody>
          <a:bodyPr lIns="0" tIns="0" rIns="0" bIns="0" anchor="ctr">
            <a:normAutofit/>
          </a:bodyPr>
          <a:lstStyle>
            <a:lvl1pPr marL="0" indent="0" algn="ctr">
              <a:lnSpc>
                <a:spcPts val="4200"/>
              </a:lnSpc>
              <a:buNone/>
              <a:defRPr sz="3500" b="1">
                <a:solidFill>
                  <a:schemeClr val="tx2"/>
                </a:solidFill>
                <a:latin typeface="Arial" panose="020B0604020202020204" pitchFamily="34" charset="0"/>
                <a:cs typeface="Arial" panose="020B0604020202020204" pitchFamily="34" charset="0"/>
              </a:defRPr>
            </a:lvl1pPr>
          </a:lstStyle>
          <a:p>
            <a:pPr lvl="0"/>
            <a:r>
              <a:rPr lang="sv-SE"/>
              <a:t>Redigera format för bakgrundstext</a:t>
            </a:r>
          </a:p>
        </p:txBody>
      </p:sp>
      <p:sp>
        <p:nvSpPr>
          <p:cNvPr id="16" name="textruta 15">
            <a:extLst>
              <a:ext uri="{FF2B5EF4-FFF2-40B4-BE49-F238E27FC236}">
                <a16:creationId xmlns:a16="http://schemas.microsoft.com/office/drawing/2014/main" id="{045D91CC-D4CB-49DC-88DD-D8A1D5EE6C18}"/>
              </a:ext>
            </a:extLst>
          </p:cNvPr>
          <p:cNvSpPr txBox="1"/>
          <p:nvPr/>
        </p:nvSpPr>
        <p:spPr>
          <a:xfrm>
            <a:off x="523874" y="6083824"/>
            <a:ext cx="6407278" cy="276999"/>
          </a:xfrm>
          <a:prstGeom prst="rect">
            <a:avLst/>
          </a:prstGeom>
          <a:noFill/>
        </p:spPr>
        <p:txBody>
          <a:bodyPr wrap="square" lIns="0" tIns="0" rIns="0" bIns="0" rtlCol="0">
            <a:spAutoFit/>
          </a:bodyPr>
          <a:lstStyle/>
          <a:p>
            <a:r>
              <a:rPr lang="sv-SE" sz="900" dirty="0">
                <a:solidFill>
                  <a:srgbClr val="00722D"/>
                </a:solidFill>
                <a:latin typeface="Arial" panose="020B0604020202020204" pitchFamily="34" charset="0"/>
                <a:cs typeface="Arial" panose="020B0604020202020204" pitchFamily="34" charset="0"/>
              </a:rPr>
              <a:t>Fossilfria transporter i norr är ett samverkansprojekt mellan Länsstyrelsen i Västerbotten, Biofuel Region, Energikontoret Norr, Regionala utvecklingsfonden, Energimyndigheten, Umeå Energi och alla kommuner i Västerbotten</a:t>
            </a:r>
          </a:p>
        </p:txBody>
      </p:sp>
      <p:pic>
        <p:nvPicPr>
          <p:cNvPr id="4" name="Bildobjekt 3">
            <a:extLst>
              <a:ext uri="{FF2B5EF4-FFF2-40B4-BE49-F238E27FC236}">
                <a16:creationId xmlns:a16="http://schemas.microsoft.com/office/drawing/2014/main" id="{512421BD-7916-4576-8F3E-53AF7962D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3539" y="5797892"/>
            <a:ext cx="1584000" cy="545724"/>
          </a:xfrm>
          <a:prstGeom prst="rect">
            <a:avLst/>
          </a:prstGeom>
        </p:spPr>
      </p:pic>
      <p:pic>
        <p:nvPicPr>
          <p:cNvPr id="5" name="Bildobjekt 4">
            <a:extLst>
              <a:ext uri="{FF2B5EF4-FFF2-40B4-BE49-F238E27FC236}">
                <a16:creationId xmlns:a16="http://schemas.microsoft.com/office/drawing/2014/main" id="{C29ABDA6-DFFE-4ADE-9F85-45AA34A125D8}"/>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4125" y="1917000"/>
            <a:ext cx="3024000" cy="3024000"/>
          </a:xfrm>
          <a:prstGeom prst="rect">
            <a:avLst/>
          </a:prstGeom>
        </p:spPr>
      </p:pic>
    </p:spTree>
    <p:extLst>
      <p:ext uri="{BB962C8B-B14F-4D97-AF65-F5344CB8AC3E}">
        <p14:creationId xmlns:p14="http://schemas.microsoft.com/office/powerpoint/2010/main" val="3167733610"/>
      </p:ext>
    </p:extLst>
  </p:cSld>
  <p:clrMapOvr>
    <a:masterClrMapping/>
  </p:clrMapOvr>
  <p:extLst>
    <p:ext uri="{DCECCB84-F9BA-43D5-87BE-67443E8EF086}">
      <p15:sldGuideLst xmlns:p15="http://schemas.microsoft.com/office/powerpoint/2012/main">
        <p15:guide id="2" pos="6221">
          <p15:clr>
            <a:srgbClr val="FBAE40"/>
          </p15:clr>
        </p15:guide>
        <p15:guide id="3" pos="166">
          <p15:clr>
            <a:srgbClr val="FBAE40"/>
          </p15:clr>
        </p15:guide>
        <p15:guide id="4" pos="7514">
          <p15:clr>
            <a:srgbClr val="FBAE40"/>
          </p15:clr>
        </p15:guide>
        <p15:guide id="5" orient="horz" pos="164">
          <p15:clr>
            <a:srgbClr val="FBAE40"/>
          </p15:clr>
        </p15:guide>
        <p15:guide id="6" pos="667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1650DD-2B02-4889-8EC6-528752AAE633}"/>
              </a:ext>
            </a:extLst>
          </p:cNvPr>
          <p:cNvSpPr>
            <a:spLocks noGrp="1" noChangeAspect="1"/>
          </p:cNvSpPr>
          <p:nvPr>
            <p:ph type="title"/>
          </p:nvPr>
        </p:nvSpPr>
        <p:spPr>
          <a:xfrm>
            <a:off x="515938" y="1592263"/>
            <a:ext cx="11160125" cy="613609"/>
          </a:xfrm>
        </p:spPr>
        <p:txBody>
          <a:bodyPr lIns="0" tIns="0" rIns="0" bIns="0" anchor="t" anchorCtr="0"/>
          <a:lstStyle/>
          <a:p>
            <a:r>
              <a:rPr lang="sv-SE"/>
              <a:t>Klicka här för att ändra mall för rubrikformat</a:t>
            </a:r>
            <a:endParaRPr lang="sv-SE" dirty="0"/>
          </a:p>
        </p:txBody>
      </p:sp>
      <p:sp>
        <p:nvSpPr>
          <p:cNvPr id="4" name="Rektangel 3">
            <a:extLst>
              <a:ext uri="{FF2B5EF4-FFF2-40B4-BE49-F238E27FC236}">
                <a16:creationId xmlns:a16="http://schemas.microsoft.com/office/drawing/2014/main" id="{F6462A95-5EBC-41AE-A666-C113DEDFC45E}"/>
              </a:ext>
            </a:extLst>
          </p:cNvPr>
          <p:cNvSpPr/>
          <p:nvPr userDrawn="1"/>
        </p:nvSpPr>
        <p:spPr>
          <a:xfrm>
            <a:off x="263525" y="260350"/>
            <a:ext cx="11664949" cy="9001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Platshållare för innehåll 2">
            <a:extLst>
              <a:ext uri="{FF2B5EF4-FFF2-40B4-BE49-F238E27FC236}">
                <a16:creationId xmlns:a16="http://schemas.microsoft.com/office/drawing/2014/main" id="{03CF37BA-6043-449D-AB98-03626C81BA55}"/>
              </a:ext>
            </a:extLst>
          </p:cNvPr>
          <p:cNvSpPr>
            <a:spLocks noGrp="1" noChangeAspect="1"/>
          </p:cNvSpPr>
          <p:nvPr>
            <p:ph sz="half" idx="1"/>
          </p:nvPr>
        </p:nvSpPr>
        <p:spPr>
          <a:xfrm>
            <a:off x="515937" y="2331720"/>
            <a:ext cx="11160125" cy="4123944"/>
          </a:xfrm>
        </p:spPr>
        <p:txBody>
          <a:bodyPr lIns="0" tIns="0" rIns="0" bIns="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CAB13149-5E63-4648-B5C8-C782A06E57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4245" y="521907"/>
            <a:ext cx="1638077" cy="414000"/>
          </a:xfrm>
          <a:prstGeom prst="rect">
            <a:avLst/>
          </a:prstGeom>
        </p:spPr>
      </p:pic>
      <p:pic>
        <p:nvPicPr>
          <p:cNvPr id="5" name="Bildobjekt 4">
            <a:extLst>
              <a:ext uri="{FF2B5EF4-FFF2-40B4-BE49-F238E27FC236}">
                <a16:creationId xmlns:a16="http://schemas.microsoft.com/office/drawing/2014/main" id="{8EC02EFC-7093-4017-8194-255EAD469B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0063" y="502658"/>
            <a:ext cx="1206000" cy="415495"/>
          </a:xfrm>
          <a:prstGeom prst="rect">
            <a:avLst/>
          </a:prstGeom>
        </p:spPr>
      </p:pic>
    </p:spTree>
    <p:extLst>
      <p:ext uri="{BB962C8B-B14F-4D97-AF65-F5344CB8AC3E}">
        <p14:creationId xmlns:p14="http://schemas.microsoft.com/office/powerpoint/2010/main" val="2780704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8D6DF6-C2E3-4832-89CC-0F51B037865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28C01FD-F4DE-4B3C-9758-8324CA8E1C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FEB36BE-9D00-424A-A212-E8BCA3F5A660}"/>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034600BE-C986-4629-AD0E-23EE042D34DB}"/>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8B09CE2E-08E5-4B9D-9984-E4F276E435D8}"/>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792162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1650DD-2B02-4889-8EC6-528752AAE633}"/>
              </a:ext>
            </a:extLst>
          </p:cNvPr>
          <p:cNvSpPr>
            <a:spLocks noGrp="1" noChangeAspect="1"/>
          </p:cNvSpPr>
          <p:nvPr>
            <p:ph type="title"/>
          </p:nvPr>
        </p:nvSpPr>
        <p:spPr>
          <a:xfrm>
            <a:off x="515938" y="1592263"/>
            <a:ext cx="11160125" cy="613608"/>
          </a:xfrm>
        </p:spPr>
        <p:txBody>
          <a:bodyPr lIns="0" tIns="0" rIns="0" bIns="0" anchor="t" anchorCtr="0"/>
          <a:lstStyle/>
          <a:p>
            <a:r>
              <a:rPr lang="sv-SE"/>
              <a:t>Klicka här för att ändra mall för rubrikformat</a:t>
            </a:r>
            <a:endParaRPr lang="sv-SE" dirty="0"/>
          </a:p>
        </p:txBody>
      </p:sp>
      <p:sp>
        <p:nvSpPr>
          <p:cNvPr id="4" name="Rektangel 3">
            <a:extLst>
              <a:ext uri="{FF2B5EF4-FFF2-40B4-BE49-F238E27FC236}">
                <a16:creationId xmlns:a16="http://schemas.microsoft.com/office/drawing/2014/main" id="{F6462A95-5EBC-41AE-A666-C113DEDFC45E}"/>
              </a:ext>
            </a:extLst>
          </p:cNvPr>
          <p:cNvSpPr/>
          <p:nvPr userDrawn="1"/>
        </p:nvSpPr>
        <p:spPr>
          <a:xfrm>
            <a:off x="263525" y="260348"/>
            <a:ext cx="11664950" cy="9001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Platshållare för innehåll 2">
            <a:extLst>
              <a:ext uri="{FF2B5EF4-FFF2-40B4-BE49-F238E27FC236}">
                <a16:creationId xmlns:a16="http://schemas.microsoft.com/office/drawing/2014/main" id="{03CF37BA-6043-449D-AB98-03626C81BA55}"/>
              </a:ext>
            </a:extLst>
          </p:cNvPr>
          <p:cNvSpPr>
            <a:spLocks noGrp="1" noChangeAspect="1"/>
          </p:cNvSpPr>
          <p:nvPr>
            <p:ph sz="half" idx="1"/>
          </p:nvPr>
        </p:nvSpPr>
        <p:spPr>
          <a:xfrm>
            <a:off x="515937" y="2331720"/>
            <a:ext cx="5400063" cy="4013518"/>
          </a:xfrm>
        </p:spPr>
        <p:txBody>
          <a:bodyPr lIns="0" tIns="0" rIns="0" bIns="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CAB13149-5E63-4648-B5C8-C782A06E57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4245" y="521907"/>
            <a:ext cx="1638077" cy="414000"/>
          </a:xfrm>
          <a:prstGeom prst="rect">
            <a:avLst/>
          </a:prstGeom>
        </p:spPr>
      </p:pic>
      <p:pic>
        <p:nvPicPr>
          <p:cNvPr id="5" name="Bildobjekt 4">
            <a:extLst>
              <a:ext uri="{FF2B5EF4-FFF2-40B4-BE49-F238E27FC236}">
                <a16:creationId xmlns:a16="http://schemas.microsoft.com/office/drawing/2014/main" id="{8EC02EFC-7093-4017-8194-255EAD469B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0063" y="502658"/>
            <a:ext cx="1206000" cy="415495"/>
          </a:xfrm>
          <a:prstGeom prst="rect">
            <a:avLst/>
          </a:prstGeom>
        </p:spPr>
      </p:pic>
      <p:sp>
        <p:nvSpPr>
          <p:cNvPr id="8" name="Platshållare för innehåll 2">
            <a:extLst>
              <a:ext uri="{FF2B5EF4-FFF2-40B4-BE49-F238E27FC236}">
                <a16:creationId xmlns:a16="http://schemas.microsoft.com/office/drawing/2014/main" id="{F8B3330F-C478-4160-AC7D-67F8FFA9D659}"/>
              </a:ext>
            </a:extLst>
          </p:cNvPr>
          <p:cNvSpPr>
            <a:spLocks noGrp="1" noChangeAspect="1"/>
          </p:cNvSpPr>
          <p:nvPr>
            <p:ph sz="half" idx="10"/>
          </p:nvPr>
        </p:nvSpPr>
        <p:spPr>
          <a:xfrm>
            <a:off x="6276000" y="2331720"/>
            <a:ext cx="5400063" cy="4023622"/>
          </a:xfrm>
        </p:spPr>
        <p:txBody>
          <a:bodyPr lIns="0" tIns="0" rIns="0" bIns="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58710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6462A95-5EBC-41AE-A666-C113DEDFC45E}"/>
              </a:ext>
            </a:extLst>
          </p:cNvPr>
          <p:cNvSpPr/>
          <p:nvPr userDrawn="1"/>
        </p:nvSpPr>
        <p:spPr>
          <a:xfrm>
            <a:off x="263525" y="260350"/>
            <a:ext cx="11664950" cy="6337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9D1650DD-2B02-4889-8EC6-528752AAE633}"/>
              </a:ext>
            </a:extLst>
          </p:cNvPr>
          <p:cNvSpPr>
            <a:spLocks noGrp="1" noChangeAspect="1"/>
          </p:cNvSpPr>
          <p:nvPr>
            <p:ph type="title"/>
          </p:nvPr>
        </p:nvSpPr>
        <p:spPr>
          <a:xfrm>
            <a:off x="515938" y="1592263"/>
            <a:ext cx="11160125" cy="4743831"/>
          </a:xfrm>
        </p:spPr>
        <p:txBody>
          <a:bodyPr lIns="0" tIns="0" rIns="0" bIns="0" anchor="ctr" anchorCtr="0"/>
          <a:lstStyle>
            <a:lvl1pPr algn="ctr">
              <a:defRPr/>
            </a:lvl1pPr>
          </a:lstStyle>
          <a:p>
            <a:r>
              <a:rPr lang="sv-SE"/>
              <a:t>Klicka här för att ändra mall för rubrikformat</a:t>
            </a:r>
            <a:endParaRPr lang="sv-SE" dirty="0"/>
          </a:p>
        </p:txBody>
      </p:sp>
      <p:pic>
        <p:nvPicPr>
          <p:cNvPr id="7" name="Bildobjekt 6">
            <a:extLst>
              <a:ext uri="{FF2B5EF4-FFF2-40B4-BE49-F238E27FC236}">
                <a16:creationId xmlns:a16="http://schemas.microsoft.com/office/drawing/2014/main" id="{CAB13149-5E63-4648-B5C8-C782A06E57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4245" y="521907"/>
            <a:ext cx="1638077" cy="414000"/>
          </a:xfrm>
          <a:prstGeom prst="rect">
            <a:avLst/>
          </a:prstGeom>
        </p:spPr>
      </p:pic>
      <p:pic>
        <p:nvPicPr>
          <p:cNvPr id="5" name="Bildobjekt 4">
            <a:extLst>
              <a:ext uri="{FF2B5EF4-FFF2-40B4-BE49-F238E27FC236}">
                <a16:creationId xmlns:a16="http://schemas.microsoft.com/office/drawing/2014/main" id="{8EC02EFC-7093-4017-8194-255EAD469B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0063" y="502658"/>
            <a:ext cx="1206000" cy="415495"/>
          </a:xfrm>
          <a:prstGeom prst="rect">
            <a:avLst/>
          </a:prstGeom>
        </p:spPr>
      </p:pic>
    </p:spTree>
    <p:extLst>
      <p:ext uri="{BB962C8B-B14F-4D97-AF65-F5344CB8AC3E}">
        <p14:creationId xmlns:p14="http://schemas.microsoft.com/office/powerpoint/2010/main" val="3082711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7" name="Rubrik 1"/>
          <p:cNvSpPr>
            <a:spLocks noGrp="1"/>
          </p:cNvSpPr>
          <p:nvPr>
            <p:ph type="title"/>
          </p:nvPr>
        </p:nvSpPr>
        <p:spPr>
          <a:xfrm>
            <a:off x="0" y="4622744"/>
            <a:ext cx="12192000" cy="640551"/>
          </a:xfrm>
          <a:prstGeom prst="rect">
            <a:avLst/>
          </a:prstGeom>
          <a:ln>
            <a:noFill/>
          </a:ln>
        </p:spPr>
        <p:txBody>
          <a:bodyPr lIns="0" tIns="0" rIns="0" bIns="0" anchor="t">
            <a:normAutofit/>
          </a:bodyPr>
          <a:lstStyle>
            <a:lvl1pPr algn="ctr">
              <a:defRPr sz="3600" b="0" i="0">
                <a:solidFill>
                  <a:schemeClr val="tx2"/>
                </a:solidFill>
                <a:latin typeface="Calibri Light"/>
                <a:cs typeface="Calibri Light"/>
              </a:defRPr>
            </a:lvl1pPr>
          </a:lstStyle>
          <a:p>
            <a:r>
              <a:rPr lang="sv-SE"/>
              <a:t>Klicka här för att ändra format</a:t>
            </a:r>
          </a:p>
        </p:txBody>
      </p:sp>
    </p:spTree>
    <p:extLst>
      <p:ext uri="{BB962C8B-B14F-4D97-AF65-F5344CB8AC3E}">
        <p14:creationId xmlns:p14="http://schemas.microsoft.com/office/powerpoint/2010/main" val="2805743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6" name="Rubrik 1"/>
          <p:cNvSpPr>
            <a:spLocks noGrp="1"/>
          </p:cNvSpPr>
          <p:nvPr>
            <p:ph type="title"/>
          </p:nvPr>
        </p:nvSpPr>
        <p:spPr>
          <a:xfrm>
            <a:off x="1325731" y="862494"/>
            <a:ext cx="8266331" cy="640551"/>
          </a:xfrm>
          <a:prstGeom prst="rect">
            <a:avLst/>
          </a:prstGeom>
          <a:ln>
            <a:noFill/>
          </a:ln>
        </p:spPr>
        <p:txBody>
          <a:bodyPr lIns="0" tIns="0" rIns="0" bIns="0" anchor="t">
            <a:normAutofit/>
          </a:bodyPr>
          <a:lstStyle>
            <a:lvl1pPr algn="l">
              <a:defRPr sz="4000" b="0" i="0">
                <a:solidFill>
                  <a:srgbClr val="1F497D"/>
                </a:solidFill>
                <a:latin typeface="Calibri Light"/>
                <a:cs typeface="Calibri Light"/>
              </a:defRPr>
            </a:lvl1pPr>
          </a:lstStyle>
          <a:p>
            <a:r>
              <a:rPr lang="sv-SE"/>
              <a:t>Klicka här för att ändra format</a:t>
            </a:r>
          </a:p>
        </p:txBody>
      </p:sp>
      <p:sp>
        <p:nvSpPr>
          <p:cNvPr id="7" name="Platshållare för text 6"/>
          <p:cNvSpPr>
            <a:spLocks noGrp="1"/>
          </p:cNvSpPr>
          <p:nvPr>
            <p:ph type="body" sz="quarter" idx="10"/>
          </p:nvPr>
        </p:nvSpPr>
        <p:spPr>
          <a:xfrm>
            <a:off x="1325731" y="1731646"/>
            <a:ext cx="9536359" cy="3893260"/>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Tree>
    <p:extLst>
      <p:ext uri="{BB962C8B-B14F-4D97-AF65-F5344CB8AC3E}">
        <p14:creationId xmlns:p14="http://schemas.microsoft.com/office/powerpoint/2010/main" val="3430959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483AE6-344D-47BA-BC5F-B66C8DEC7D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0D1D3A1-478E-4FC1-90AB-202B412761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A74E98D-3E1D-491E-9653-014DC18C75FF}"/>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2A76C804-C318-4D84-970E-6B8ED9167CEB}"/>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6" name="Platshållare för bildnummer 5">
            <a:extLst>
              <a:ext uri="{FF2B5EF4-FFF2-40B4-BE49-F238E27FC236}">
                <a16:creationId xmlns:a16="http://schemas.microsoft.com/office/drawing/2014/main" id="{1048CF04-7EFD-441B-8462-8A438F0EBC54}"/>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2447532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4B2AC7-3CF3-4623-B386-6AD79BCCB2D8}"/>
              </a:ext>
            </a:extLst>
          </p:cNvPr>
          <p:cNvSpPr>
            <a:spLocks noGrp="1"/>
          </p:cNvSpPr>
          <p:nvPr>
            <p:ph type="title"/>
          </p:nvPr>
        </p:nvSpPr>
        <p:spPr>
          <a:xfrm>
            <a:off x="838200" y="355186"/>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9393042-205F-4551-9CE7-F5E85740247B}"/>
              </a:ext>
            </a:extLst>
          </p:cNvPr>
          <p:cNvSpPr>
            <a:spLocks noGrp="1"/>
          </p:cNvSpPr>
          <p:nvPr>
            <p:ph idx="1"/>
          </p:nvPr>
        </p:nvSpPr>
        <p:spPr>
          <a:xfrm>
            <a:off x="838200" y="1825625"/>
            <a:ext cx="10515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1FF4F51-673F-4004-B8C4-331A7F35CF1A}"/>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101683E3-4BEA-4C23-AC04-36E803A6D7B5}"/>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6" name="Platshållare för bildnummer 5">
            <a:extLst>
              <a:ext uri="{FF2B5EF4-FFF2-40B4-BE49-F238E27FC236}">
                <a16:creationId xmlns:a16="http://schemas.microsoft.com/office/drawing/2014/main" id="{06BF81B4-44E7-41D5-9C73-434AECB380C9}"/>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896024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0449C8-BEFF-4B58-B5B1-47A727557B2A}"/>
              </a:ext>
            </a:extLst>
          </p:cNvPr>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sv-SE"/>
              <a:t>Klicka härför att ändra mall för rubrikformat</a:t>
            </a:r>
          </a:p>
        </p:txBody>
      </p:sp>
      <p:sp>
        <p:nvSpPr>
          <p:cNvPr id="3" name="Platshållare för text 2">
            <a:extLst>
              <a:ext uri="{FF2B5EF4-FFF2-40B4-BE49-F238E27FC236}">
                <a16:creationId xmlns:a16="http://schemas.microsoft.com/office/drawing/2014/main" id="{EACBEC51-1CA0-428D-AB07-1841AB457B5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F86BB33-3EAE-464B-97B7-FEC435DA199D}"/>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19943A45-E218-44D2-A44B-77D11206CBF3}"/>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6" name="Platshållare för bildnummer 5">
            <a:extLst>
              <a:ext uri="{FF2B5EF4-FFF2-40B4-BE49-F238E27FC236}">
                <a16:creationId xmlns:a16="http://schemas.microsoft.com/office/drawing/2014/main" id="{88B5971B-0202-4958-93F4-74472ACF3CA3}"/>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3484643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9656D1-5714-40C4-9760-013CA82B4EA3}"/>
              </a:ext>
            </a:extLst>
          </p:cNvPr>
          <p:cNvSpPr>
            <a:spLocks noGrp="1"/>
          </p:cNvSpPr>
          <p:nvPr>
            <p:ph type="title"/>
          </p:nvPr>
        </p:nvSpPr>
        <p:spPr>
          <a:xfrm>
            <a:off x="838200" y="355186"/>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73EA92F-23C9-4645-8557-E78C09D8ACBB}"/>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AA0431D-C015-40AB-A3D7-5F38702DDC42}"/>
              </a:ext>
            </a:extLst>
          </p:cNvPr>
          <p:cNvSpPr>
            <a:spLocks noGrp="1"/>
          </p:cNvSpPr>
          <p:nvPr>
            <p:ph sz="half" idx="2"/>
          </p:nvPr>
        </p:nvSpPr>
        <p:spPr>
          <a:xfrm>
            <a:off x="6172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6398B14-A8BB-4ED5-835A-F52E5870660A}"/>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6" name="Platshållare för sidfot 5">
            <a:extLst>
              <a:ext uri="{FF2B5EF4-FFF2-40B4-BE49-F238E27FC236}">
                <a16:creationId xmlns:a16="http://schemas.microsoft.com/office/drawing/2014/main" id="{63080F3D-41AA-4FFA-80D7-7B6713393AB9}"/>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7" name="Platshållare för bildnummer 6">
            <a:extLst>
              <a:ext uri="{FF2B5EF4-FFF2-40B4-BE49-F238E27FC236}">
                <a16:creationId xmlns:a16="http://schemas.microsoft.com/office/drawing/2014/main" id="{B425B3AA-FC17-4D6F-95E3-44F4BB9132E8}"/>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3514973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A565E7-B77B-4570-8E7A-3AFE6E827AED}"/>
              </a:ext>
            </a:extLst>
          </p:cNvPr>
          <p:cNvSpPr>
            <a:spLocks noGrp="1"/>
          </p:cNvSpPr>
          <p:nvPr>
            <p:ph type="title"/>
          </p:nvPr>
        </p:nvSpPr>
        <p:spPr>
          <a:xfrm>
            <a:off x="839788" y="365125"/>
            <a:ext cx="10515600" cy="1325563"/>
          </a:xfrm>
          <a:prstGeom prst="rect">
            <a:avLst/>
          </a:prstGeo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CF37A4E-C718-49B5-8012-7B47AB4B8F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F82AB1D-A133-457D-BA38-30DC84F50695}"/>
              </a:ext>
            </a:extLst>
          </p:cNvPr>
          <p:cNvSpPr>
            <a:spLocks noGrp="1"/>
          </p:cNvSpPr>
          <p:nvPr>
            <p:ph sz="half" idx="2"/>
          </p:nvPr>
        </p:nvSpPr>
        <p:spPr>
          <a:xfrm>
            <a:off x="839788" y="2505075"/>
            <a:ext cx="5157787" cy="36845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C33B032-28C6-4412-8F35-28F050309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D8080C43-DE4D-4020-81E3-1B20CFAB9B59}"/>
              </a:ext>
            </a:extLst>
          </p:cNvPr>
          <p:cNvSpPr>
            <a:spLocks noGrp="1"/>
          </p:cNvSpPr>
          <p:nvPr>
            <p:ph sz="quarter" idx="4"/>
          </p:nvPr>
        </p:nvSpPr>
        <p:spPr>
          <a:xfrm>
            <a:off x="6172200" y="2505075"/>
            <a:ext cx="5183188" cy="36845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996EBD8-2A5C-412F-9539-3A8E9DDE6FB6}"/>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8" name="Platshållare för sidfot 7">
            <a:extLst>
              <a:ext uri="{FF2B5EF4-FFF2-40B4-BE49-F238E27FC236}">
                <a16:creationId xmlns:a16="http://schemas.microsoft.com/office/drawing/2014/main" id="{2B9E39F9-E027-4AFB-BBDC-305E5C5CEF9F}"/>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9" name="Platshållare för bildnummer 8">
            <a:extLst>
              <a:ext uri="{FF2B5EF4-FFF2-40B4-BE49-F238E27FC236}">
                <a16:creationId xmlns:a16="http://schemas.microsoft.com/office/drawing/2014/main" id="{4BB91A3D-D8DA-432F-9B0D-CE1E575FF5DD}"/>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3748257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6834C1-F224-4E4D-B10F-E1E9CAEB58BF}"/>
              </a:ext>
            </a:extLst>
          </p:cNvPr>
          <p:cNvSpPr>
            <a:spLocks noGrp="1"/>
          </p:cNvSpPr>
          <p:nvPr>
            <p:ph type="title"/>
          </p:nvPr>
        </p:nvSpPr>
        <p:spPr>
          <a:xfrm>
            <a:off x="838200" y="355186"/>
            <a:ext cx="10515600" cy="1325563"/>
          </a:xfrm>
          <a:prstGeom prst="rect">
            <a:avLst/>
          </a:prstGeo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2F00C7F-4CA4-4FF1-B8B1-B4E1DAE01B3E}"/>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4" name="Platshållare för sidfot 3">
            <a:extLst>
              <a:ext uri="{FF2B5EF4-FFF2-40B4-BE49-F238E27FC236}">
                <a16:creationId xmlns:a16="http://schemas.microsoft.com/office/drawing/2014/main" id="{0805AA0E-FB99-45FB-BE25-72F99372317E}"/>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5" name="Platshållare för bildnummer 4">
            <a:extLst>
              <a:ext uri="{FF2B5EF4-FFF2-40B4-BE49-F238E27FC236}">
                <a16:creationId xmlns:a16="http://schemas.microsoft.com/office/drawing/2014/main" id="{0FF7D2DA-F1C5-4AA6-8D65-76DC75B7B217}"/>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104202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152ACD-6DB2-42D3-84B1-5AD21705F6C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2EB9094-5418-4D8E-B975-084DF66607A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EBE78C8-6AE7-4BF6-849E-D50CB178A23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F1E978D-7B27-4400-923E-E54FBD63DCFD}"/>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6" name="Platshållare för sidfot 5">
            <a:extLst>
              <a:ext uri="{FF2B5EF4-FFF2-40B4-BE49-F238E27FC236}">
                <a16:creationId xmlns:a16="http://schemas.microsoft.com/office/drawing/2014/main" id="{9D7DF4EB-546E-4829-AE64-6BB82C382C56}"/>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21575DEF-3909-45BB-96B3-E5A0B2C0BBF0}"/>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653674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A7277A0-5B89-4AB1-AA72-C63D2244CB9E}"/>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3" name="Platshållare för sidfot 2">
            <a:extLst>
              <a:ext uri="{FF2B5EF4-FFF2-40B4-BE49-F238E27FC236}">
                <a16:creationId xmlns:a16="http://schemas.microsoft.com/office/drawing/2014/main" id="{D75D7B51-4E09-44FF-890E-547C13933F8A}"/>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4" name="Platshållare för bildnummer 3">
            <a:extLst>
              <a:ext uri="{FF2B5EF4-FFF2-40B4-BE49-F238E27FC236}">
                <a16:creationId xmlns:a16="http://schemas.microsoft.com/office/drawing/2014/main" id="{2FE55E61-4DF3-4A2F-8CC4-F4BDB423AE36}"/>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2149594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7CE735-839E-4CC4-A04F-BD3A88BAAB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0968A8C-950B-45A8-8933-C6F16C93ED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30ABF10-DB63-4A3A-878F-09CEA239E8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43F1F1A-3F08-4BD9-A987-427912AC9282}"/>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6" name="Platshållare för sidfot 5">
            <a:extLst>
              <a:ext uri="{FF2B5EF4-FFF2-40B4-BE49-F238E27FC236}">
                <a16:creationId xmlns:a16="http://schemas.microsoft.com/office/drawing/2014/main" id="{89B177D9-5EA8-4CAA-9324-873924CDECBD}"/>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7" name="Platshållare för bildnummer 6">
            <a:extLst>
              <a:ext uri="{FF2B5EF4-FFF2-40B4-BE49-F238E27FC236}">
                <a16:creationId xmlns:a16="http://schemas.microsoft.com/office/drawing/2014/main" id="{671AC828-C6EB-45FE-8335-C12506D47296}"/>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1209293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75CCBB-A796-4DAB-A3B1-598E62DE0C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713A9C2-2262-4B3D-BDA7-611BB0B4EAB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4F8DB79A-3622-4C08-8048-085939777C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F33D35B-E4BA-4F98-9137-85B01C367292}"/>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6" name="Platshållare för sidfot 5">
            <a:extLst>
              <a:ext uri="{FF2B5EF4-FFF2-40B4-BE49-F238E27FC236}">
                <a16:creationId xmlns:a16="http://schemas.microsoft.com/office/drawing/2014/main" id="{C493C3B0-262D-461C-BB37-97CEEE349B1F}"/>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7" name="Platshållare för bildnummer 6">
            <a:extLst>
              <a:ext uri="{FF2B5EF4-FFF2-40B4-BE49-F238E27FC236}">
                <a16:creationId xmlns:a16="http://schemas.microsoft.com/office/drawing/2014/main" id="{63352ED6-CDA0-41E9-B229-5EAB1D9A1B6B}"/>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1891132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7F81E0-9A76-4580-8B8F-54B8313EB901}"/>
              </a:ext>
            </a:extLst>
          </p:cNvPr>
          <p:cNvSpPr>
            <a:spLocks noGrp="1"/>
          </p:cNvSpPr>
          <p:nvPr>
            <p:ph type="title"/>
          </p:nvPr>
        </p:nvSpPr>
        <p:spPr>
          <a:xfrm>
            <a:off x="838200" y="355186"/>
            <a:ext cx="10515600" cy="1325563"/>
          </a:xfrm>
          <a:prstGeom prst="rect">
            <a:avLst/>
          </a:prstGeom>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297099A-3DD3-472D-8FB5-EB32C29D9679}"/>
              </a:ext>
            </a:extLst>
          </p:cNvPr>
          <p:cNvSpPr>
            <a:spLocks noGrp="1"/>
          </p:cNvSpPr>
          <p:nvPr>
            <p:ph type="body" orient="vert" idx="1"/>
          </p:nvPr>
        </p:nvSpPr>
        <p:spPr>
          <a:xfrm>
            <a:off x="838200" y="1825625"/>
            <a:ext cx="10515600" cy="4351338"/>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C77AE72-256A-4F69-AAC8-C531EA2CDD02}"/>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F7729166-10DC-49D4-BDA5-42F29BA2FF55}"/>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6" name="Platshållare för bildnummer 5">
            <a:extLst>
              <a:ext uri="{FF2B5EF4-FFF2-40B4-BE49-F238E27FC236}">
                <a16:creationId xmlns:a16="http://schemas.microsoft.com/office/drawing/2014/main" id="{7037469E-0782-499A-A7A9-F951D6E43897}"/>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109493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2C25030-FD48-4952-ABEE-FECBEFFB9765}"/>
              </a:ext>
            </a:extLst>
          </p:cNvPr>
          <p:cNvSpPr>
            <a:spLocks noGrp="1"/>
          </p:cNvSpPr>
          <p:nvPr>
            <p:ph type="title" orient="vert"/>
          </p:nvPr>
        </p:nvSpPr>
        <p:spPr>
          <a:xfrm>
            <a:off x="8724900" y="365125"/>
            <a:ext cx="2628900" cy="5811838"/>
          </a:xfrm>
          <a:prstGeom prst="rect">
            <a:avLst/>
          </a:prstGeo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55888A6-7440-4F50-A0D2-2E155FE82A17}"/>
              </a:ext>
            </a:extLst>
          </p:cNvPr>
          <p:cNvSpPr>
            <a:spLocks noGrp="1"/>
          </p:cNvSpPr>
          <p:nvPr>
            <p:ph type="body" orient="vert" idx="1"/>
          </p:nvPr>
        </p:nvSpPr>
        <p:spPr>
          <a:xfrm>
            <a:off x="838200" y="365125"/>
            <a:ext cx="7734300" cy="5811838"/>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AA6553D-BAAE-4701-B4D3-85C067237B61}"/>
              </a:ext>
            </a:extLst>
          </p:cNvPr>
          <p:cNvSpPr>
            <a:spLocks noGrp="1"/>
          </p:cNvSpPr>
          <p:nvPr>
            <p:ph type="dt" sz="half" idx="10"/>
          </p:nvPr>
        </p:nvSpPr>
        <p:spPr>
          <a:xfrm>
            <a:off x="838200" y="6356350"/>
            <a:ext cx="2743200" cy="365125"/>
          </a:xfrm>
          <a:prstGeom prst="rect">
            <a:avLst/>
          </a:prstGeom>
        </p:spPr>
        <p:txBody>
          <a:bodyPr/>
          <a:lstStyle/>
          <a:p>
            <a:fld id="{649CDC06-5BB7-4835-826E-6722B3D81495}"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8059F375-0D6D-434F-BF08-CAA60431E274}"/>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6" name="Platshållare för bildnummer 5">
            <a:extLst>
              <a:ext uri="{FF2B5EF4-FFF2-40B4-BE49-F238E27FC236}">
                <a16:creationId xmlns:a16="http://schemas.microsoft.com/office/drawing/2014/main" id="{5CE30617-6B98-4864-98CC-A525F916BAB7}"/>
              </a:ext>
            </a:extLst>
          </p:cNvPr>
          <p:cNvSpPr>
            <a:spLocks noGrp="1"/>
          </p:cNvSpPr>
          <p:nvPr>
            <p:ph type="sldNum" sz="quarter" idx="12"/>
          </p:nvPr>
        </p:nvSpPr>
        <p:spPr>
          <a:xfrm>
            <a:off x="8610600" y="6356350"/>
            <a:ext cx="2743200" cy="365125"/>
          </a:xfrm>
          <a:prstGeom prst="rect">
            <a:avLst/>
          </a:prstGeom>
        </p:spPr>
        <p:txBody>
          <a:bodyPr/>
          <a:lstStyle/>
          <a:p>
            <a:fld id="{16703272-A2CE-4C53-AD5A-1C9AF12CD99A}" type="slidenum">
              <a:rPr lang="sv-SE" smtClean="0"/>
              <a:t>‹#›</a:t>
            </a:fld>
            <a:endParaRPr lang="sv-SE" dirty="0"/>
          </a:p>
        </p:txBody>
      </p:sp>
    </p:spTree>
    <p:extLst>
      <p:ext uri="{BB962C8B-B14F-4D97-AF65-F5344CB8AC3E}">
        <p14:creationId xmlns:p14="http://schemas.microsoft.com/office/powerpoint/2010/main" val="1924155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7" name="Rubrik 1"/>
          <p:cNvSpPr>
            <a:spLocks noGrp="1"/>
          </p:cNvSpPr>
          <p:nvPr>
            <p:ph type="title"/>
          </p:nvPr>
        </p:nvSpPr>
        <p:spPr>
          <a:xfrm>
            <a:off x="0" y="4622746"/>
            <a:ext cx="12192000" cy="640551"/>
          </a:xfrm>
          <a:prstGeom prst="rect">
            <a:avLst/>
          </a:prstGeom>
          <a:ln>
            <a:noFill/>
          </a:ln>
        </p:spPr>
        <p:txBody>
          <a:bodyPr lIns="0" tIns="0" rIns="0" bIns="0" anchor="t">
            <a:normAutofit/>
          </a:bodyPr>
          <a:lstStyle>
            <a:lvl1pPr algn="ctr">
              <a:defRPr sz="2700" b="0" i="0">
                <a:solidFill>
                  <a:schemeClr val="tx2"/>
                </a:solidFill>
                <a:latin typeface="Calibri Light"/>
                <a:cs typeface="Calibri Light"/>
              </a:defRPr>
            </a:lvl1pPr>
          </a:lstStyle>
          <a:p>
            <a:r>
              <a:rPr lang="sv-SE"/>
              <a:t>Klicka här för att ändra format</a:t>
            </a:r>
          </a:p>
        </p:txBody>
      </p:sp>
    </p:spTree>
    <p:extLst>
      <p:ext uri="{BB962C8B-B14F-4D97-AF65-F5344CB8AC3E}">
        <p14:creationId xmlns:p14="http://schemas.microsoft.com/office/powerpoint/2010/main" val="79308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
        <p:nvSpPr>
          <p:cNvPr id="6" name="Rubrik 1"/>
          <p:cNvSpPr>
            <a:spLocks noGrp="1"/>
          </p:cNvSpPr>
          <p:nvPr>
            <p:ph type="title"/>
          </p:nvPr>
        </p:nvSpPr>
        <p:spPr>
          <a:xfrm>
            <a:off x="1325731" y="862494"/>
            <a:ext cx="8266331" cy="640551"/>
          </a:xfrm>
          <a:prstGeom prst="rect">
            <a:avLst/>
          </a:prstGeom>
          <a:ln>
            <a:noFill/>
          </a:ln>
        </p:spPr>
        <p:txBody>
          <a:bodyPr lIns="0" tIns="0" rIns="0" bIns="0" anchor="t">
            <a:normAutofit/>
          </a:bodyPr>
          <a:lstStyle>
            <a:lvl1pPr algn="l">
              <a:defRPr sz="4000" b="0" i="0">
                <a:solidFill>
                  <a:srgbClr val="1F497D"/>
                </a:solidFill>
                <a:latin typeface="Calibri Light"/>
                <a:cs typeface="Calibri Light"/>
              </a:defRPr>
            </a:lvl1pPr>
          </a:lstStyle>
          <a:p>
            <a:r>
              <a:rPr lang="sv-SE"/>
              <a:t>Klicka här för att ändra format</a:t>
            </a:r>
          </a:p>
        </p:txBody>
      </p:sp>
      <p:sp>
        <p:nvSpPr>
          <p:cNvPr id="5" name="Platshållare för text 6"/>
          <p:cNvSpPr>
            <a:spLocks noGrp="1"/>
          </p:cNvSpPr>
          <p:nvPr>
            <p:ph type="body" sz="quarter" idx="10"/>
          </p:nvPr>
        </p:nvSpPr>
        <p:spPr>
          <a:xfrm>
            <a:off x="1325732" y="1689043"/>
            <a:ext cx="4549400" cy="4111625"/>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
        <p:nvSpPr>
          <p:cNvPr id="8" name="Platshållare för text 6"/>
          <p:cNvSpPr>
            <a:spLocks noGrp="1"/>
          </p:cNvSpPr>
          <p:nvPr>
            <p:ph type="body" sz="quarter" idx="11"/>
          </p:nvPr>
        </p:nvSpPr>
        <p:spPr>
          <a:xfrm>
            <a:off x="6270264" y="1698638"/>
            <a:ext cx="4549400" cy="4111625"/>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Tree>
    <p:extLst>
      <p:ext uri="{BB962C8B-B14F-4D97-AF65-F5344CB8AC3E}">
        <p14:creationId xmlns:p14="http://schemas.microsoft.com/office/powerpoint/2010/main" val="2132001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Anpassad layout">
    <p:spTree>
      <p:nvGrpSpPr>
        <p:cNvPr id="1" name=""/>
        <p:cNvGrpSpPr/>
        <p:nvPr/>
      </p:nvGrpSpPr>
      <p:grpSpPr>
        <a:xfrm>
          <a:off x="0" y="0"/>
          <a:ext cx="0" cy="0"/>
          <a:chOff x="0" y="0"/>
          <a:chExt cx="0" cy="0"/>
        </a:xfrm>
      </p:grpSpPr>
      <p:sp>
        <p:nvSpPr>
          <p:cNvPr id="10" name="Platshållare för text 9"/>
          <p:cNvSpPr>
            <a:spLocks noGrp="1"/>
          </p:cNvSpPr>
          <p:nvPr>
            <p:ph type="body" sz="quarter" idx="11"/>
          </p:nvPr>
        </p:nvSpPr>
        <p:spPr>
          <a:xfrm>
            <a:off x="626533" y="1902350"/>
            <a:ext cx="10820400" cy="4704300"/>
          </a:xfrm>
          <a:prstGeom prst="rect">
            <a:avLst/>
          </a:prstGeom>
        </p:spPr>
        <p:txBody>
          <a:bodyPr vert="horz" lIns="576000"/>
          <a:lstStyle>
            <a:lvl1pPr marL="342900" indent="-342900">
              <a:buFont typeface="Arial"/>
              <a:buChar char="•"/>
              <a:defRPr sz="1200">
                <a:solidFill>
                  <a:schemeClr val="tx1"/>
                </a:solidFill>
                <a:latin typeface="Aller"/>
                <a:cs typeface="Aller"/>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Tree>
    <p:extLst>
      <p:ext uri="{BB962C8B-B14F-4D97-AF65-F5344CB8AC3E}">
        <p14:creationId xmlns:p14="http://schemas.microsoft.com/office/powerpoint/2010/main" val="2539205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4" name="Rubrik 1"/>
          <p:cNvSpPr>
            <a:spLocks noGrp="1"/>
          </p:cNvSpPr>
          <p:nvPr>
            <p:ph type="title"/>
          </p:nvPr>
        </p:nvSpPr>
        <p:spPr>
          <a:xfrm>
            <a:off x="1325731" y="777087"/>
            <a:ext cx="8266331" cy="640551"/>
          </a:xfrm>
          <a:prstGeom prst="rect">
            <a:avLst/>
          </a:prstGeom>
          <a:ln>
            <a:noFill/>
          </a:ln>
        </p:spPr>
        <p:txBody>
          <a:bodyPr lIns="0" tIns="0" rIns="0" bIns="0" anchor="t">
            <a:normAutofit/>
          </a:bodyPr>
          <a:lstStyle>
            <a:lvl1pPr algn="l">
              <a:defRPr sz="4000" b="0" i="0">
                <a:solidFill>
                  <a:srgbClr val="1F497D"/>
                </a:solidFill>
                <a:latin typeface="Calibri Light"/>
                <a:cs typeface="Calibri Light"/>
              </a:defRPr>
            </a:lvl1pPr>
          </a:lstStyle>
          <a:p>
            <a:r>
              <a:rPr lang="sv-SE"/>
              <a:t>Klicka här för att ändra format</a:t>
            </a:r>
          </a:p>
        </p:txBody>
      </p:sp>
      <p:sp>
        <p:nvSpPr>
          <p:cNvPr id="5" name="Platshållare för text 6"/>
          <p:cNvSpPr>
            <a:spLocks noGrp="1"/>
          </p:cNvSpPr>
          <p:nvPr>
            <p:ph type="body" sz="quarter" idx="10"/>
          </p:nvPr>
        </p:nvSpPr>
        <p:spPr>
          <a:xfrm>
            <a:off x="1325732" y="1646239"/>
            <a:ext cx="9300203" cy="4111625"/>
          </a:xfrm>
          <a:prstGeom prst="rect">
            <a:avLst/>
          </a:prstGeom>
          <a:ln>
            <a:noFill/>
          </a:ln>
        </p:spPr>
        <p:txBody>
          <a:bodyPr lIns="0" tIns="0" rIns="0">
            <a:normAutofit/>
          </a:bodyPr>
          <a:lstStyle>
            <a:lvl1pPr marL="0" indent="0">
              <a:buNone/>
              <a:defRPr sz="2400" b="0" i="0">
                <a:solidFill>
                  <a:srgbClr val="1F497D"/>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Tree>
    <p:extLst>
      <p:ext uri="{BB962C8B-B14F-4D97-AF65-F5344CB8AC3E}">
        <p14:creationId xmlns:p14="http://schemas.microsoft.com/office/powerpoint/2010/main" val="3992154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93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7253B2-4A9D-4E77-8864-7BE5B30AD08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80DDB2A-44F0-4CB4-8038-B8A61451D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F824970-8279-4C87-A480-3702E34E8E69}"/>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DAF58DC-9917-41B5-97A7-0DCD7F0A2B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D5275FE-7F1F-41AB-8A19-EF1147FD3451}"/>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E4F4974-F2CA-49B8-B3FC-4D348C32847F}"/>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8" name="Platshållare för sidfot 7">
            <a:extLst>
              <a:ext uri="{FF2B5EF4-FFF2-40B4-BE49-F238E27FC236}">
                <a16:creationId xmlns:a16="http://schemas.microsoft.com/office/drawing/2014/main" id="{FB3928C9-E197-4DAD-87C1-91DD4017F50C}"/>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66E21B7F-5537-402E-9995-6C070A5DA7CB}"/>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2079232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4" name="Platshållare för text 6"/>
          <p:cNvSpPr>
            <a:spLocks noGrp="1"/>
          </p:cNvSpPr>
          <p:nvPr>
            <p:ph type="body" sz="quarter" idx="10"/>
          </p:nvPr>
        </p:nvSpPr>
        <p:spPr>
          <a:xfrm>
            <a:off x="1325732" y="2016324"/>
            <a:ext cx="4549400" cy="3975232"/>
          </a:xfrm>
          <a:prstGeom prst="rect">
            <a:avLst/>
          </a:prstGeom>
          <a:ln>
            <a:noFill/>
          </a:ln>
        </p:spPr>
        <p:txBody>
          <a:bodyPr lIns="0" tIns="0" rIns="0">
            <a:normAutofit/>
          </a:bodyPr>
          <a:lstStyle>
            <a:lvl1pPr marL="0" indent="0">
              <a:buNone/>
              <a:defRPr sz="2400" b="0" i="0">
                <a:solidFill>
                  <a:srgbClr val="595959"/>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
        <p:nvSpPr>
          <p:cNvPr id="5" name="Platshållare för text 6"/>
          <p:cNvSpPr>
            <a:spLocks noGrp="1"/>
          </p:cNvSpPr>
          <p:nvPr>
            <p:ph type="body" sz="quarter" idx="11"/>
          </p:nvPr>
        </p:nvSpPr>
        <p:spPr>
          <a:xfrm>
            <a:off x="6270264" y="2016324"/>
            <a:ext cx="4549400" cy="3975232"/>
          </a:xfrm>
          <a:prstGeom prst="rect">
            <a:avLst/>
          </a:prstGeom>
          <a:ln>
            <a:noFill/>
          </a:ln>
        </p:spPr>
        <p:txBody>
          <a:bodyPr lIns="0" tIns="0" rIns="0">
            <a:normAutofit/>
          </a:bodyPr>
          <a:lstStyle>
            <a:lvl1pPr marL="0" indent="0">
              <a:buNone/>
              <a:defRPr sz="2400" b="0" i="0">
                <a:solidFill>
                  <a:srgbClr val="595959"/>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
        <p:nvSpPr>
          <p:cNvPr id="6" name="Rubrik 1"/>
          <p:cNvSpPr txBox="1">
            <a:spLocks/>
          </p:cNvSpPr>
          <p:nvPr userDrawn="1"/>
        </p:nvSpPr>
        <p:spPr>
          <a:xfrm>
            <a:off x="1325731" y="1243495"/>
            <a:ext cx="8266331" cy="640551"/>
          </a:xfrm>
          <a:prstGeom prst="rect">
            <a:avLst/>
          </a:prstGeom>
          <a:ln>
            <a:noFill/>
          </a:ln>
        </p:spPr>
        <p:txBody>
          <a:bodyPr lIns="0" tIns="0" rIns="0" bIns="0" anchor="t">
            <a:normAutofit/>
          </a:bodyPr>
          <a:lstStyle>
            <a:lvl1pPr algn="l" defTabSz="457200" rtl="0" eaLnBrk="1" latinLnBrk="0" hangingPunct="1">
              <a:spcBef>
                <a:spcPct val="0"/>
              </a:spcBef>
              <a:buNone/>
              <a:defRPr sz="4000" b="0" i="0" kern="1200">
                <a:solidFill>
                  <a:srgbClr val="595959"/>
                </a:solidFill>
                <a:latin typeface="Calibri Light"/>
                <a:ea typeface="+mj-ea"/>
                <a:cs typeface="Calibri Light"/>
              </a:defRPr>
            </a:lvl1pPr>
          </a:lstStyle>
          <a:p>
            <a:r>
              <a:rPr lang="sv-SE" sz="4000" dirty="0"/>
              <a:t>Klicka här för att ändra format</a:t>
            </a:r>
          </a:p>
        </p:txBody>
      </p:sp>
    </p:spTree>
    <p:extLst>
      <p:ext uri="{BB962C8B-B14F-4D97-AF65-F5344CB8AC3E}">
        <p14:creationId xmlns:p14="http://schemas.microsoft.com/office/powerpoint/2010/main" val="1240458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3" name="Rubrik 1"/>
          <p:cNvSpPr>
            <a:spLocks noGrp="1"/>
          </p:cNvSpPr>
          <p:nvPr>
            <p:ph type="title"/>
          </p:nvPr>
        </p:nvSpPr>
        <p:spPr>
          <a:xfrm>
            <a:off x="1325731" y="1243495"/>
            <a:ext cx="8266331" cy="640551"/>
          </a:xfrm>
          <a:prstGeom prst="rect">
            <a:avLst/>
          </a:prstGeom>
          <a:ln>
            <a:noFill/>
          </a:ln>
        </p:spPr>
        <p:txBody>
          <a:bodyPr lIns="0" tIns="0" rIns="0" bIns="0" anchor="t">
            <a:normAutofit/>
          </a:bodyPr>
          <a:lstStyle>
            <a:lvl1pPr algn="l">
              <a:defRPr sz="4000" b="0" i="0">
                <a:solidFill>
                  <a:srgbClr val="595959"/>
                </a:solidFill>
                <a:latin typeface="Calibri Light"/>
                <a:cs typeface="Calibri Light"/>
              </a:defRPr>
            </a:lvl1pPr>
          </a:lstStyle>
          <a:p>
            <a:r>
              <a:rPr lang="sv-SE"/>
              <a:t>Klicka här för att ändra format</a:t>
            </a:r>
          </a:p>
        </p:txBody>
      </p:sp>
      <p:sp>
        <p:nvSpPr>
          <p:cNvPr id="4" name="Platshållare för text 6"/>
          <p:cNvSpPr>
            <a:spLocks noGrp="1"/>
          </p:cNvSpPr>
          <p:nvPr>
            <p:ph type="body" sz="quarter" idx="10"/>
          </p:nvPr>
        </p:nvSpPr>
        <p:spPr>
          <a:xfrm>
            <a:off x="1325731" y="2112647"/>
            <a:ext cx="9536359" cy="3893260"/>
          </a:xfrm>
          <a:prstGeom prst="rect">
            <a:avLst/>
          </a:prstGeom>
          <a:ln>
            <a:noFill/>
          </a:ln>
        </p:spPr>
        <p:txBody>
          <a:bodyPr lIns="0" tIns="0" rIns="0">
            <a:normAutofit/>
          </a:bodyPr>
          <a:lstStyle>
            <a:lvl1pPr marL="0" indent="0">
              <a:buNone/>
              <a:defRPr sz="2400" b="0" i="0">
                <a:solidFill>
                  <a:srgbClr val="595959"/>
                </a:solidFill>
                <a:latin typeface="Calibri Light"/>
                <a:cs typeface="Calibri Light"/>
              </a:defRPr>
            </a:lvl1pPr>
            <a:lvl2pPr marL="0" indent="0">
              <a:buNone/>
              <a:defRPr sz="2400" b="0" i="0">
                <a:latin typeface="Calibri Light"/>
                <a:cs typeface="Calibri Light"/>
              </a:defRPr>
            </a:lvl2pPr>
            <a:lvl3pPr marL="0" indent="0" algn="l">
              <a:lnSpc>
                <a:spcPct val="100000"/>
              </a:lnSpc>
              <a:spcBef>
                <a:spcPts val="0"/>
              </a:spcBef>
              <a:buNone/>
              <a:defRPr sz="2400" b="0" i="0">
                <a:latin typeface="Calibri Light"/>
                <a:cs typeface="Calibri Light"/>
              </a:defRPr>
            </a:lvl3pPr>
            <a:lvl4pPr marL="0" indent="0">
              <a:buNone/>
              <a:defRPr sz="2400" b="0" i="0">
                <a:latin typeface="Calibri Light"/>
                <a:cs typeface="Calibri Light"/>
              </a:defRPr>
            </a:lvl4pPr>
            <a:lvl5pPr marL="0" indent="0">
              <a:buNone/>
              <a:defRPr sz="2400" b="0" i="0">
                <a:latin typeface="Calibri Light"/>
                <a:cs typeface="Calibri Light"/>
              </a:defRPr>
            </a:lvl5pPr>
          </a:lstStyle>
          <a:p>
            <a:pPr lvl="0"/>
            <a:r>
              <a:rPr lang="sv-SE"/>
              <a:t>Klicka här för att ändra format på bakgrundstexten</a:t>
            </a:r>
          </a:p>
        </p:txBody>
      </p:sp>
    </p:spTree>
    <p:extLst>
      <p:ext uri="{BB962C8B-B14F-4D97-AF65-F5344CB8AC3E}">
        <p14:creationId xmlns:p14="http://schemas.microsoft.com/office/powerpoint/2010/main" val="42439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F7A0EB-238C-4C81-A4A8-9A6B26E06ED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D5B3263-E344-4F20-A131-E95E79A9B806}"/>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4" name="Platshållare för sidfot 3">
            <a:extLst>
              <a:ext uri="{FF2B5EF4-FFF2-40B4-BE49-F238E27FC236}">
                <a16:creationId xmlns:a16="http://schemas.microsoft.com/office/drawing/2014/main" id="{D8106412-B2B3-4264-9102-948F9BCCEF4E}"/>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DB7E7E69-1CA6-4D49-B969-212C2170AB11}"/>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2525930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05FA12B-71C4-4014-B532-A5532997CF9B}"/>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3" name="Platshållare för sidfot 2">
            <a:extLst>
              <a:ext uri="{FF2B5EF4-FFF2-40B4-BE49-F238E27FC236}">
                <a16:creationId xmlns:a16="http://schemas.microsoft.com/office/drawing/2014/main" id="{B14C37FD-8122-4CE8-B673-6B899E4C990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3D96FEF5-55AE-4613-966A-C6102A926E48}"/>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3856733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A03038-2855-4926-B17D-4A8170D3E6C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8FF86F7-8F65-45CE-A159-9C6FC4743C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780DD77-61F2-45DE-976B-F739D3E13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5D2683E-63FA-4F94-AE78-C4A476C4012E}"/>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6" name="Platshållare för sidfot 5">
            <a:extLst>
              <a:ext uri="{FF2B5EF4-FFF2-40B4-BE49-F238E27FC236}">
                <a16:creationId xmlns:a16="http://schemas.microsoft.com/office/drawing/2014/main" id="{C7B16255-6DF0-4160-BA6F-02BF4353920C}"/>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CC3B0043-11D1-4982-AFC1-AF95908F08EF}"/>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196720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AACAED-E39D-4B31-9715-F0F71CD8C20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7A070992-2383-41D2-A2A0-31C8B96305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90548AE7-1519-47E0-BCB2-4DF7DF45E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6D3A4F9-E6FB-4142-B5DC-14EF015D4D69}"/>
              </a:ext>
            </a:extLst>
          </p:cNvPr>
          <p:cNvSpPr>
            <a:spLocks noGrp="1"/>
          </p:cNvSpPr>
          <p:nvPr>
            <p:ph type="dt" sz="half" idx="10"/>
          </p:nvPr>
        </p:nvSpPr>
        <p:spPr/>
        <p:txBody>
          <a:bodyPr/>
          <a:lstStyle/>
          <a:p>
            <a:fld id="{DE7C54C8-503F-4092-857D-E0831BEEAB6D}" type="datetimeFigureOut">
              <a:rPr lang="sv-SE" smtClean="0"/>
              <a:t>2022-11-03</a:t>
            </a:fld>
            <a:endParaRPr lang="sv-SE" dirty="0"/>
          </a:p>
        </p:txBody>
      </p:sp>
      <p:sp>
        <p:nvSpPr>
          <p:cNvPr id="6" name="Platshållare för sidfot 5">
            <a:extLst>
              <a:ext uri="{FF2B5EF4-FFF2-40B4-BE49-F238E27FC236}">
                <a16:creationId xmlns:a16="http://schemas.microsoft.com/office/drawing/2014/main" id="{DBEB4E07-82BF-4ECA-90B8-E9A4E2476CCD}"/>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7771BF92-BE1F-44C7-96A9-CB5C285E5647}"/>
              </a:ext>
            </a:extLst>
          </p:cNvPr>
          <p:cNvSpPr>
            <a:spLocks noGrp="1"/>
          </p:cNvSpPr>
          <p:nvPr>
            <p:ph type="sldNum" sz="quarter" idx="12"/>
          </p:nvPr>
        </p:nvSpPr>
        <p:spPr/>
        <p:txBody>
          <a:bodyPr/>
          <a:lstStyle/>
          <a:p>
            <a:fld id="{467BD73A-80E5-4B6F-8B07-A17258D86E0E}" type="slidenum">
              <a:rPr lang="sv-SE" smtClean="0"/>
              <a:t>‹#›</a:t>
            </a:fld>
            <a:endParaRPr lang="sv-SE" dirty="0"/>
          </a:p>
        </p:txBody>
      </p:sp>
    </p:spTree>
    <p:extLst>
      <p:ext uri="{BB962C8B-B14F-4D97-AF65-F5344CB8AC3E}">
        <p14:creationId xmlns:p14="http://schemas.microsoft.com/office/powerpoint/2010/main" val="179271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4.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3.png"/><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0.png"/><Relationship Id="rId3" Type="http://schemas.openxmlformats.org/officeDocument/2006/relationships/slideLayout" Target="../slideLayouts/slideLayout36.xml"/><Relationship Id="rId21" Type="http://schemas.openxmlformats.org/officeDocument/2006/relationships/image" Target="../media/image23.jpe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9.jpeg"/><Relationship Id="rId2" Type="http://schemas.openxmlformats.org/officeDocument/2006/relationships/slideLayout" Target="../slideLayouts/slideLayout35.xml"/><Relationship Id="rId16" Type="http://schemas.openxmlformats.org/officeDocument/2006/relationships/theme" Target="../theme/theme5.xml"/><Relationship Id="rId20" Type="http://schemas.openxmlformats.org/officeDocument/2006/relationships/image" Target="../media/image22.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1.jpe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4.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EB65A69-8456-4F51-9334-5363A0427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6B74200-BE17-4052-8D09-43C256A5B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09006F3-E42D-4F7A-9F83-5FDA787DC2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C54C8-503F-4092-857D-E0831BEEAB6D}" type="datetimeFigureOut">
              <a:rPr lang="sv-SE" smtClean="0"/>
              <a:t>2022-11-03</a:t>
            </a:fld>
            <a:endParaRPr lang="sv-SE" dirty="0"/>
          </a:p>
        </p:txBody>
      </p:sp>
      <p:sp>
        <p:nvSpPr>
          <p:cNvPr id="5" name="Platshållare för sidfot 4">
            <a:extLst>
              <a:ext uri="{FF2B5EF4-FFF2-40B4-BE49-F238E27FC236}">
                <a16:creationId xmlns:a16="http://schemas.microsoft.com/office/drawing/2014/main" id="{C194F5F8-AC54-4589-88FF-19998E699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A0DA4361-A625-41BA-837A-14B530A2A0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BD73A-80E5-4B6F-8B07-A17258D86E0E}" type="slidenum">
              <a:rPr lang="sv-SE" smtClean="0"/>
              <a:t>‹#›</a:t>
            </a:fld>
            <a:endParaRPr lang="sv-SE" dirty="0"/>
          </a:p>
        </p:txBody>
      </p:sp>
    </p:spTree>
    <p:extLst>
      <p:ext uri="{BB962C8B-B14F-4D97-AF65-F5344CB8AC3E}">
        <p14:creationId xmlns:p14="http://schemas.microsoft.com/office/powerpoint/2010/main" val="2125125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70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dobjekt 1" descr="Logoskog_SiSL_Norr_200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270029" y="5999298"/>
            <a:ext cx="1866348" cy="571500"/>
          </a:xfrm>
          <a:prstGeom prst="rect">
            <a:avLst/>
          </a:prstGeom>
        </p:spPr>
      </p:pic>
      <p:pic>
        <p:nvPicPr>
          <p:cNvPr id="4" name="Bildobjekt 3" descr="SiSL_ligg_blau.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07689" y="375478"/>
            <a:ext cx="1799647" cy="1059385"/>
          </a:xfrm>
          <a:prstGeom prst="rect">
            <a:avLst/>
          </a:prstGeom>
        </p:spPr>
      </p:pic>
    </p:spTree>
    <p:extLst>
      <p:ext uri="{BB962C8B-B14F-4D97-AF65-F5344CB8AC3E}">
        <p14:creationId xmlns:p14="http://schemas.microsoft.com/office/powerpoint/2010/main" val="31113900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70" r:id="rId4"/>
    <p:sldLayoutId id="2147483671" r:id="rId5"/>
    <p:sldLayoutId id="2147483672" r:id="rId6"/>
    <p:sldLayoutId id="2147483673" r:id="rId7"/>
    <p:sldLayoutId id="2147483674" r:id="rId8"/>
    <p:sldLayoutId id="2147483675"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EDEE91-FAE4-411D-B317-D42C72B5447F}"/>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53420EB-3435-4883-B168-91FB810D4CF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083434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lgn="l" defTabSz="914400" rtl="0" eaLnBrk="1" latinLnBrk="0" hangingPunct="1">
        <a:lnSpc>
          <a:spcPts val="4200"/>
        </a:lnSpc>
        <a:spcBef>
          <a:spcPct val="0"/>
        </a:spcBef>
        <a:buNone/>
        <a:defRPr sz="3500" b="1" i="0" kern="1200" baseline="0">
          <a:solidFill>
            <a:srgbClr val="00722D"/>
          </a:solidFill>
          <a:latin typeface="Arial" panose="020B0604020202020204" pitchFamily="34" charset="0"/>
          <a:ea typeface="+mj-ea"/>
          <a:cs typeface="Arial" panose="020B0604020202020204" pitchFamily="34" charset="0"/>
        </a:defRPr>
      </a:lvl1pPr>
    </p:titleStyle>
    <p:bodyStyle>
      <a:lvl1pPr marL="230400" indent="-180000" algn="l" defTabSz="914400" rtl="0" eaLnBrk="1" latinLnBrk="0" hangingPunct="1">
        <a:lnSpc>
          <a:spcPts val="2040"/>
        </a:lnSpc>
        <a:spcBef>
          <a:spcPts val="10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1pPr>
      <a:lvl2pPr marL="685800" indent="-180000" algn="l" defTabSz="914400" rtl="0" eaLnBrk="1" latinLnBrk="0" hangingPunct="1">
        <a:lnSpc>
          <a:spcPts val="2040"/>
        </a:lnSpc>
        <a:spcBef>
          <a:spcPts val="5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180000" algn="l" defTabSz="914400" rtl="0" eaLnBrk="1" latinLnBrk="0" hangingPunct="1">
        <a:lnSpc>
          <a:spcPts val="2040"/>
        </a:lnSpc>
        <a:spcBef>
          <a:spcPts val="5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180000" algn="l" defTabSz="914400" rtl="0" eaLnBrk="1" latinLnBrk="0" hangingPunct="1">
        <a:lnSpc>
          <a:spcPts val="2040"/>
        </a:lnSpc>
        <a:spcBef>
          <a:spcPts val="5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180000" algn="l" defTabSz="914400" rtl="0" eaLnBrk="1" latinLnBrk="0" hangingPunct="1">
        <a:lnSpc>
          <a:spcPts val="2040"/>
        </a:lnSpc>
        <a:spcBef>
          <a:spcPts val="5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 pos="3840">
          <p15:clr>
            <a:srgbClr val="F26B43"/>
          </p15:clr>
        </p15:guide>
        <p15:guide id="16" orient="horz" pos="4156">
          <p15:clr>
            <a:srgbClr val="F26B43"/>
          </p15:clr>
        </p15:guide>
        <p15:guide id="17" pos="166">
          <p15:clr>
            <a:srgbClr val="F26B43"/>
          </p15:clr>
        </p15:guide>
        <p15:guide id="18" pos="7514">
          <p15:clr>
            <a:srgbClr val="F26B43"/>
          </p15:clr>
        </p15:guide>
        <p15:guide id="20" orient="horz" pos="3997">
          <p15:clr>
            <a:srgbClr val="F26B43"/>
          </p15:clr>
        </p15:guide>
        <p15:guide id="21" pos="325">
          <p15:clr>
            <a:srgbClr val="F26B43"/>
          </p15:clr>
        </p15:guide>
        <p15:guide id="22" pos="7355">
          <p15:clr>
            <a:srgbClr val="F26B43"/>
          </p15:clr>
        </p15:guide>
        <p15:guide id="23" pos="1685">
          <p15:clr>
            <a:srgbClr val="F26B43"/>
          </p15:clr>
        </p15:guide>
        <p15:guide id="26" orient="horz" pos="16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39726" y="5488609"/>
            <a:ext cx="8161948" cy="1214782"/>
          </a:xfrm>
          <a:prstGeom prst="rect">
            <a:avLst/>
          </a:prstGeom>
        </p:spPr>
      </p:pic>
      <p:pic>
        <p:nvPicPr>
          <p:cNvPr id="5" name="Bildobjekt 4">
            <a:extLst>
              <a:ext uri="{FF2B5EF4-FFF2-40B4-BE49-F238E27FC236}">
                <a16:creationId xmlns:a16="http://schemas.microsoft.com/office/drawing/2014/main" id="{11179FA1-3634-4880-B488-8A7249ED482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43458"/>
            <a:ext cx="12192000" cy="2940113"/>
          </a:xfrm>
          <a:prstGeom prst="rect">
            <a:avLst/>
          </a:prstGeom>
        </p:spPr>
      </p:pic>
      <p:pic>
        <p:nvPicPr>
          <p:cNvPr id="8" name="Bildobjekt 7">
            <a:extLst>
              <a:ext uri="{FF2B5EF4-FFF2-40B4-BE49-F238E27FC236}">
                <a16:creationId xmlns:a16="http://schemas.microsoft.com/office/drawing/2014/main" id="{258D9FF8-B234-4DFF-BE35-6FE79FB22E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40141" y="2140811"/>
            <a:ext cx="2511719" cy="2241745"/>
          </a:xfrm>
          <a:prstGeom prst="rect">
            <a:avLst/>
          </a:prstGeom>
        </p:spPr>
      </p:pic>
    </p:spTree>
    <p:extLst>
      <p:ext uri="{BB962C8B-B14F-4D97-AF65-F5344CB8AC3E}">
        <p14:creationId xmlns:p14="http://schemas.microsoft.com/office/powerpoint/2010/main" val="960709484"/>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9" name="Rak koppling 28">
            <a:extLst>
              <a:ext uri="{FF2B5EF4-FFF2-40B4-BE49-F238E27FC236}">
                <a16:creationId xmlns:a16="http://schemas.microsoft.com/office/drawing/2014/main" id="{54B4685F-7FC5-4915-ACCF-C9A7566C38BB}"/>
              </a:ext>
            </a:extLst>
          </p:cNvPr>
          <p:cNvCxnSpPr>
            <a:cxnSpLocks/>
          </p:cNvCxnSpPr>
          <p:nvPr userDrawn="1"/>
        </p:nvCxnSpPr>
        <p:spPr>
          <a:xfrm>
            <a:off x="67675" y="6247848"/>
            <a:ext cx="12604716"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28" name="Bildobjekt 27" descr="En bild som visar oskärpa&#10;&#10;Automatiskt genererad beskrivning">
            <a:extLst>
              <a:ext uri="{FF2B5EF4-FFF2-40B4-BE49-F238E27FC236}">
                <a16:creationId xmlns:a16="http://schemas.microsoft.com/office/drawing/2014/main" id="{9E034714-FF62-4FE1-A19A-B0BD24BAF824}"/>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flipH="1">
            <a:off x="-8623675" y="-266123"/>
            <a:ext cx="10858493" cy="7238995"/>
          </a:xfrm>
          <a:prstGeom prst="parallelogram">
            <a:avLst>
              <a:gd name="adj" fmla="val 26895"/>
            </a:avLst>
          </a:prstGeom>
        </p:spPr>
      </p:pic>
      <p:sp>
        <p:nvSpPr>
          <p:cNvPr id="30" name="textruta 29">
            <a:extLst>
              <a:ext uri="{FF2B5EF4-FFF2-40B4-BE49-F238E27FC236}">
                <a16:creationId xmlns:a16="http://schemas.microsoft.com/office/drawing/2014/main" id="{FCF992FF-845D-40F1-8A73-FADCCEBDEA69}"/>
              </a:ext>
            </a:extLst>
          </p:cNvPr>
          <p:cNvSpPr txBox="1"/>
          <p:nvPr userDrawn="1"/>
        </p:nvSpPr>
        <p:spPr>
          <a:xfrm>
            <a:off x="4045728" y="6326541"/>
            <a:ext cx="4530494" cy="646331"/>
          </a:xfrm>
          <a:prstGeom prst="rect">
            <a:avLst/>
          </a:prstGeom>
          <a:noFill/>
        </p:spPr>
        <p:txBody>
          <a:bodyPr wrap="square" rtlCol="0">
            <a:spAutoFit/>
          </a:bodyPr>
          <a:lstStyle/>
          <a:p>
            <a:pPr algn="just">
              <a:tabLst>
                <a:tab pos="806450" algn="l"/>
                <a:tab pos="1703388" algn="l"/>
                <a:tab pos="2420938" algn="l"/>
              </a:tabLst>
            </a:pPr>
            <a:r>
              <a:rPr lang="sv-SE" sz="900" dirty="0"/>
              <a:t>ARJEPLOGS KOMMUN | HAPARANDA KOMMUN | LULEÅ KOMMUN | ÄLVSBYNS KOMMUN</a:t>
            </a:r>
            <a:br>
              <a:rPr lang="sv-SE" sz="900" dirty="0"/>
            </a:br>
            <a:r>
              <a:rPr lang="sv-SE" sz="900" dirty="0"/>
              <a:t>BODENS KOMMUN | JOKKMOKKS KOMMUN | PAJALA KOMMUN | ÖVERKALIX KOMMUN</a:t>
            </a:r>
            <a:br>
              <a:rPr lang="sv-SE" sz="900" dirty="0"/>
            </a:br>
            <a:r>
              <a:rPr lang="sv-SE" sz="900" dirty="0"/>
              <a:t>GÄLLIVARE KOMMUN | KALIX KOMMUN | PITEÅ KOMMUN |ÖVERTORNEÅ KOMMUN</a:t>
            </a:r>
            <a:br>
              <a:rPr lang="sv-SE" sz="900" dirty="0"/>
            </a:br>
            <a:endParaRPr lang="sv-SE" sz="900" dirty="0"/>
          </a:p>
        </p:txBody>
      </p:sp>
      <p:pic>
        <p:nvPicPr>
          <p:cNvPr id="31" name="Bildobjekt 30">
            <a:extLst>
              <a:ext uri="{FF2B5EF4-FFF2-40B4-BE49-F238E27FC236}">
                <a16:creationId xmlns:a16="http://schemas.microsoft.com/office/drawing/2014/main" id="{8C09E94C-509D-4C29-9D93-FA21B84EA42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234818" y="6393490"/>
            <a:ext cx="1449464" cy="338207"/>
          </a:xfrm>
          <a:prstGeom prst="rect">
            <a:avLst/>
          </a:prstGeom>
        </p:spPr>
      </p:pic>
      <p:pic>
        <p:nvPicPr>
          <p:cNvPr id="32" name="Bildobjekt 31">
            <a:extLst>
              <a:ext uri="{FF2B5EF4-FFF2-40B4-BE49-F238E27FC236}">
                <a16:creationId xmlns:a16="http://schemas.microsoft.com/office/drawing/2014/main" id="{C67CBA91-076A-4773-8E56-DE591E94C4BE}"/>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550185" y="6326541"/>
            <a:ext cx="1306488" cy="454638"/>
          </a:xfrm>
          <a:prstGeom prst="rect">
            <a:avLst/>
          </a:prstGeom>
        </p:spPr>
      </p:pic>
      <p:pic>
        <p:nvPicPr>
          <p:cNvPr id="33" name="Bildobjekt 32">
            <a:extLst>
              <a:ext uri="{FF2B5EF4-FFF2-40B4-BE49-F238E27FC236}">
                <a16:creationId xmlns:a16="http://schemas.microsoft.com/office/drawing/2014/main" id="{7BBD1272-8E0C-4E68-8A21-196F79B18DC9}"/>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8937669" y="6376023"/>
            <a:ext cx="1422695" cy="355674"/>
          </a:xfrm>
          <a:prstGeom prst="rect">
            <a:avLst/>
          </a:prstGeom>
        </p:spPr>
      </p:pic>
      <p:pic>
        <p:nvPicPr>
          <p:cNvPr id="34" name="Bildobjekt 33" descr="En bild som visar ritning&#10;&#10;Automatiskt genererad beskrivning">
            <a:extLst>
              <a:ext uri="{FF2B5EF4-FFF2-40B4-BE49-F238E27FC236}">
                <a16:creationId xmlns:a16="http://schemas.microsoft.com/office/drawing/2014/main" id="{EAF71EEB-D350-440F-BCAC-EBCCF931664D}"/>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246091" y="610151"/>
            <a:ext cx="1641717" cy="965170"/>
          </a:xfrm>
          <a:prstGeom prst="rect">
            <a:avLst/>
          </a:prstGeom>
        </p:spPr>
      </p:pic>
    </p:spTree>
    <p:extLst>
      <p:ext uri="{BB962C8B-B14F-4D97-AF65-F5344CB8AC3E}">
        <p14:creationId xmlns:p14="http://schemas.microsoft.com/office/powerpoint/2010/main" val="41998297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ubrik 4"/>
          <p:cNvSpPr txBox="1">
            <a:spLocks/>
          </p:cNvSpPr>
          <p:nvPr userDrawn="1"/>
        </p:nvSpPr>
        <p:spPr>
          <a:xfrm>
            <a:off x="0" y="6160727"/>
            <a:ext cx="12192000" cy="42226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1800" dirty="0">
                <a:solidFill>
                  <a:schemeClr val="bg2"/>
                </a:solidFill>
              </a:rPr>
              <a:t>Utmaning. Samverkan. Förändring.</a:t>
            </a:r>
          </a:p>
        </p:txBody>
      </p:sp>
      <p:pic>
        <p:nvPicPr>
          <p:cNvPr id="3" name="Bildobjekt 2" descr="Huvud_pp.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447161"/>
            <a:ext cx="12192000" cy="700704"/>
          </a:xfrm>
          <a:prstGeom prst="rect">
            <a:avLst/>
          </a:prstGeom>
        </p:spPr>
      </p:pic>
    </p:spTree>
    <p:extLst>
      <p:ext uri="{BB962C8B-B14F-4D97-AF65-F5344CB8AC3E}">
        <p14:creationId xmlns:p14="http://schemas.microsoft.com/office/powerpoint/2010/main" val="18224921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100.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hyperlink" Target="https://pixnio.com/sv/vaxter/blommor/sommar-tradgard-lov-natur-blomma-solros-vaxt-kronblad" TargetMode="External"/><Relationship Id="rId5" Type="http://schemas.openxmlformats.org/officeDocument/2006/relationships/image" Target="../media/image171.jpeg"/><Relationship Id="rId4" Type="http://schemas.openxmlformats.org/officeDocument/2006/relationships/image" Target="../media/image170.svg"/></Relationships>
</file>

<file path=ppt/slides/_rels/slide10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73.svg"/></Relationships>
</file>

<file path=ppt/slides/_rels/slide10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75.svg"/></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hyperlink" Target="https://pixnio.com/sv/vaxter/blommor/sommar-tradgard-lov-natur-blomma-solros-vaxt-kronblad" TargetMode="External"/><Relationship Id="rId5" Type="http://schemas.openxmlformats.org/officeDocument/2006/relationships/image" Target="../media/image171.jpeg"/><Relationship Id="rId4" Type="http://schemas.openxmlformats.org/officeDocument/2006/relationships/image" Target="../media/image170.sv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5.xml"/><Relationship Id="rId1" Type="http://schemas.openxmlformats.org/officeDocument/2006/relationships/tags" Target="../tags/tag18.xml"/><Relationship Id="rId4" Type="http://schemas.openxmlformats.org/officeDocument/2006/relationships/image" Target="../media/image176.png"/></Relationships>
</file>

<file path=ppt/slides/_rels/slide10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3.xml"/><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04.xml"/><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5.xml"/><Relationship Id="rId1" Type="http://schemas.openxmlformats.org/officeDocument/2006/relationships/slideLayout" Target="../slideLayouts/slideLayout49.xml"/><Relationship Id="rId5" Type="http://schemas.openxmlformats.org/officeDocument/2006/relationships/hyperlink" Target="https://biofuelregion.se/" TargetMode="External"/><Relationship Id="rId4" Type="http://schemas.openxmlformats.org/officeDocument/2006/relationships/image" Target="../media/image180.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s://commons.wikimedia.org/wiki/File:Skiftnyckel_Bahco_8tum_No81_-_3163.jpg" TargetMode="External"/><Relationship Id="rId3" Type="http://schemas.openxmlformats.org/officeDocument/2006/relationships/notesSlide" Target="../notesSlides/notesSlide28.xml"/><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hyperlink" Target="https://pixabay.com/sv/pengar-mynt-guld-valuta-finans-605077/" TargetMode="External"/><Relationship Id="rId15" Type="http://schemas.openxmlformats.org/officeDocument/2006/relationships/hyperlink" Target="https://pixabay.com/sv/kanada-sj%C3%B6-svart-och-vitt-lugn-407701/" TargetMode="External"/><Relationship Id="rId10" Type="http://schemas.openxmlformats.org/officeDocument/2006/relationships/image" Target="../media/image65.png"/><Relationship Id="rId4" Type="http://schemas.openxmlformats.org/officeDocument/2006/relationships/image" Target="../media/image60.jpeg"/><Relationship Id="rId9" Type="http://schemas.openxmlformats.org/officeDocument/2006/relationships/image" Target="../media/image64.png"/><Relationship Id="rId1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hyperlink" Target="https://biofuelregion.se/kunskap/elfordon/" TargetMode="Externa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hyperlink" Target="https://biofuelregion.se/kunskap/elfordon/" TargetMode="Externa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86.png"/><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hyperlink" Target="https://www.elbilsstatistik.se/elbilsstatistik" TargetMode="External"/><Relationship Id="rId4" Type="http://schemas.openxmlformats.org/officeDocument/2006/relationships/hyperlink" Target="https://www.racing5.cl/el-2016-sera-polestar-para-volvo/"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xhere.com/en/photo/162972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99.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1.sv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tags" Target="../tags/tag13.xml"/><Relationship Id="rId5" Type="http://schemas.openxmlformats.org/officeDocument/2006/relationships/image" Target="../media/image103.sv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hyperlink" Target="http://blogg.sundhult.com/category/teknik/" TargetMode="External"/><Relationship Id="rId5" Type="http://schemas.openxmlformats.org/officeDocument/2006/relationships/image" Target="../media/image106.png"/><Relationship Id="rId4" Type="http://schemas.openxmlformats.org/officeDocument/2006/relationships/image" Target="../media/image105.sv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image" Target="../media/image111.jpe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15.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121.svg"/></Relationships>
</file>

<file path=ppt/slides/_rels/slide6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2.png"/><Relationship Id="rId7" Type="http://schemas.openxmlformats.org/officeDocument/2006/relationships/diagramColors" Target="../diagrams/colors2.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124.svg"/></Relationships>
</file>

<file path=ppt/slides/_rels/slide68.xml.rels><?xml version="1.0" encoding="UTF-8" standalone="yes"?>
<Relationships xmlns="http://schemas.openxmlformats.org/package/2006/relationships"><Relationship Id="rId3" Type="http://schemas.openxmlformats.org/officeDocument/2006/relationships/hyperlink" Target="https://powercircle.org/elis-elbilsstatistik/"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126.svg"/><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28.sv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30.svg"/></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32.svg"/></Relationships>
</file>

<file path=ppt/slides/_rels/slide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134.svg"/></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8.xml"/><Relationship Id="rId1" Type="http://schemas.openxmlformats.org/officeDocument/2006/relationships/slideLayout" Target="../slideLayouts/slideLayout17.xml"/><Relationship Id="rId6" Type="http://schemas.openxmlformats.org/officeDocument/2006/relationships/hyperlink" Target="https://biofuelregion.se/vad-vi-ar/vara-medlemmar/" TargetMode="External"/><Relationship Id="rId5" Type="http://schemas.openxmlformats.org/officeDocument/2006/relationships/hyperlink" Target="mailto:hanna.olovsson@biofuelregion.se" TargetMode="External"/><Relationship Id="rId4" Type="http://schemas.openxmlformats.org/officeDocument/2006/relationships/image" Target="../media/image1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34.jpeg"/><Relationship Id="rId4" Type="http://schemas.openxmlformats.org/officeDocument/2006/relationships/image" Target="../media/image33.jpeg"/></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hyperlink" Target="http://www.coursinfo.fr/?attachment_id=5447"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eloh.se/karta-kartnalar-pa-hemsida/" TargetMode="Externa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3.xml"/><Relationship Id="rId1" Type="http://schemas.openxmlformats.org/officeDocument/2006/relationships/slideLayout" Target="../slideLayouts/slideLayout14.xml"/><Relationship Id="rId4" Type="http://schemas.openxmlformats.org/officeDocument/2006/relationships/image" Target="../media/image147.svg"/></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49.svg"/></Relationships>
</file>

<file path=ppt/slides/_rels/slide8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50.jpeg"/><Relationship Id="rId7" Type="http://schemas.openxmlformats.org/officeDocument/2006/relationships/diagramQuickStyle" Target="../diagrams/quickStyle3.xm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www.howmuchisit.org/how-much-do-soccer-goals-cost/" TargetMode="External"/><Relationship Id="rId9" Type="http://schemas.microsoft.com/office/2007/relationships/diagramDrawing" Target="../diagrams/drawing3.xml"/></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8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eloh.se/karta-kartnalar-pa-hemsida/"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58.svg"/></Relationships>
</file>

<file path=ppt/slides/_rels/slide9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pexels.com/photo/photo-of-people-having-meeting-3183186/" TargetMode="External"/><Relationship Id="rId5" Type="http://schemas.openxmlformats.org/officeDocument/2006/relationships/image" Target="../media/image160.jpeg"/><Relationship Id="rId4"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3" Type="http://schemas.openxmlformats.org/officeDocument/2006/relationships/hyperlink" Target="https://eloh.se/karta-kartnalar-pa-hemsida/"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96.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2.png"/><Relationship Id="rId7" Type="http://schemas.openxmlformats.org/officeDocument/2006/relationships/diagramColors" Target="../diagrams/colors4.xml"/><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42.jpeg"/></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66.svg"/><Relationship Id="rId4" Type="http://schemas.openxmlformats.org/officeDocument/2006/relationships/image" Target="../media/image16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Bildobjekt 5" descr="En bild som visar bil, projektor, nära, kontrollpanel&#10;&#10;Automatiskt genererad beskrivning">
            <a:extLst>
              <a:ext uri="{FF2B5EF4-FFF2-40B4-BE49-F238E27FC236}">
                <a16:creationId xmlns:a16="http://schemas.microsoft.com/office/drawing/2014/main" id="{648CCEF5-A905-4378-B65A-17FB893D71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79A9C038-FC0D-4041-B2B7-03FE2A34E78C}"/>
              </a:ext>
            </a:extLst>
          </p:cNvPr>
          <p:cNvSpPr>
            <a:spLocks noGrp="1"/>
          </p:cNvSpPr>
          <p:nvPr>
            <p:ph type="ctrTitle"/>
          </p:nvPr>
        </p:nvSpPr>
        <p:spPr>
          <a:xfrm>
            <a:off x="477981" y="1122363"/>
            <a:ext cx="4023360" cy="3204134"/>
          </a:xfrm>
        </p:spPr>
        <p:txBody>
          <a:bodyPr anchor="b">
            <a:normAutofit/>
          </a:bodyPr>
          <a:lstStyle/>
          <a:p>
            <a:pPr algn="l"/>
            <a:r>
              <a:rPr lang="sv-SE" sz="4800" dirty="0"/>
              <a:t>Guide</a:t>
            </a:r>
          </a:p>
        </p:txBody>
      </p:sp>
      <p:sp>
        <p:nvSpPr>
          <p:cNvPr id="3" name="Underrubrik 2">
            <a:extLst>
              <a:ext uri="{FF2B5EF4-FFF2-40B4-BE49-F238E27FC236}">
                <a16:creationId xmlns:a16="http://schemas.microsoft.com/office/drawing/2014/main" id="{A133F7F4-A821-4E2B-AACA-A0CF2EC7EE31}"/>
              </a:ext>
            </a:extLst>
          </p:cNvPr>
          <p:cNvSpPr>
            <a:spLocks noGrp="1"/>
          </p:cNvSpPr>
          <p:nvPr>
            <p:ph type="subTitle" idx="1"/>
          </p:nvPr>
        </p:nvSpPr>
        <p:spPr>
          <a:xfrm>
            <a:off x="477980" y="4872922"/>
            <a:ext cx="4023359" cy="1208141"/>
          </a:xfrm>
        </p:spPr>
        <p:txBody>
          <a:bodyPr>
            <a:normAutofit/>
          </a:bodyPr>
          <a:lstStyle/>
          <a:p>
            <a:pPr algn="l"/>
            <a:r>
              <a:rPr lang="sv-SE" sz="2000" dirty="0">
                <a:latin typeface="+mj-lt"/>
              </a:rPr>
              <a:t>För att ta fram en kommunal laddinfrastrategi</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Bildobjekt 4">
            <a:extLst>
              <a:ext uri="{FF2B5EF4-FFF2-40B4-BE49-F238E27FC236}">
                <a16:creationId xmlns:a16="http://schemas.microsoft.com/office/drawing/2014/main" id="{CE511E41-D198-44E3-9959-36B6B95E7851}"/>
              </a:ext>
            </a:extLst>
          </p:cNvPr>
          <p:cNvPicPr>
            <a:picLocks noChangeAspect="1"/>
          </p:cNvPicPr>
          <p:nvPr/>
        </p:nvPicPr>
        <p:blipFill>
          <a:blip r:embed="rId4"/>
          <a:stretch>
            <a:fillRect/>
          </a:stretch>
        </p:blipFill>
        <p:spPr>
          <a:xfrm>
            <a:off x="368340" y="358098"/>
            <a:ext cx="1323975" cy="552450"/>
          </a:xfrm>
          <a:prstGeom prst="rect">
            <a:avLst/>
          </a:prstGeom>
        </p:spPr>
      </p:pic>
    </p:spTree>
    <p:extLst>
      <p:ext uri="{BB962C8B-B14F-4D97-AF65-F5344CB8AC3E}">
        <p14:creationId xmlns:p14="http://schemas.microsoft.com/office/powerpoint/2010/main" val="1494701909"/>
      </p:ext>
    </p:extLst>
  </p:cSld>
  <p:clrMapOvr>
    <a:masterClrMapping/>
  </p:clrMapOvr>
  <mc:AlternateContent xmlns:mc="http://schemas.openxmlformats.org/markup-compatibility/2006" xmlns:p14="http://schemas.microsoft.com/office/powerpoint/2010/main">
    <mc:Choice Requires="p14">
      <p:transition spd="slow" p14:dur="2000" advTm="53243"/>
    </mc:Choice>
    <mc:Fallback xmlns="">
      <p:transition spd="slow" advTm="532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ubrik 1">
            <a:extLst>
              <a:ext uri="{FF2B5EF4-FFF2-40B4-BE49-F238E27FC236}">
                <a16:creationId xmlns:a16="http://schemas.microsoft.com/office/drawing/2014/main" id="{6A6F0D31-2101-49E1-858A-69568E419A28}"/>
              </a:ext>
            </a:extLst>
          </p:cNvPr>
          <p:cNvSpPr txBox="1">
            <a:spLocks/>
          </p:cNvSpPr>
          <p:nvPr/>
        </p:nvSpPr>
        <p:spPr>
          <a:xfrm>
            <a:off x="5777535" y="365125"/>
            <a:ext cx="5576263" cy="195274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b="1" kern="1200" dirty="0">
                <a:solidFill>
                  <a:schemeClr val="tx1"/>
                </a:solidFill>
                <a:latin typeface="+mj-lt"/>
                <a:ea typeface="+mj-ea"/>
                <a:cs typeface="+mj-cs"/>
              </a:rPr>
              <a:t>Laddhybrid/pluginhybrid (el och bensindrift)</a:t>
            </a:r>
          </a:p>
        </p:txBody>
      </p:sp>
      <p:sp>
        <p:nvSpPr>
          <p:cNvPr id="17" name="Freeform: Shape 13">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pic>
        <p:nvPicPr>
          <p:cNvPr id="3" name="Bild 2" descr="Batteri som laddas kontur">
            <a:extLst>
              <a:ext uri="{FF2B5EF4-FFF2-40B4-BE49-F238E27FC236}">
                <a16:creationId xmlns:a16="http://schemas.microsoft.com/office/drawing/2014/main" id="{CF745517-773E-44D6-B012-D2A03F0E523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1134" y="1918107"/>
            <a:ext cx="3195204" cy="3195204"/>
          </a:xfrm>
          <a:prstGeom prst="rect">
            <a:avLst/>
          </a:prstGeom>
        </p:spPr>
      </p:pic>
      <p:sp>
        <p:nvSpPr>
          <p:cNvPr id="7" name="Platshållare för innehåll 2">
            <a:extLst>
              <a:ext uri="{FF2B5EF4-FFF2-40B4-BE49-F238E27FC236}">
                <a16:creationId xmlns:a16="http://schemas.microsoft.com/office/drawing/2014/main" id="{BB75DB2E-E87A-498A-99F9-D81C77271CD3}"/>
              </a:ext>
            </a:extLst>
          </p:cNvPr>
          <p:cNvSpPr txBox="1">
            <a:spLocks/>
          </p:cNvSpPr>
          <p:nvPr/>
        </p:nvSpPr>
        <p:spPr>
          <a:xfrm>
            <a:off x="6248400" y="2497257"/>
            <a:ext cx="5105398" cy="3679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r>
              <a:rPr lang="en-US" sz="2000" dirty="0">
                <a:latin typeface="+mj-lt"/>
                <a:ea typeface="+mn-ea"/>
                <a:cs typeface="+mn-cs"/>
              </a:rPr>
              <a:t>Passar för den som ofta kör korta sträckor </a:t>
            </a:r>
          </a:p>
          <a:p>
            <a:pPr marL="342900"/>
            <a:r>
              <a:rPr lang="en-US" sz="2000" dirty="0">
                <a:latin typeface="+mj-lt"/>
                <a:ea typeface="+mn-ea"/>
                <a:cs typeface="+mn-cs"/>
              </a:rPr>
              <a:t>Variation bland olika modeller kring hur mycket de går på el</a:t>
            </a:r>
          </a:p>
          <a:p>
            <a:pPr marL="342900"/>
            <a:r>
              <a:rPr lang="en-US" sz="2000" dirty="0">
                <a:latin typeface="+mj-lt"/>
                <a:ea typeface="+mn-ea"/>
                <a:cs typeface="+mn-cs"/>
              </a:rPr>
              <a:t>Tyngre än konventionella bilar </a:t>
            </a:r>
          </a:p>
          <a:p>
            <a:pPr marL="342900"/>
            <a:r>
              <a:rPr lang="en-US" sz="2000" dirty="0">
                <a:latin typeface="+mj-lt"/>
                <a:ea typeface="+mn-ea"/>
                <a:cs typeface="+mn-cs"/>
              </a:rPr>
              <a:t>För bästa miljö och ekonomiska nytta behövs bra laddmöjligheter </a:t>
            </a:r>
          </a:p>
          <a:p>
            <a:pPr marL="342900"/>
            <a:r>
              <a:rPr lang="en-US" sz="2000" dirty="0">
                <a:latin typeface="+mj-lt"/>
                <a:ea typeface="+mn-ea"/>
                <a:cs typeface="+mn-cs"/>
              </a:rPr>
              <a:t>Finns flertalet modeller med fyrhjulsdrift</a:t>
            </a:r>
          </a:p>
          <a:p>
            <a:pPr marL="342900"/>
            <a:endParaRPr lang="en-US" sz="2000" dirty="0">
              <a:latin typeface="+mj-lt"/>
              <a:ea typeface="+mn-ea"/>
              <a:cs typeface="+mn-cs"/>
            </a:endParaRPr>
          </a:p>
          <a:p>
            <a:pPr marL="342900"/>
            <a:endParaRPr lang="en-US" sz="2000" dirty="0">
              <a:latin typeface="+mj-lt"/>
              <a:ea typeface="+mn-ea"/>
              <a:cs typeface="+mn-cs"/>
            </a:endParaRPr>
          </a:p>
          <a:p>
            <a:pPr marL="342900"/>
            <a:endParaRPr lang="en-US" sz="2000" dirty="0">
              <a:latin typeface="+mj-lt"/>
              <a:ea typeface="+mn-ea"/>
              <a:cs typeface="+mn-cs"/>
            </a:endParaRPr>
          </a:p>
          <a:p>
            <a:endParaRPr lang="en-US" sz="2000" dirty="0">
              <a:latin typeface="+mj-lt"/>
              <a:ea typeface="+mn-ea"/>
              <a:cs typeface="+mn-cs"/>
            </a:endParaRPr>
          </a:p>
          <a:p>
            <a:endParaRPr lang="en-US" sz="2000" dirty="0">
              <a:latin typeface="+mj-lt"/>
              <a:ea typeface="+mn-ea"/>
              <a:cs typeface="+mn-cs"/>
            </a:endParaRPr>
          </a:p>
        </p:txBody>
      </p:sp>
      <p:sp>
        <p:nvSpPr>
          <p:cNvPr id="4" name="Platshållare för innehåll 2">
            <a:extLst>
              <a:ext uri="{FF2B5EF4-FFF2-40B4-BE49-F238E27FC236}">
                <a16:creationId xmlns:a16="http://schemas.microsoft.com/office/drawing/2014/main" id="{5FDD9C7C-CFB3-44DA-8F8C-F0043AF3E26B}"/>
              </a:ext>
            </a:extLst>
          </p:cNvPr>
          <p:cNvSpPr txBox="1">
            <a:spLocks/>
          </p:cNvSpPr>
          <p:nvPr/>
        </p:nvSpPr>
        <p:spPr>
          <a:xfrm>
            <a:off x="1981200" y="1424544"/>
            <a:ext cx="8229600" cy="406157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FFD000"/>
              </a:buClr>
              <a:buNone/>
            </a:pPr>
            <a:endParaRPr lang="sv-SE" sz="2800" dirty="0">
              <a:solidFill>
                <a:srgbClr val="000000"/>
              </a:solidFill>
              <a:latin typeface="Calibri"/>
            </a:endParaRPr>
          </a:p>
        </p:txBody>
      </p:sp>
      <p:sp>
        <p:nvSpPr>
          <p:cNvPr id="9" name="Rektangel 8">
            <a:extLst>
              <a:ext uri="{FF2B5EF4-FFF2-40B4-BE49-F238E27FC236}">
                <a16:creationId xmlns:a16="http://schemas.microsoft.com/office/drawing/2014/main" id="{74D62309-C9A3-4F97-B6F3-407E46542EA2}"/>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865571118"/>
      </p:ext>
    </p:extLst>
  </p:cSld>
  <p:clrMapOvr>
    <a:masterClrMapping/>
  </p:clrMapOvr>
  <mc:AlternateContent xmlns:mc="http://schemas.openxmlformats.org/markup-compatibility/2006" xmlns:p14="http://schemas.microsoft.com/office/powerpoint/2010/main">
    <mc:Choice Requires="p14">
      <p:transition spd="slow" p14:dur="2000" advTm="72979"/>
    </mc:Choice>
    <mc:Fallback xmlns="">
      <p:transition spd="slow" advTm="72979"/>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1C8FB35-B57D-4BD8-9FB6-568B6FC6FE27}"/>
              </a:ext>
            </a:extLst>
          </p:cNvPr>
          <p:cNvSpPr txBox="1"/>
          <p:nvPr/>
        </p:nvSpPr>
        <p:spPr>
          <a:xfrm>
            <a:off x="1197293" y="1207920"/>
            <a:ext cx="6097904" cy="4638642"/>
          </a:xfrm>
          <a:prstGeom prst="rect">
            <a:avLst/>
          </a:prstGeom>
          <a:noFill/>
        </p:spPr>
        <p:txBody>
          <a:bodyPr wrap="square">
            <a:spAutoFit/>
          </a:bodyPr>
          <a:lstStyle/>
          <a:p>
            <a:pPr>
              <a:lnSpc>
                <a:spcPct val="107000"/>
              </a:lnSpc>
              <a:spcAft>
                <a:spcPts val="800"/>
              </a:spcAft>
            </a:pPr>
            <a:r>
              <a:rPr lang="sv-SE" sz="1800" b="1" dirty="0">
                <a:effectLst/>
                <a:latin typeface="+mj-lt"/>
                <a:ea typeface="Calibri" panose="020F0502020204030204" pitchFamily="34" charset="0"/>
                <a:cs typeface="Arial" panose="020B0604020202020204" pitchFamily="34" charset="0"/>
              </a:rPr>
              <a:t>Publik laddning. </a:t>
            </a:r>
            <a:r>
              <a:rPr lang="sv-SE" sz="1800" dirty="0">
                <a:effectLst/>
                <a:latin typeface="+mj-lt"/>
                <a:ea typeface="Calibri" panose="020F0502020204030204" pitchFamily="34" charset="0"/>
                <a:cs typeface="Arial" panose="020B0604020202020204" pitchFamily="34" charset="0"/>
              </a:rPr>
              <a:t>Hur och vem fortsätter inventering av de platser som identifierats? Nyckelspelare: Elnätsägare, </a:t>
            </a:r>
            <a:r>
              <a:rPr lang="sv-SE" sz="1800" dirty="0">
                <a:latin typeface="+mj-lt"/>
                <a:ea typeface="Calibri" panose="020F0502020204030204" pitchFamily="34" charset="0"/>
                <a:cs typeface="Arial" panose="020B0604020202020204" pitchFamily="34" charset="0"/>
              </a:rPr>
              <a:t>intresserade markägare och andra aktörer. </a:t>
            </a:r>
          </a:p>
          <a:p>
            <a:pPr>
              <a:lnSpc>
                <a:spcPct val="107000"/>
              </a:lnSpc>
              <a:spcAft>
                <a:spcPts val="800"/>
              </a:spcAft>
            </a:pPr>
            <a:endParaRPr lang="sv-SE" sz="18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sv-SE" sz="1800" b="1" dirty="0">
                <a:effectLst/>
                <a:latin typeface="+mj-lt"/>
                <a:ea typeface="Calibri" panose="020F0502020204030204" pitchFamily="34" charset="0"/>
                <a:cs typeface="Arial" panose="020B0604020202020204" pitchFamily="34" charset="0"/>
              </a:rPr>
              <a:t>Intern laddning. </a:t>
            </a:r>
            <a:r>
              <a:rPr lang="sv-SE" sz="1800" dirty="0">
                <a:effectLst/>
                <a:latin typeface="+mj-lt"/>
                <a:ea typeface="Calibri" panose="020F0502020204030204" pitchFamily="34" charset="0"/>
                <a:cs typeface="Arial" panose="020B0604020202020204" pitchFamily="34" charset="0"/>
              </a:rPr>
              <a:t>Vilka tjänstepersoner behöver informeras och konsulteras? </a:t>
            </a:r>
            <a:r>
              <a:rPr lang="sv-SE" sz="1800" dirty="0">
                <a:latin typeface="+mj-lt"/>
                <a:ea typeface="Calibri" panose="020F0502020204030204" pitchFamily="34" charset="0"/>
                <a:cs typeface="Arial" panose="020B0604020202020204" pitchFamily="34" charset="0"/>
              </a:rPr>
              <a:t>Fortsatt inventering av lämpliga laddplatser för att få underlag till kostnadskalkyler för investeringar i laddboxar. Finns det möjlig </a:t>
            </a:r>
            <a:r>
              <a:rPr lang="sv-SE" sz="1800" dirty="0">
                <a:effectLst/>
                <a:latin typeface="+mj-lt"/>
                <a:ea typeface="Calibri" panose="020F0502020204030204" pitchFamily="34" charset="0"/>
                <a:cs typeface="Arial" panose="020B0604020202020204" pitchFamily="34" charset="0"/>
              </a:rPr>
              <a:t>samordning mellan publik laddning oc</a:t>
            </a:r>
            <a:r>
              <a:rPr lang="sv-SE" sz="1800" dirty="0">
                <a:latin typeface="+mj-lt"/>
                <a:ea typeface="Calibri" panose="020F0502020204030204" pitchFamily="34" charset="0"/>
                <a:cs typeface="Arial" panose="020B0604020202020204" pitchFamily="34" charset="0"/>
              </a:rPr>
              <a:t>h </a:t>
            </a:r>
            <a:r>
              <a:rPr lang="sv-SE" sz="1800" dirty="0">
                <a:effectLst/>
                <a:latin typeface="+mj-lt"/>
                <a:ea typeface="Calibri" panose="020F0502020204030204" pitchFamily="34" charset="0"/>
                <a:cs typeface="Arial" panose="020B0604020202020204" pitchFamily="34" charset="0"/>
              </a:rPr>
              <a:t> den egna fordonsflottan? Ska kommunen underlätta för laddning av elbilar för arbetspendling?</a:t>
            </a:r>
          </a:p>
          <a:p>
            <a:pPr>
              <a:lnSpc>
                <a:spcPct val="107000"/>
              </a:lnSpc>
              <a:spcAft>
                <a:spcPts val="800"/>
              </a:spcAft>
            </a:pPr>
            <a:endParaRPr lang="sv-SE" sz="18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sv-SE" sz="1800" b="1" dirty="0">
                <a:latin typeface="+mj-lt"/>
                <a:ea typeface="Calibri" panose="020F0502020204030204" pitchFamily="34" charset="0"/>
                <a:cs typeface="Arial" panose="020B0604020202020204" pitchFamily="34" charset="0"/>
              </a:rPr>
              <a:t>Frågor att besvara: </a:t>
            </a:r>
            <a:r>
              <a:rPr lang="sv-SE" sz="1800" dirty="0">
                <a:latin typeface="+mj-lt"/>
                <a:ea typeface="Calibri" panose="020F0502020204030204" pitchFamily="34" charset="0"/>
                <a:cs typeface="Arial" panose="020B0604020202020204" pitchFamily="34" charset="0"/>
              </a:rPr>
              <a:t>Hur inhämtas synpunkter på </a:t>
            </a:r>
            <a:r>
              <a:rPr lang="sv-SE" sz="1800" dirty="0">
                <a:solidFill>
                  <a:srgbClr val="000000"/>
                </a:solidFill>
                <a:latin typeface="+mn-lt"/>
                <a:ea typeface="Calibri" panose="020F0502020204030204" pitchFamily="34" charset="0"/>
              </a:rPr>
              <a:t>målsättningar och vilken ambitionsnivå kommunen ska ha? </a:t>
            </a:r>
            <a:r>
              <a:rPr lang="sv-SE" sz="1800" dirty="0">
                <a:effectLst/>
                <a:latin typeface="+mj-lt"/>
                <a:ea typeface="Calibri" panose="020F0502020204030204" pitchFamily="34" charset="0"/>
                <a:cs typeface="Arial" panose="020B0604020202020204" pitchFamily="34" charset="0"/>
              </a:rPr>
              <a:t>Hur förankras förslagen politiskt och i organisationen?</a:t>
            </a:r>
          </a:p>
        </p:txBody>
      </p:sp>
      <p:pic>
        <p:nvPicPr>
          <p:cNvPr id="7" name="Bild 6" descr="Väg med hel fyllning">
            <a:extLst>
              <a:ext uri="{FF2B5EF4-FFF2-40B4-BE49-F238E27FC236}">
                <a16:creationId xmlns:a16="http://schemas.microsoft.com/office/drawing/2014/main" id="{97CBB9D7-FD6C-4F32-A49C-B7AB57518D2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5197" y="1885950"/>
            <a:ext cx="4263390" cy="4263390"/>
          </a:xfrm>
          <a:prstGeom prst="rect">
            <a:avLst/>
          </a:prstGeom>
        </p:spPr>
      </p:pic>
      <p:sp>
        <p:nvSpPr>
          <p:cNvPr id="4" name="Rektangel 3">
            <a:extLst>
              <a:ext uri="{FF2B5EF4-FFF2-40B4-BE49-F238E27FC236}">
                <a16:creationId xmlns:a16="http://schemas.microsoft.com/office/drawing/2014/main" id="{24976909-ADFA-4EF3-B69E-A745C306BB79}"/>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6831958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AA6B992-398C-48B3-B5EB-255F4A34DE0C}"/>
              </a:ext>
            </a:extLst>
          </p:cNvPr>
          <p:cNvSpPr txBox="1"/>
          <p:nvPr/>
        </p:nvSpPr>
        <p:spPr>
          <a:xfrm>
            <a:off x="4825232" y="1249263"/>
            <a:ext cx="7676707" cy="830997"/>
          </a:xfrm>
          <a:prstGeom prst="rect">
            <a:avLst/>
          </a:prstGeom>
          <a:noFill/>
        </p:spPr>
        <p:txBody>
          <a:bodyPr wrap="square" rtlCol="0">
            <a:spAutoFit/>
          </a:bodyPr>
          <a:lstStyle/>
          <a:p>
            <a:r>
              <a:rPr lang="sv-SE" sz="4800" dirty="0"/>
              <a:t>TACK FÖR ER MEDVERKAN!</a:t>
            </a:r>
          </a:p>
        </p:txBody>
      </p:sp>
      <p:pic>
        <p:nvPicPr>
          <p:cNvPr id="4" name="Bild 3" descr="En liten sprig av blommor">
            <a:extLst>
              <a:ext uri="{FF2B5EF4-FFF2-40B4-BE49-F238E27FC236}">
                <a16:creationId xmlns:a16="http://schemas.microsoft.com/office/drawing/2014/main" id="{1813061F-8B5D-4BDC-9D3C-780AB5BC909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4540" y="-85052"/>
            <a:ext cx="4572000" cy="4572000"/>
          </a:xfrm>
          <a:prstGeom prst="rect">
            <a:avLst/>
          </a:prstGeom>
        </p:spPr>
      </p:pic>
      <p:pic>
        <p:nvPicPr>
          <p:cNvPr id="5" name="Bildobjekt 4">
            <a:extLst>
              <a:ext uri="{FF2B5EF4-FFF2-40B4-BE49-F238E27FC236}">
                <a16:creationId xmlns:a16="http://schemas.microsoft.com/office/drawing/2014/main" id="{F189C393-A15F-419E-B8D1-5B16544E624A}"/>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4748360" y="2702140"/>
            <a:ext cx="3915225" cy="2610150"/>
          </a:xfrm>
          <a:prstGeom prst="rect">
            <a:avLst/>
          </a:prstGeom>
        </p:spPr>
      </p:pic>
      <p:sp>
        <p:nvSpPr>
          <p:cNvPr id="6" name="Rektangel 5">
            <a:extLst>
              <a:ext uri="{FF2B5EF4-FFF2-40B4-BE49-F238E27FC236}">
                <a16:creationId xmlns:a16="http://schemas.microsoft.com/office/drawing/2014/main" id="{37AF9263-FA30-454F-B6E7-59DDCA221ED7}"/>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510445047"/>
      </p:ext>
    </p:extLst>
  </p:cSld>
  <p:clrMapOvr>
    <a:masterClrMapping/>
  </p:clrMapOvr>
  <mc:AlternateContent xmlns:mc="http://schemas.openxmlformats.org/markup-compatibility/2006" xmlns:p14="http://schemas.microsoft.com/office/powerpoint/2010/main">
    <mc:Choice Requires="p14">
      <p:transition spd="slow" p14:dur="2000" advTm="20687"/>
    </mc:Choice>
    <mc:Fallback xmlns="">
      <p:transition spd="slow" advTm="20687"/>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64B3A9-7919-40FE-88EB-54C085DA846D}"/>
              </a:ext>
            </a:extLst>
          </p:cNvPr>
          <p:cNvSpPr>
            <a:spLocks noGrp="1"/>
          </p:cNvSpPr>
          <p:nvPr>
            <p:ph type="title"/>
          </p:nvPr>
        </p:nvSpPr>
        <p:spPr>
          <a:xfrm>
            <a:off x="648929" y="210435"/>
            <a:ext cx="6422849" cy="1676603"/>
          </a:xfrm>
        </p:spPr>
        <p:txBody>
          <a:bodyPr>
            <a:normAutofit/>
          </a:bodyPr>
          <a:lstStyle/>
          <a:p>
            <a:r>
              <a:rPr lang="sv-SE" dirty="0"/>
              <a:t>Avsnitt 8</a:t>
            </a:r>
            <a:br>
              <a:rPr lang="sv-SE" dirty="0"/>
            </a:br>
            <a:r>
              <a:rPr lang="sv-SE" dirty="0"/>
              <a:t>Resultat och uppföljning</a:t>
            </a:r>
          </a:p>
        </p:txBody>
      </p:sp>
      <p:sp>
        <p:nvSpPr>
          <p:cNvPr id="3" name="Platshållare för innehåll 2">
            <a:extLst>
              <a:ext uri="{FF2B5EF4-FFF2-40B4-BE49-F238E27FC236}">
                <a16:creationId xmlns:a16="http://schemas.microsoft.com/office/drawing/2014/main" id="{CE41012D-2D07-431E-B547-1CEE03EB9C00}"/>
              </a:ext>
            </a:extLst>
          </p:cNvPr>
          <p:cNvSpPr>
            <a:spLocks noGrp="1"/>
          </p:cNvSpPr>
          <p:nvPr>
            <p:ph idx="1"/>
          </p:nvPr>
        </p:nvSpPr>
        <p:spPr>
          <a:xfrm>
            <a:off x="648929" y="2082800"/>
            <a:ext cx="6422848" cy="3785419"/>
          </a:xfrm>
        </p:spPr>
        <p:txBody>
          <a:bodyPr>
            <a:normAutofit/>
          </a:bodyPr>
          <a:lstStyle/>
          <a:p>
            <a:r>
              <a:rPr lang="sv-SE" sz="1400" dirty="0">
                <a:latin typeface="+mj-lt"/>
                <a:cs typeface="Arial" panose="020B0604020202020204" pitchFamily="34" charset="0"/>
              </a:rPr>
              <a:t>Ta fram underlag för förslag till investeringsbudget för intern laddning. I förslaget utses också vem eller vilka som tar frågan vidare.</a:t>
            </a:r>
          </a:p>
          <a:p>
            <a:r>
              <a:rPr lang="sv-SE" sz="1400" dirty="0">
                <a:latin typeface="+mj-lt"/>
                <a:cs typeface="Arial" panose="020B0604020202020204" pitchFamily="34" charset="0"/>
              </a:rPr>
              <a:t>Hur ska den beslutade strategin förvaltas? Bör det finnas tidpunkter angivna för revision av strategin? Ansvarig funktion bör utses.</a:t>
            </a:r>
          </a:p>
          <a:p>
            <a:r>
              <a:rPr lang="sv-SE" sz="1400" dirty="0">
                <a:latin typeface="+mj-lt"/>
                <a:cs typeface="Arial" panose="020B0604020202020204" pitchFamily="34" charset="0"/>
              </a:rPr>
              <a:t>Hur ska strategin kommuniceras till aktörer som kan vilja investera i publik laddning? Vem svarar på frågor och hjälper aktörer som vill bygga? Ansvarig funktion bör utses.</a:t>
            </a:r>
          </a:p>
          <a:p>
            <a:r>
              <a:rPr lang="sv-SE" sz="1400" dirty="0">
                <a:latin typeface="+mj-lt"/>
                <a:cs typeface="Arial" panose="020B0604020202020204" pitchFamily="34" charset="0"/>
              </a:rPr>
              <a:t>Hur ser uppföljningen  av målen som satts upp i laddinfrastrategi ut? Ansvarig funktion bör utses.</a:t>
            </a:r>
          </a:p>
          <a:p>
            <a:r>
              <a:rPr lang="sv-SE" sz="1400" dirty="0">
                <a:latin typeface="+mj-lt"/>
                <a:cs typeface="Arial" panose="020B0604020202020204" pitchFamily="34" charset="0"/>
              </a:rPr>
              <a:t>Hur ser uppföljning ut av investeringarna så att den interna laddningen byggs som planerat? Behöver investeringsplanen revideras? Hur säkerställs det att platserna används?</a:t>
            </a:r>
          </a:p>
          <a:p>
            <a:r>
              <a:rPr lang="sv-SE" sz="1400" dirty="0">
                <a:latin typeface="+mj-lt"/>
                <a:cs typeface="Arial" panose="020B0604020202020204" pitchFamily="34" charset="0"/>
              </a:rPr>
              <a:t>Vilka delar under arbetet har belysts som extra viktiga under tidigare process? Hur tas detta vidare?</a:t>
            </a:r>
          </a:p>
          <a:p>
            <a:endParaRPr lang="sv-SE" sz="1400" dirty="0">
              <a:latin typeface="+mj-lt"/>
              <a:cs typeface="Arial" panose="020B0604020202020204" pitchFamily="34" charset="0"/>
            </a:endParaRPr>
          </a:p>
          <a:p>
            <a:endParaRPr lang="sv-SE" sz="1400" dirty="0">
              <a:latin typeface="+mj-lt"/>
              <a:ea typeface="Calibri" panose="020F0502020204030204" pitchFamily="34" charset="0"/>
              <a:cs typeface="Arial" panose="020B0604020202020204" pitchFamily="34" charset="0"/>
            </a:endParaRPr>
          </a:p>
          <a:p>
            <a:endParaRPr lang="sv-SE" sz="1400" dirty="0">
              <a:latin typeface="+mj-lt"/>
            </a:endParaRPr>
          </a:p>
        </p:txBody>
      </p:sp>
      <p:sp>
        <p:nvSpPr>
          <p:cNvPr id="10" name="Rectangle 9">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Bild 4" descr="Flödesschema kontur">
            <a:extLst>
              <a:ext uri="{FF2B5EF4-FFF2-40B4-BE49-F238E27FC236}">
                <a16:creationId xmlns:a16="http://schemas.microsoft.com/office/drawing/2014/main" id="{6286D3D0-F6EA-4135-8C89-9B68578C1DA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61082" y="1914045"/>
            <a:ext cx="3026664" cy="3026664"/>
          </a:xfrm>
          <a:prstGeom prst="rect">
            <a:avLst/>
          </a:prstGeom>
          <a:effectLst/>
        </p:spPr>
      </p:pic>
      <p:sp>
        <p:nvSpPr>
          <p:cNvPr id="7" name="Rektangel 6">
            <a:extLst>
              <a:ext uri="{FF2B5EF4-FFF2-40B4-BE49-F238E27FC236}">
                <a16:creationId xmlns:a16="http://schemas.microsoft.com/office/drawing/2014/main" id="{BA70B123-01E2-48C8-8D8E-C92D558B0917}"/>
              </a:ext>
            </a:extLst>
          </p:cNvPr>
          <p:cNvSpPr/>
          <p:nvPr/>
        </p:nvSpPr>
        <p:spPr>
          <a:xfrm>
            <a:off x="0" y="6470072"/>
            <a:ext cx="12192000" cy="38791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787703497"/>
      </p:ext>
    </p:extLst>
  </p:cSld>
  <p:clrMapOvr>
    <a:masterClrMapping/>
  </p:clrMapOvr>
  <mc:AlternateContent xmlns:mc="http://schemas.openxmlformats.org/markup-compatibility/2006" xmlns:p14="http://schemas.microsoft.com/office/powerpoint/2010/main">
    <mc:Choice Requires="p14">
      <p:transition spd="slow" p14:dur="2000" advTm="25869"/>
    </mc:Choice>
    <mc:Fallback xmlns="">
      <p:transition spd="slow" advTm="25869"/>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ubrik 1">
            <a:extLst>
              <a:ext uri="{FF2B5EF4-FFF2-40B4-BE49-F238E27FC236}">
                <a16:creationId xmlns:a16="http://schemas.microsoft.com/office/drawing/2014/main" id="{0738251F-DE3A-4ED0-BDA0-5F02FF61F3EC}"/>
              </a:ext>
            </a:extLst>
          </p:cNvPr>
          <p:cNvSpPr>
            <a:spLocks noGrp="1"/>
          </p:cNvSpPr>
          <p:nvPr>
            <p:ph type="title"/>
          </p:nvPr>
        </p:nvSpPr>
        <p:spPr>
          <a:xfrm>
            <a:off x="1137034" y="609597"/>
            <a:ext cx="9392421" cy="1330841"/>
          </a:xfrm>
        </p:spPr>
        <p:txBody>
          <a:bodyPr>
            <a:normAutofit/>
          </a:bodyPr>
          <a:lstStyle/>
          <a:p>
            <a:r>
              <a:rPr lang="sv-SE" dirty="0"/>
              <a:t>Handlingsplan</a:t>
            </a:r>
          </a:p>
        </p:txBody>
      </p:sp>
      <p:sp>
        <p:nvSpPr>
          <p:cNvPr id="3" name="Platshållare för innehåll 2">
            <a:extLst>
              <a:ext uri="{FF2B5EF4-FFF2-40B4-BE49-F238E27FC236}">
                <a16:creationId xmlns:a16="http://schemas.microsoft.com/office/drawing/2014/main" id="{087DCE88-9682-43F0-9639-27E5EE2013DE}"/>
              </a:ext>
            </a:extLst>
          </p:cNvPr>
          <p:cNvSpPr>
            <a:spLocks noGrp="1"/>
          </p:cNvSpPr>
          <p:nvPr>
            <p:ph idx="1"/>
          </p:nvPr>
        </p:nvSpPr>
        <p:spPr>
          <a:xfrm>
            <a:off x="1137033" y="2198362"/>
            <a:ext cx="6663075" cy="3917773"/>
          </a:xfrm>
        </p:spPr>
        <p:txBody>
          <a:bodyPr>
            <a:normAutofit/>
          </a:bodyPr>
          <a:lstStyle/>
          <a:p>
            <a:pPr marL="0" indent="0">
              <a:buNone/>
            </a:pPr>
            <a:r>
              <a:rPr lang="sv-SE" sz="2000" i="1" dirty="0"/>
              <a:t>Tas fram i samband med strategi eller när strategi är beslutad</a:t>
            </a:r>
          </a:p>
          <a:p>
            <a:pPr marL="0" indent="0">
              <a:buNone/>
            </a:pPr>
            <a:endParaRPr lang="sv-SE" sz="2000" dirty="0"/>
          </a:p>
          <a:p>
            <a:r>
              <a:rPr lang="sv-SE" sz="2000" dirty="0"/>
              <a:t>Mall finns i Word-format</a:t>
            </a:r>
          </a:p>
          <a:p>
            <a:endParaRPr lang="sv-SE" sz="2000" dirty="0"/>
          </a:p>
          <a:p>
            <a:r>
              <a:rPr lang="sv-SE" sz="2000" dirty="0"/>
              <a:t>Vem gör vad?</a:t>
            </a:r>
          </a:p>
          <a:p>
            <a:endParaRPr lang="sv-SE" sz="2000" dirty="0"/>
          </a:p>
          <a:p>
            <a:r>
              <a:rPr lang="sv-SE" sz="2000" dirty="0"/>
              <a:t>När?</a:t>
            </a:r>
          </a:p>
          <a:p>
            <a:endParaRPr lang="sv-SE" sz="2000" dirty="0"/>
          </a:p>
          <a:p>
            <a:r>
              <a:rPr lang="sv-SE" sz="2000" dirty="0"/>
              <a:t>Hur följs detta upp?</a:t>
            </a:r>
          </a:p>
        </p:txBody>
      </p:sp>
      <p:pic>
        <p:nvPicPr>
          <p:cNvPr id="5" name="Bild 4" descr="Ordförandeklubba kontur">
            <a:extLst>
              <a:ext uri="{FF2B5EF4-FFF2-40B4-BE49-F238E27FC236}">
                <a16:creationId xmlns:a16="http://schemas.microsoft.com/office/drawing/2014/main" id="{33DFDEBD-496E-4461-AC94-5FC7A94CEE4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35662" y="2184914"/>
            <a:ext cx="3755915" cy="3755915"/>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Rektangel 7">
            <a:extLst>
              <a:ext uri="{FF2B5EF4-FFF2-40B4-BE49-F238E27FC236}">
                <a16:creationId xmlns:a16="http://schemas.microsoft.com/office/drawing/2014/main" id="{D41CF518-8C2A-4352-87B7-F4FA62694D07}"/>
              </a:ext>
            </a:extLst>
          </p:cNvPr>
          <p:cNvSpPr/>
          <p:nvPr/>
        </p:nvSpPr>
        <p:spPr>
          <a:xfrm>
            <a:off x="0" y="6470072"/>
            <a:ext cx="12192000" cy="38791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831714327"/>
      </p:ext>
    </p:extLst>
  </p:cSld>
  <p:clrMapOvr>
    <a:masterClrMapping/>
  </p:clrMapOvr>
  <mc:AlternateContent xmlns:mc="http://schemas.openxmlformats.org/markup-compatibility/2006" xmlns:p14="http://schemas.microsoft.com/office/powerpoint/2010/main">
    <mc:Choice Requires="p14">
      <p:transition spd="slow" p14:dur="2000" advTm="14794"/>
    </mc:Choice>
    <mc:Fallback xmlns="">
      <p:transition spd="slow" advTm="14794"/>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AA6B992-398C-48B3-B5EB-255F4A34DE0C}"/>
              </a:ext>
            </a:extLst>
          </p:cNvPr>
          <p:cNvSpPr txBox="1"/>
          <p:nvPr/>
        </p:nvSpPr>
        <p:spPr>
          <a:xfrm>
            <a:off x="4441698" y="689725"/>
            <a:ext cx="7676707" cy="2308324"/>
          </a:xfrm>
          <a:prstGeom prst="rect">
            <a:avLst/>
          </a:prstGeom>
          <a:noFill/>
        </p:spPr>
        <p:txBody>
          <a:bodyPr wrap="square" rtlCol="0">
            <a:spAutoFit/>
          </a:bodyPr>
          <a:lstStyle/>
          <a:p>
            <a:r>
              <a:rPr lang="sv-SE" sz="4800" dirty="0"/>
              <a:t>TACK FÖR OSS! DENNA GUIDE HAR TAGITS FRAM INOM RAMEN FÖR TRE PROJEKT</a:t>
            </a:r>
          </a:p>
        </p:txBody>
      </p:sp>
      <p:pic>
        <p:nvPicPr>
          <p:cNvPr id="4" name="Bild 3" descr="En liten sprig av blommor">
            <a:extLst>
              <a:ext uri="{FF2B5EF4-FFF2-40B4-BE49-F238E27FC236}">
                <a16:creationId xmlns:a16="http://schemas.microsoft.com/office/drawing/2014/main" id="{1813061F-8B5D-4BDC-9D3C-780AB5BC909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3232" y="-442113"/>
            <a:ext cx="4572000" cy="4572000"/>
          </a:xfrm>
          <a:prstGeom prst="rect">
            <a:avLst/>
          </a:prstGeom>
        </p:spPr>
      </p:pic>
      <p:pic>
        <p:nvPicPr>
          <p:cNvPr id="5" name="Bildobjekt 4">
            <a:extLst>
              <a:ext uri="{FF2B5EF4-FFF2-40B4-BE49-F238E27FC236}">
                <a16:creationId xmlns:a16="http://schemas.microsoft.com/office/drawing/2014/main" id="{F189C393-A15F-419E-B8D1-5B16544E624A}"/>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526473" y="3429000"/>
            <a:ext cx="3915225" cy="2610150"/>
          </a:xfrm>
          <a:prstGeom prst="rect">
            <a:avLst/>
          </a:prstGeom>
        </p:spPr>
      </p:pic>
      <p:sp>
        <p:nvSpPr>
          <p:cNvPr id="6" name="Rektangel 5">
            <a:extLst>
              <a:ext uri="{FF2B5EF4-FFF2-40B4-BE49-F238E27FC236}">
                <a16:creationId xmlns:a16="http://schemas.microsoft.com/office/drawing/2014/main" id="{37AF9263-FA30-454F-B6E7-59DDCA221ED7}"/>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ruta 2">
            <a:extLst>
              <a:ext uri="{FF2B5EF4-FFF2-40B4-BE49-F238E27FC236}">
                <a16:creationId xmlns:a16="http://schemas.microsoft.com/office/drawing/2014/main" id="{0D67198F-6652-4FD3-812C-F0B0A8217441}"/>
              </a:ext>
            </a:extLst>
          </p:cNvPr>
          <p:cNvSpPr txBox="1"/>
          <p:nvPr/>
        </p:nvSpPr>
        <p:spPr>
          <a:xfrm>
            <a:off x="5216660" y="3429000"/>
            <a:ext cx="6448867" cy="2246769"/>
          </a:xfrm>
          <a:prstGeom prst="rect">
            <a:avLst/>
          </a:prstGeom>
          <a:noFill/>
        </p:spPr>
        <p:txBody>
          <a:bodyPr wrap="square" rtlCol="0">
            <a:spAutoFit/>
          </a:bodyPr>
          <a:lstStyle/>
          <a:p>
            <a:r>
              <a:rPr lang="sv-SE" sz="2800" dirty="0"/>
              <a:t>Stratus</a:t>
            </a:r>
          </a:p>
          <a:p>
            <a:endParaRPr lang="sv-SE" sz="2800" dirty="0"/>
          </a:p>
          <a:p>
            <a:r>
              <a:rPr lang="sv-SE" sz="2800" dirty="0"/>
              <a:t>Stolpe in för stad och land</a:t>
            </a:r>
          </a:p>
          <a:p>
            <a:endParaRPr lang="sv-SE" sz="2800" dirty="0"/>
          </a:p>
          <a:p>
            <a:r>
              <a:rPr lang="sv-SE" sz="2800" dirty="0"/>
              <a:t>Fossilfria transporter i norr</a:t>
            </a:r>
          </a:p>
        </p:txBody>
      </p:sp>
    </p:spTree>
    <p:extLst>
      <p:ext uri="{BB962C8B-B14F-4D97-AF65-F5344CB8AC3E}">
        <p14:creationId xmlns:p14="http://schemas.microsoft.com/office/powerpoint/2010/main" val="536546043"/>
      </p:ext>
    </p:extLst>
  </p:cSld>
  <p:clrMapOvr>
    <a:masterClrMapping/>
  </p:clrMapOvr>
  <mc:AlternateContent xmlns:mc="http://schemas.openxmlformats.org/markup-compatibility/2006" xmlns:p14="http://schemas.microsoft.com/office/powerpoint/2010/main">
    <mc:Choice Requires="p14">
      <p:transition spd="slow" p14:dur="2000" advTm="18596"/>
    </mc:Choice>
    <mc:Fallback xmlns="">
      <p:transition spd="slow" advTm="18596"/>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846165D-3D86-4ED6-B263-9B498D50879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863968" y="1088839"/>
            <a:ext cx="7036651" cy="4974599"/>
          </a:xfrm>
          <a:prstGeom prst="rect">
            <a:avLst/>
          </a:prstGeom>
        </p:spPr>
      </p:pic>
      <p:sp>
        <p:nvSpPr>
          <p:cNvPr id="6" name="textruta 5">
            <a:extLst>
              <a:ext uri="{FF2B5EF4-FFF2-40B4-BE49-F238E27FC236}">
                <a16:creationId xmlns:a16="http://schemas.microsoft.com/office/drawing/2014/main" id="{CD874298-5BDA-4F5F-9B7D-9A15A44CBA7A}"/>
              </a:ext>
            </a:extLst>
          </p:cNvPr>
          <p:cNvSpPr txBox="1"/>
          <p:nvPr/>
        </p:nvSpPr>
        <p:spPr>
          <a:xfrm>
            <a:off x="9249316" y="1438145"/>
            <a:ext cx="4081346" cy="196451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a:ln>
                  <a:noFill/>
                </a:ln>
                <a:solidFill>
                  <a:srgbClr val="ED7D31"/>
                </a:solidFill>
                <a:effectLst/>
                <a:uLnTx/>
                <a:uFillTx/>
                <a:latin typeface="Calibri" panose="020F0502020204030204"/>
                <a:ea typeface="+mn-ea"/>
                <a:cs typeface="+mn-cs"/>
              </a:rPr>
              <a:t>STRATEGI</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a:ln>
                  <a:noFill/>
                </a:ln>
                <a:solidFill>
                  <a:srgbClr val="ED7D31"/>
                </a:solidFill>
                <a:effectLst/>
                <a:uLnTx/>
                <a:uFillTx/>
                <a:latin typeface="Calibri" panose="020F0502020204030204"/>
                <a:ea typeface="+mn-ea"/>
                <a:cs typeface="+mn-cs"/>
              </a:rPr>
              <a:t>SOLEL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a:ln>
                  <a:noFill/>
                </a:ln>
                <a:solidFill>
                  <a:srgbClr val="ED7D31"/>
                </a:solidFill>
                <a:effectLst/>
                <a:uLnTx/>
                <a:uFillTx/>
                <a:latin typeface="Calibri" panose="020F0502020204030204"/>
                <a:ea typeface="+mn-ea"/>
                <a:cs typeface="+mn-cs"/>
              </a:rPr>
              <a:t>ELTRANSPORT</a:t>
            </a:r>
          </a:p>
        </p:txBody>
      </p:sp>
    </p:spTree>
    <p:custDataLst>
      <p:tags r:id="rId1"/>
    </p:custDataLst>
    <p:extLst>
      <p:ext uri="{BB962C8B-B14F-4D97-AF65-F5344CB8AC3E}">
        <p14:creationId xmlns:p14="http://schemas.microsoft.com/office/powerpoint/2010/main" val="1645515347"/>
      </p:ext>
    </p:extLst>
  </p:cSld>
  <p:clrMapOvr>
    <a:masterClrMapping/>
  </p:clrMapOvr>
  <mc:AlternateContent xmlns:mc="http://schemas.openxmlformats.org/markup-compatibility/2006" xmlns:p14="http://schemas.microsoft.com/office/powerpoint/2010/main">
    <mc:Choice Requires="p14">
      <p:transition spd="slow" p14:dur="2000" advTm="17138"/>
    </mc:Choice>
    <mc:Fallback xmlns="">
      <p:transition spd="slow" advTm="171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ittar, sitter, gata, skärm&#10;&#10;Automatiskt genererad beskrivning">
            <a:extLst>
              <a:ext uri="{FF2B5EF4-FFF2-40B4-BE49-F238E27FC236}">
                <a16:creationId xmlns:a16="http://schemas.microsoft.com/office/drawing/2014/main" id="{F2D7274A-37F1-4F51-AF0C-9F19FCA04306}"/>
              </a:ext>
            </a:extLst>
          </p:cNvPr>
          <p:cNvPicPr>
            <a:picLocks noChangeAspect="1"/>
          </p:cNvPicPr>
          <p:nvPr/>
        </p:nvPicPr>
        <p:blipFill>
          <a:blip r:embed="rId3"/>
          <a:stretch>
            <a:fillRect/>
          </a:stretch>
        </p:blipFill>
        <p:spPr>
          <a:xfrm>
            <a:off x="2008909" y="5174185"/>
            <a:ext cx="8368146" cy="1536340"/>
          </a:xfrm>
          <a:prstGeom prst="rect">
            <a:avLst/>
          </a:prstGeom>
          <a:solidFill>
            <a:schemeClr val="bg1"/>
          </a:solidFill>
        </p:spPr>
      </p:pic>
      <p:sp>
        <p:nvSpPr>
          <p:cNvPr id="3" name="AutoShape 2">
            <a:extLst>
              <a:ext uri="{FF2B5EF4-FFF2-40B4-BE49-F238E27FC236}">
                <a16:creationId xmlns:a16="http://schemas.microsoft.com/office/drawing/2014/main" id="{ADC7BA64-F208-4250-8CC5-294E374F01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65626C"/>
              </a:solidFill>
              <a:effectLst/>
              <a:uLnTx/>
              <a:uFillTx/>
              <a:latin typeface="Calibri"/>
              <a:ea typeface="+mn-ea"/>
              <a:cs typeface="+mn-cs"/>
            </a:endParaRPr>
          </a:p>
        </p:txBody>
      </p:sp>
      <p:sp>
        <p:nvSpPr>
          <p:cNvPr id="5" name="AutoShape 4">
            <a:extLst>
              <a:ext uri="{FF2B5EF4-FFF2-40B4-BE49-F238E27FC236}">
                <a16:creationId xmlns:a16="http://schemas.microsoft.com/office/drawing/2014/main" id="{B1C47B45-3EDF-4106-865F-98B2E224B85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65626C"/>
              </a:solidFill>
              <a:effectLst/>
              <a:uLnTx/>
              <a:uFillTx/>
              <a:latin typeface="Calibri"/>
              <a:ea typeface="+mn-ea"/>
              <a:cs typeface="+mn-cs"/>
            </a:endParaRPr>
          </a:p>
        </p:txBody>
      </p:sp>
      <p:sp>
        <p:nvSpPr>
          <p:cNvPr id="6" name="AutoShape 6">
            <a:extLst>
              <a:ext uri="{FF2B5EF4-FFF2-40B4-BE49-F238E27FC236}">
                <a16:creationId xmlns:a16="http://schemas.microsoft.com/office/drawing/2014/main" id="{F3236FF3-0CAD-4468-8214-D4575B27F45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65626C"/>
              </a:solidFill>
              <a:effectLst/>
              <a:uLnTx/>
              <a:uFillTx/>
              <a:latin typeface="Calibri"/>
              <a:ea typeface="+mn-ea"/>
              <a:cs typeface="+mn-cs"/>
            </a:endParaRPr>
          </a:p>
        </p:txBody>
      </p:sp>
    </p:spTree>
    <p:extLst>
      <p:ext uri="{BB962C8B-B14F-4D97-AF65-F5344CB8AC3E}">
        <p14:creationId xmlns:p14="http://schemas.microsoft.com/office/powerpoint/2010/main" val="382733608"/>
      </p:ext>
    </p:extLst>
  </p:cSld>
  <p:clrMapOvr>
    <a:masterClrMapping/>
  </p:clrMapOvr>
  <mc:AlternateContent xmlns:mc="http://schemas.openxmlformats.org/markup-compatibility/2006" xmlns:p14="http://schemas.microsoft.com/office/powerpoint/2010/main">
    <mc:Choice Requires="p14">
      <p:transition spd="slow" p14:dur="2000" advTm="30886"/>
    </mc:Choice>
    <mc:Fallback xmlns="">
      <p:transition spd="slow" advTm="30886"/>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9A75E2-882C-42EF-A839-52D71A68E833}"/>
              </a:ext>
            </a:extLst>
          </p:cNvPr>
          <p:cNvSpPr>
            <a:spLocks noGrp="1"/>
          </p:cNvSpPr>
          <p:nvPr>
            <p:ph type="title"/>
          </p:nvPr>
        </p:nvSpPr>
        <p:spPr/>
        <p:txBody>
          <a:bodyPr>
            <a:normAutofit/>
          </a:bodyPr>
          <a:lstStyle/>
          <a:p>
            <a:r>
              <a:rPr lang="sv-SE" sz="3000" dirty="0"/>
              <a:t>Västerbotten ställer om till en fossiloberoende* fordonslotta </a:t>
            </a:r>
          </a:p>
        </p:txBody>
      </p:sp>
      <p:pic>
        <p:nvPicPr>
          <p:cNvPr id="6" name="Platshållare för innehåll 5">
            <a:extLst>
              <a:ext uri="{FF2B5EF4-FFF2-40B4-BE49-F238E27FC236}">
                <a16:creationId xmlns:a16="http://schemas.microsoft.com/office/drawing/2014/main" id="{0C3CAE4E-2AF1-41A9-A359-8B25F1E19BB7}"/>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67264" y="2332038"/>
            <a:ext cx="5078627" cy="2103437"/>
          </a:xfrm>
        </p:spPr>
      </p:pic>
      <p:sp>
        <p:nvSpPr>
          <p:cNvPr id="4" name="Platshållare för innehåll 3">
            <a:extLst>
              <a:ext uri="{FF2B5EF4-FFF2-40B4-BE49-F238E27FC236}">
                <a16:creationId xmlns:a16="http://schemas.microsoft.com/office/drawing/2014/main" id="{C68737EE-76F1-4571-ABB4-02CD66CE5CAA}"/>
              </a:ext>
            </a:extLst>
          </p:cNvPr>
          <p:cNvSpPr>
            <a:spLocks noGrp="1"/>
          </p:cNvSpPr>
          <p:nvPr>
            <p:ph sz="half" idx="10"/>
          </p:nvPr>
        </p:nvSpPr>
        <p:spPr>
          <a:xfrm>
            <a:off x="6276000" y="2331719"/>
            <a:ext cx="5400063" cy="4443653"/>
          </a:xfrm>
        </p:spPr>
        <p:txBody>
          <a:bodyPr>
            <a:normAutofit fontScale="47500" lnSpcReduction="20000"/>
          </a:bodyPr>
          <a:lstStyle/>
          <a:p>
            <a:pPr marL="50400" indent="0">
              <a:lnSpc>
                <a:spcPct val="160000"/>
              </a:lnSpc>
              <a:buNone/>
            </a:pPr>
            <a:r>
              <a:rPr lang="sv-SE" sz="3400" b="1" dirty="0">
                <a:solidFill>
                  <a:schemeClr val="tx1">
                    <a:lumMod val="75000"/>
                    <a:lumOff val="25000"/>
                  </a:schemeClr>
                </a:solidFill>
                <a:cs typeface="Arial" panose="020B0604020202020204" pitchFamily="34" charset="0"/>
              </a:rPr>
              <a:t>MÅL</a:t>
            </a:r>
            <a:br>
              <a:rPr lang="sv-SE" sz="3400" dirty="0">
                <a:solidFill>
                  <a:schemeClr val="tx1">
                    <a:lumMod val="75000"/>
                    <a:lumOff val="25000"/>
                  </a:schemeClr>
                </a:solidFill>
                <a:cs typeface="Arial" panose="020B0604020202020204" pitchFamily="34" charset="0"/>
              </a:rPr>
            </a:br>
            <a:r>
              <a:rPr lang="sv-SE" sz="3400" dirty="0">
                <a:solidFill>
                  <a:schemeClr val="tx1">
                    <a:lumMod val="75000"/>
                    <a:lumOff val="25000"/>
                  </a:schemeClr>
                </a:solidFill>
                <a:cs typeface="Arial" panose="020B0604020202020204" pitchFamily="34" charset="0"/>
              </a:rPr>
              <a:t>*Minska utsläppen av växthusgaser från vägtransporter i Västerbotten med minst 70% till 2030 jämfört med 2010</a:t>
            </a:r>
            <a:br>
              <a:rPr lang="sv-SE" sz="3400" dirty="0">
                <a:solidFill>
                  <a:schemeClr val="tx1">
                    <a:lumMod val="75000"/>
                    <a:lumOff val="25000"/>
                  </a:schemeClr>
                </a:solidFill>
                <a:cs typeface="Arial" panose="020B0604020202020204" pitchFamily="34" charset="0"/>
              </a:rPr>
            </a:br>
            <a:r>
              <a:rPr lang="sv-SE" sz="3400" b="1" dirty="0">
                <a:solidFill>
                  <a:schemeClr val="tx1">
                    <a:lumMod val="75000"/>
                    <a:lumOff val="25000"/>
                  </a:schemeClr>
                </a:solidFill>
                <a:cs typeface="Arial" panose="020B0604020202020204" pitchFamily="34" charset="0"/>
              </a:rPr>
              <a:t>TID</a:t>
            </a:r>
            <a:br>
              <a:rPr lang="sv-SE" sz="3400" dirty="0">
                <a:solidFill>
                  <a:schemeClr val="tx1">
                    <a:lumMod val="75000"/>
                    <a:lumOff val="25000"/>
                  </a:schemeClr>
                </a:solidFill>
                <a:cs typeface="Arial" panose="020B0604020202020204" pitchFamily="34" charset="0"/>
              </a:rPr>
            </a:br>
            <a:r>
              <a:rPr lang="sv-SE" sz="3400" dirty="0">
                <a:solidFill>
                  <a:schemeClr val="tx1">
                    <a:lumMod val="75000"/>
                    <a:lumOff val="25000"/>
                  </a:schemeClr>
                </a:solidFill>
                <a:cs typeface="Arial" panose="020B0604020202020204" pitchFamily="34" charset="0"/>
              </a:rPr>
              <a:t>2018 – 2021</a:t>
            </a:r>
            <a:br>
              <a:rPr lang="sv-SE" sz="3400" dirty="0">
                <a:solidFill>
                  <a:schemeClr val="tx1">
                    <a:lumMod val="75000"/>
                    <a:lumOff val="25000"/>
                  </a:schemeClr>
                </a:solidFill>
                <a:cs typeface="Arial" panose="020B0604020202020204" pitchFamily="34" charset="0"/>
              </a:rPr>
            </a:br>
            <a:r>
              <a:rPr lang="sv-SE" sz="3400" b="1" dirty="0">
                <a:solidFill>
                  <a:schemeClr val="tx1">
                    <a:lumMod val="75000"/>
                    <a:lumOff val="25000"/>
                  </a:schemeClr>
                </a:solidFill>
                <a:cs typeface="Arial" panose="020B0604020202020204" pitchFamily="34" charset="0"/>
              </a:rPr>
              <a:t>PARTNERS</a:t>
            </a:r>
            <a:br>
              <a:rPr lang="sv-SE" sz="3400" dirty="0">
                <a:solidFill>
                  <a:schemeClr val="tx1">
                    <a:lumMod val="75000"/>
                    <a:lumOff val="25000"/>
                  </a:schemeClr>
                </a:solidFill>
                <a:cs typeface="Arial" panose="020B0604020202020204" pitchFamily="34" charset="0"/>
              </a:rPr>
            </a:br>
            <a:r>
              <a:rPr lang="sv-SE" sz="3400" dirty="0">
                <a:solidFill>
                  <a:schemeClr val="tx1">
                    <a:lumMod val="75000"/>
                    <a:lumOff val="25000"/>
                  </a:schemeClr>
                </a:solidFill>
                <a:cs typeface="Arial" panose="020B0604020202020204" pitchFamily="34" charset="0"/>
              </a:rPr>
              <a:t>Länsstyrelsen, Energikontor Norr, BioFuel Region</a:t>
            </a:r>
            <a:br>
              <a:rPr lang="sv-SE" sz="3400" dirty="0">
                <a:solidFill>
                  <a:schemeClr val="tx1">
                    <a:lumMod val="75000"/>
                    <a:lumOff val="25000"/>
                  </a:schemeClr>
                </a:solidFill>
                <a:cs typeface="Arial" panose="020B0604020202020204" pitchFamily="34" charset="0"/>
              </a:rPr>
            </a:br>
            <a:r>
              <a:rPr lang="sv-SE" sz="3400" b="1" dirty="0">
                <a:solidFill>
                  <a:schemeClr val="tx1">
                    <a:lumMod val="75000"/>
                    <a:lumOff val="25000"/>
                  </a:schemeClr>
                </a:solidFill>
                <a:cs typeface="Arial" panose="020B0604020202020204" pitchFamily="34" charset="0"/>
              </a:rPr>
              <a:t>FINANSIÄRER</a:t>
            </a:r>
            <a:br>
              <a:rPr lang="sv-SE" sz="3400" dirty="0">
                <a:solidFill>
                  <a:schemeClr val="tx1">
                    <a:lumMod val="75000"/>
                    <a:lumOff val="25000"/>
                  </a:schemeClr>
                </a:solidFill>
                <a:cs typeface="Arial" panose="020B0604020202020204" pitchFamily="34" charset="0"/>
              </a:rPr>
            </a:br>
            <a:r>
              <a:rPr lang="sv-SE" sz="3400" dirty="0">
                <a:solidFill>
                  <a:schemeClr val="tx1">
                    <a:lumMod val="75000"/>
                    <a:lumOff val="25000"/>
                  </a:schemeClr>
                </a:solidFill>
                <a:cs typeface="Arial" panose="020B0604020202020204" pitchFamily="34" charset="0"/>
              </a:rPr>
              <a:t>Tillväxtverket, Energimyndigheten, Umeå Energi, partners </a:t>
            </a:r>
            <a:br>
              <a:rPr lang="sv-SE" sz="3400" dirty="0">
                <a:solidFill>
                  <a:schemeClr val="tx1">
                    <a:lumMod val="75000"/>
                    <a:lumOff val="25000"/>
                  </a:schemeClr>
                </a:solidFill>
                <a:cs typeface="Arial" panose="020B0604020202020204" pitchFamily="34" charset="0"/>
              </a:rPr>
            </a:br>
            <a:r>
              <a:rPr lang="sv-SE" sz="3400" dirty="0">
                <a:solidFill>
                  <a:schemeClr val="tx1">
                    <a:lumMod val="75000"/>
                    <a:lumOff val="25000"/>
                  </a:schemeClr>
                </a:solidFill>
                <a:cs typeface="Arial" panose="020B0604020202020204" pitchFamily="34" charset="0"/>
              </a:rPr>
              <a:t>+ alla 15 kommuner </a:t>
            </a:r>
            <a:br>
              <a:rPr lang="sv-SE" sz="3400" dirty="0">
                <a:solidFill>
                  <a:schemeClr val="tx1">
                    <a:lumMod val="75000"/>
                    <a:lumOff val="25000"/>
                  </a:schemeClr>
                </a:solidFill>
                <a:cs typeface="Arial" panose="020B0604020202020204" pitchFamily="34" charset="0"/>
              </a:rPr>
            </a:br>
            <a:r>
              <a:rPr lang="sv-SE" sz="3400" b="1" dirty="0">
                <a:solidFill>
                  <a:schemeClr val="tx1">
                    <a:lumMod val="75000"/>
                    <a:lumOff val="25000"/>
                  </a:schemeClr>
                </a:solidFill>
                <a:cs typeface="Arial" panose="020B0604020202020204" pitchFamily="34" charset="0"/>
              </a:rPr>
              <a:t>BUDGET</a:t>
            </a:r>
            <a:br>
              <a:rPr lang="sv-SE" sz="3400" dirty="0">
                <a:solidFill>
                  <a:schemeClr val="tx1">
                    <a:lumMod val="75000"/>
                    <a:lumOff val="25000"/>
                  </a:schemeClr>
                </a:solidFill>
                <a:cs typeface="Arial" panose="020B0604020202020204" pitchFamily="34" charset="0"/>
              </a:rPr>
            </a:br>
            <a:r>
              <a:rPr lang="sv-SE" sz="3400" dirty="0">
                <a:solidFill>
                  <a:schemeClr val="tx1">
                    <a:lumMod val="75000"/>
                    <a:lumOff val="25000"/>
                  </a:schemeClr>
                </a:solidFill>
                <a:cs typeface="Arial" panose="020B0604020202020204" pitchFamily="34" charset="0"/>
              </a:rPr>
              <a:t>19,1 miljoner SEK</a:t>
            </a:r>
          </a:p>
          <a:p>
            <a:pPr marL="50400" indent="0">
              <a:lnSpc>
                <a:spcPct val="160000"/>
              </a:lnSpc>
              <a:buNone/>
            </a:pPr>
            <a:endParaRPr lang="sv-SE" dirty="0"/>
          </a:p>
        </p:txBody>
      </p:sp>
      <p:sp>
        <p:nvSpPr>
          <p:cNvPr id="8" name="Rektangel 7">
            <a:extLst>
              <a:ext uri="{FF2B5EF4-FFF2-40B4-BE49-F238E27FC236}">
                <a16:creationId xmlns:a16="http://schemas.microsoft.com/office/drawing/2014/main" id="{6BE9520F-6826-4E3C-831E-B88C60D31E3D}"/>
              </a:ext>
            </a:extLst>
          </p:cNvPr>
          <p:cNvSpPr/>
          <p:nvPr/>
        </p:nvSpPr>
        <p:spPr>
          <a:xfrm>
            <a:off x="667264" y="4754446"/>
            <a:ext cx="5078627"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HUR</a:t>
            </a:r>
            <a:endParaRPr kumimoji="0" lang="sv-SE"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kunskap</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statistik </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finansieringsstöd</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goda exempel </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planering, mål</a:t>
            </a:r>
          </a:p>
        </p:txBody>
      </p:sp>
    </p:spTree>
    <p:extLst>
      <p:ext uri="{BB962C8B-B14F-4D97-AF65-F5344CB8AC3E}">
        <p14:creationId xmlns:p14="http://schemas.microsoft.com/office/powerpoint/2010/main" val="2407109298"/>
      </p:ext>
    </p:extLst>
  </p:cSld>
  <p:clrMapOvr>
    <a:masterClrMapping/>
  </p:clrMapOvr>
  <mc:AlternateContent xmlns:mc="http://schemas.openxmlformats.org/markup-compatibility/2006" xmlns:p14="http://schemas.microsoft.com/office/powerpoint/2010/main">
    <mc:Choice Requires="p14">
      <p:transition spd="slow" p14:dur="2000" advTm="34557"/>
    </mc:Choice>
    <mc:Fallback xmlns="">
      <p:transition spd="slow" advTm="34557"/>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p:cNvSpPr>
            <a:spLocks noGrp="1"/>
          </p:cNvSpPr>
          <p:nvPr>
            <p:ph type="body" sz="quarter" idx="4294967295"/>
          </p:nvPr>
        </p:nvSpPr>
        <p:spPr>
          <a:xfrm>
            <a:off x="4540251" y="1570038"/>
            <a:ext cx="3413125" cy="3940324"/>
          </a:xfrm>
          <a:prstGeom prst="rect">
            <a:avLst/>
          </a:prstGeom>
        </p:spPr>
        <p:txBody>
          <a:bodyPr anchor="t">
            <a:normAutofit/>
          </a:bodyPr>
          <a:lstStyle/>
          <a:p>
            <a:pPr marL="0" indent="0">
              <a:buNone/>
            </a:pPr>
            <a:r>
              <a:rPr lang="sv-SE" sz="1600" dirty="0">
                <a:solidFill>
                  <a:srgbClr val="595959"/>
                </a:solidFill>
                <a:latin typeface="Calibri Light"/>
                <a:cs typeface="Calibri Light"/>
              </a:rPr>
              <a:t>VAD VI GÖR</a:t>
            </a:r>
          </a:p>
          <a:p>
            <a:pPr marL="0" indent="0" fontAlgn="base">
              <a:buNone/>
            </a:pPr>
            <a:r>
              <a:rPr lang="sv-SE" sz="1600" dirty="0">
                <a:solidFill>
                  <a:srgbClr val="595959"/>
                </a:solidFill>
                <a:latin typeface="Calibri Light"/>
                <a:cs typeface="Calibri Light"/>
              </a:rPr>
              <a:t>Initierar, koordinerar och samarbetar </a:t>
            </a:r>
            <a:br>
              <a:rPr lang="sv-SE" sz="1600" dirty="0">
                <a:solidFill>
                  <a:srgbClr val="595959"/>
                </a:solidFill>
                <a:latin typeface="Calibri Light"/>
                <a:cs typeface="Calibri Light"/>
              </a:rPr>
            </a:br>
            <a:r>
              <a:rPr lang="sv-SE" sz="1600" dirty="0">
                <a:solidFill>
                  <a:srgbClr val="595959"/>
                </a:solidFill>
                <a:latin typeface="Calibri Light"/>
                <a:cs typeface="Calibri Light"/>
              </a:rPr>
              <a:t>i projekt tillsammans med medlemmar och regionala aktörer </a:t>
            </a:r>
          </a:p>
          <a:p>
            <a:pPr marL="0" indent="0">
              <a:buNone/>
            </a:pPr>
            <a:endParaRPr lang="sv-SE" sz="1600" dirty="0">
              <a:solidFill>
                <a:srgbClr val="595959"/>
              </a:solidFill>
              <a:latin typeface="Calibri Light"/>
              <a:cs typeface="Calibri Light"/>
            </a:endParaRPr>
          </a:p>
          <a:p>
            <a:pPr marL="0" indent="0">
              <a:buNone/>
            </a:pPr>
            <a:r>
              <a:rPr lang="sv-SE" sz="1600" dirty="0">
                <a:solidFill>
                  <a:srgbClr val="595959"/>
                </a:solidFill>
                <a:latin typeface="Calibri Light"/>
                <a:cs typeface="Calibri Light"/>
              </a:rPr>
              <a:t>VAD VI ÄR</a:t>
            </a:r>
          </a:p>
          <a:p>
            <a:pPr marL="0" indent="0">
              <a:buNone/>
            </a:pPr>
            <a:r>
              <a:rPr lang="sv-SE" sz="1600" dirty="0">
                <a:solidFill>
                  <a:srgbClr val="595959"/>
                </a:solidFill>
                <a:latin typeface="Calibri Light"/>
                <a:cs typeface="Calibri Light"/>
              </a:rPr>
              <a:t>En icke-vinstdrivande medlemsägd organisation som samarbetar med offentlig sektor, näringsliv samt FoU. </a:t>
            </a:r>
          </a:p>
          <a:p>
            <a:pPr marL="0" indent="0" fontAlgn="base">
              <a:buNone/>
            </a:pPr>
            <a:endParaRPr lang="sv-SE" sz="1600" dirty="0">
              <a:solidFill>
                <a:srgbClr val="595959"/>
              </a:solidFill>
              <a:latin typeface="Calibri Light"/>
              <a:cs typeface="Calibri Light"/>
            </a:endParaRPr>
          </a:p>
          <a:p>
            <a:pPr marL="0" indent="0">
              <a:buNone/>
            </a:pPr>
            <a:r>
              <a:rPr lang="sv-SE" sz="1600" dirty="0">
                <a:solidFill>
                  <a:srgbClr val="595959"/>
                </a:solidFill>
                <a:latin typeface="Calibri Light"/>
                <a:cs typeface="Calibri Light"/>
              </a:rPr>
              <a:t>HUR VI FINANSIERAS</a:t>
            </a:r>
          </a:p>
          <a:p>
            <a:pPr marL="0" indent="0">
              <a:buNone/>
            </a:pPr>
            <a:r>
              <a:rPr lang="sv-SE" sz="1600" dirty="0">
                <a:solidFill>
                  <a:srgbClr val="595959"/>
                </a:solidFill>
                <a:latin typeface="Calibri Light"/>
                <a:cs typeface="Calibri Light"/>
              </a:rPr>
              <a:t>Medlemsavgifter, regionala medel och EU-medel</a:t>
            </a:r>
          </a:p>
          <a:p>
            <a:pPr marL="0" indent="0">
              <a:buNone/>
            </a:pPr>
            <a:endParaRPr lang="sv-SE" sz="1600" dirty="0">
              <a:solidFill>
                <a:srgbClr val="595959"/>
              </a:solidFill>
              <a:latin typeface="Calibri Light"/>
              <a:cs typeface="Calibri Light"/>
            </a:endParaRPr>
          </a:p>
        </p:txBody>
      </p:sp>
      <p:pic>
        <p:nvPicPr>
          <p:cNvPr id="10" name="Bildobjekt 9" descr="BFR_karta_utanbakgru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3825" y="3299012"/>
            <a:ext cx="1815787" cy="2434604"/>
          </a:xfrm>
          <a:prstGeom prst="rect">
            <a:avLst/>
          </a:prstGeom>
        </p:spPr>
      </p:pic>
      <p:pic>
        <p:nvPicPr>
          <p:cNvPr id="4" name="Bildobjekt 3">
            <a:extLst>
              <a:ext uri="{FF2B5EF4-FFF2-40B4-BE49-F238E27FC236}">
                <a16:creationId xmlns:a16="http://schemas.microsoft.com/office/drawing/2014/main" id="{9EB79482-E92E-4424-B95D-52CCEC993C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6088" y="1570039"/>
            <a:ext cx="3428802" cy="1482815"/>
          </a:xfrm>
          <a:prstGeom prst="rect">
            <a:avLst/>
          </a:prstGeom>
        </p:spPr>
      </p:pic>
      <p:sp>
        <p:nvSpPr>
          <p:cNvPr id="5" name="Rubrik 1">
            <a:extLst>
              <a:ext uri="{FF2B5EF4-FFF2-40B4-BE49-F238E27FC236}">
                <a16:creationId xmlns:a16="http://schemas.microsoft.com/office/drawing/2014/main" id="{25A04D0D-2A37-4EC9-B6CA-42DD0F2C3516}"/>
              </a:ext>
            </a:extLst>
          </p:cNvPr>
          <p:cNvSpPr txBox="1">
            <a:spLocks/>
          </p:cNvSpPr>
          <p:nvPr/>
        </p:nvSpPr>
        <p:spPr>
          <a:xfrm>
            <a:off x="467110" y="1833637"/>
            <a:ext cx="3413125" cy="132556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3200" dirty="0"/>
              <a:t>Frågor?</a:t>
            </a:r>
            <a:br>
              <a:rPr lang="sv-SE" sz="3200" dirty="0"/>
            </a:br>
            <a:br>
              <a:rPr lang="sv-SE" sz="3200" dirty="0"/>
            </a:br>
            <a:r>
              <a:rPr lang="sv-SE" sz="3200" dirty="0"/>
              <a:t>Hör gärna av er till BioFuel Region</a:t>
            </a:r>
            <a:br>
              <a:rPr lang="sv-SE" sz="3200" dirty="0"/>
            </a:br>
            <a:br>
              <a:rPr lang="sv-SE" sz="3200" dirty="0"/>
            </a:br>
            <a:r>
              <a:rPr lang="sv-SE" sz="2400" dirty="0">
                <a:hlinkClick r:id="rId5"/>
              </a:rPr>
              <a:t>https://biofuelregion.se/</a:t>
            </a:r>
            <a:r>
              <a:rPr lang="sv-SE" sz="2400" dirty="0"/>
              <a:t> </a:t>
            </a:r>
            <a:endParaRPr lang="sv-SE" sz="3200" dirty="0"/>
          </a:p>
        </p:txBody>
      </p:sp>
    </p:spTree>
    <p:extLst>
      <p:ext uri="{BB962C8B-B14F-4D97-AF65-F5344CB8AC3E}">
        <p14:creationId xmlns:p14="http://schemas.microsoft.com/office/powerpoint/2010/main" val="3038788033"/>
      </p:ext>
    </p:extLst>
  </p:cSld>
  <p:clrMapOvr>
    <a:masterClrMapping/>
  </p:clrMapOvr>
  <mc:AlternateContent xmlns:mc="http://schemas.openxmlformats.org/markup-compatibility/2006" xmlns:p14="http://schemas.microsoft.com/office/powerpoint/2010/main">
    <mc:Choice Requires="p14">
      <p:transition spd="slow" p14:dur="2000" advTm="26966"/>
    </mc:Choice>
    <mc:Fallback xmlns="">
      <p:transition spd="slow" advTm="2696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ubrik 1">
            <a:extLst>
              <a:ext uri="{FF2B5EF4-FFF2-40B4-BE49-F238E27FC236}">
                <a16:creationId xmlns:a16="http://schemas.microsoft.com/office/drawing/2014/main" id="{653031ED-E605-4F39-822E-49496F7A1AB4}"/>
              </a:ext>
            </a:extLst>
          </p:cNvPr>
          <p:cNvSpPr txBox="1">
            <a:spLocks/>
          </p:cNvSpPr>
          <p:nvPr/>
        </p:nvSpPr>
        <p:spPr>
          <a:xfrm>
            <a:off x="1325731" y="862494"/>
            <a:ext cx="8266331" cy="640551"/>
          </a:xfrm>
          <a:prstGeom prst="rect">
            <a:avLst/>
          </a:prstGeom>
          <a:ln>
            <a:noFill/>
          </a:ln>
        </p:spPr>
        <p:txBody>
          <a:bodyPr lIns="0" tIns="0" rIns="0" bIns="0" anchor="t">
            <a:normAutofit/>
          </a:bodyPr>
          <a:lstStyle>
            <a:lvl1pPr algn="l" defTabSz="457200" rtl="0" eaLnBrk="1" latinLnBrk="0" hangingPunct="1">
              <a:spcBef>
                <a:spcPct val="0"/>
              </a:spcBef>
              <a:buNone/>
              <a:defRPr sz="4000" b="0" i="0" kern="1200">
                <a:solidFill>
                  <a:srgbClr val="1F497D"/>
                </a:solidFill>
                <a:latin typeface="Calibri Light"/>
                <a:ea typeface="+mj-ea"/>
                <a:cs typeface="Calibri Ligh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v-SE" sz="4000" b="0" i="0" u="none" strike="noStrike" kern="1200" cap="none" spc="0" normalizeH="0" baseline="0" noProof="0" dirty="0">
                <a:ln>
                  <a:noFill/>
                </a:ln>
                <a:solidFill>
                  <a:srgbClr val="1F497D"/>
                </a:solidFill>
                <a:effectLst/>
                <a:uLnTx/>
                <a:uFillTx/>
                <a:latin typeface="Calibri Light"/>
                <a:ea typeface="+mj-ea"/>
                <a:cs typeface="Calibri Light"/>
              </a:rPr>
              <a:t>Laddkontakter</a:t>
            </a:r>
          </a:p>
        </p:txBody>
      </p:sp>
      <p:pic>
        <p:nvPicPr>
          <p:cNvPr id="17" name="Bildobjekt 5" descr="En bild som visar text&#10;&#10;Automatiskt genererad beskrivning">
            <a:extLst>
              <a:ext uri="{FF2B5EF4-FFF2-40B4-BE49-F238E27FC236}">
                <a16:creationId xmlns:a16="http://schemas.microsoft.com/office/drawing/2014/main" id="{F1B3C26E-DE11-4D3F-9069-6635962B1863}"/>
              </a:ext>
            </a:extLst>
          </p:cNvPr>
          <p:cNvPicPr>
            <a:picLocks noChangeAspect="1"/>
          </p:cNvPicPr>
          <p:nvPr/>
        </p:nvPicPr>
        <p:blipFill>
          <a:blip r:embed="rId3"/>
          <a:stretch>
            <a:fillRect/>
          </a:stretch>
        </p:blipFill>
        <p:spPr>
          <a:xfrm>
            <a:off x="6208712" y="2869883"/>
            <a:ext cx="5021262" cy="1864360"/>
          </a:xfrm>
          <a:prstGeom prst="rect">
            <a:avLst/>
          </a:prstGeom>
        </p:spPr>
      </p:pic>
      <p:pic>
        <p:nvPicPr>
          <p:cNvPr id="18" name="Bildobjekt 17">
            <a:extLst>
              <a:ext uri="{FF2B5EF4-FFF2-40B4-BE49-F238E27FC236}">
                <a16:creationId xmlns:a16="http://schemas.microsoft.com/office/drawing/2014/main" id="{C269745D-78FF-4C78-A896-F6153ED42B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532" y="2297612"/>
            <a:ext cx="4689364" cy="3008902"/>
          </a:xfrm>
          <a:prstGeom prst="rect">
            <a:avLst/>
          </a:prstGeom>
        </p:spPr>
      </p:pic>
      <p:sp>
        <p:nvSpPr>
          <p:cNvPr id="19" name="Ellips 18">
            <a:extLst>
              <a:ext uri="{FF2B5EF4-FFF2-40B4-BE49-F238E27FC236}">
                <a16:creationId xmlns:a16="http://schemas.microsoft.com/office/drawing/2014/main" id="{C8674D24-6F45-464A-9FC5-432F2F9D80F7}"/>
              </a:ext>
            </a:extLst>
          </p:cNvPr>
          <p:cNvSpPr/>
          <p:nvPr/>
        </p:nvSpPr>
        <p:spPr>
          <a:xfrm>
            <a:off x="7150308" y="2567431"/>
            <a:ext cx="1304144" cy="2469263"/>
          </a:xfrm>
          <a:prstGeom prst="ellipse">
            <a:avLst/>
          </a:prstGeom>
          <a:noFill/>
          <a:ln w="76200" cap="flat" cmpd="sng" algn="ctr">
            <a:solidFill>
              <a:srgbClr val="C7C9D7">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ktangel 6">
            <a:extLst>
              <a:ext uri="{FF2B5EF4-FFF2-40B4-BE49-F238E27FC236}">
                <a16:creationId xmlns:a16="http://schemas.microsoft.com/office/drawing/2014/main" id="{225E8545-978B-47E2-B851-F2004276CDF1}"/>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817226259"/>
      </p:ext>
    </p:extLst>
  </p:cSld>
  <p:clrMapOvr>
    <a:masterClrMapping/>
  </p:clrMapOvr>
  <mc:AlternateContent xmlns:mc="http://schemas.openxmlformats.org/markup-compatibility/2006" xmlns:p14="http://schemas.microsoft.com/office/powerpoint/2010/main">
    <mc:Choice Requires="p14">
      <p:transition spd="slow" p14:dur="2000" advTm="58549"/>
    </mc:Choice>
    <mc:Fallback xmlns="">
      <p:transition spd="slow" advTm="58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650A69ED-EF80-46F7-8BA9-59E2D1B497D7}"/>
              </a:ext>
            </a:extLst>
          </p:cNvPr>
          <p:cNvSpPr txBox="1">
            <a:spLocks/>
          </p:cNvSpPr>
          <p:nvPr/>
        </p:nvSpPr>
        <p:spPr>
          <a:xfrm>
            <a:off x="0" y="537705"/>
            <a:ext cx="6666868" cy="119834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5200" b="1" dirty="0"/>
              <a:t>Hybridbilar</a:t>
            </a:r>
            <a:r>
              <a:rPr lang="sv-SE" sz="3600" b="1" dirty="0"/>
              <a:t> </a:t>
            </a:r>
          </a:p>
        </p:txBody>
      </p:sp>
      <p:pic>
        <p:nvPicPr>
          <p:cNvPr id="5" name="Picture 2" descr="shallow focus photography of car dashboard">
            <a:extLst>
              <a:ext uri="{FF2B5EF4-FFF2-40B4-BE49-F238E27FC236}">
                <a16:creationId xmlns:a16="http://schemas.microsoft.com/office/drawing/2014/main" id="{242A9D02-7CE4-4135-91FF-478360E4B5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2210" y="2005138"/>
            <a:ext cx="5949616" cy="3926747"/>
          </a:xfrm>
          <a:prstGeom prst="rect">
            <a:avLst/>
          </a:prstGeom>
          <a:noFill/>
          <a:extLst>
            <a:ext uri="{909E8E84-426E-40DD-AFC4-6F175D3DCCD1}">
              <a14:hiddenFill xmlns:a14="http://schemas.microsoft.com/office/drawing/2010/main">
                <a:solidFill>
                  <a:srgbClr val="FFFFFF"/>
                </a:solidFill>
              </a14:hiddenFill>
            </a:ext>
          </a:extLst>
        </p:spPr>
      </p:pic>
      <p:pic>
        <p:nvPicPr>
          <p:cNvPr id="6" name="Bild 5" descr="Frågor">
            <a:extLst>
              <a:ext uri="{FF2B5EF4-FFF2-40B4-BE49-F238E27FC236}">
                <a16:creationId xmlns:a16="http://schemas.microsoft.com/office/drawing/2014/main" id="{E5386ACA-AEF6-4913-AD48-000F6557F5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35491" y="2794303"/>
            <a:ext cx="2391908" cy="2391908"/>
          </a:xfrm>
          <a:prstGeom prst="rect">
            <a:avLst/>
          </a:prstGeom>
        </p:spPr>
      </p:pic>
      <p:sp>
        <p:nvSpPr>
          <p:cNvPr id="8" name="Rektangel 7">
            <a:extLst>
              <a:ext uri="{FF2B5EF4-FFF2-40B4-BE49-F238E27FC236}">
                <a16:creationId xmlns:a16="http://schemas.microsoft.com/office/drawing/2014/main" id="{1A1EB1A8-89F4-462E-89DD-5CB600EDA9E5}"/>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515660941"/>
      </p:ext>
    </p:extLst>
  </p:cSld>
  <p:clrMapOvr>
    <a:masterClrMapping/>
  </p:clrMapOvr>
  <mc:AlternateContent xmlns:mc="http://schemas.openxmlformats.org/markup-compatibility/2006" xmlns:p14="http://schemas.microsoft.com/office/powerpoint/2010/main">
    <mc:Choice Requires="p14">
      <p:transition spd="slow" p14:dur="2000" advTm="30507"/>
    </mc:Choice>
    <mc:Fallback xmlns="">
      <p:transition spd="slow" advTm="3050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bil, kvinna, person, fordon&#10;&#10;Automatiskt genererad beskrivning">
            <a:extLst>
              <a:ext uri="{FF2B5EF4-FFF2-40B4-BE49-F238E27FC236}">
                <a16:creationId xmlns:a16="http://schemas.microsoft.com/office/drawing/2014/main" id="{302E5E5C-4D32-414F-B6EC-0DA6A3B8D7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5600" y="0"/>
            <a:ext cx="5486400" cy="6858000"/>
          </a:xfrm>
          <a:prstGeom prst="rect">
            <a:avLst/>
          </a:prstGeom>
        </p:spPr>
      </p:pic>
      <p:sp>
        <p:nvSpPr>
          <p:cNvPr id="8" name="Rubrik 1">
            <a:extLst>
              <a:ext uri="{FF2B5EF4-FFF2-40B4-BE49-F238E27FC236}">
                <a16:creationId xmlns:a16="http://schemas.microsoft.com/office/drawing/2014/main" id="{CBF10BF6-A41B-41CB-8397-90FBE4369AF6}"/>
              </a:ext>
            </a:extLst>
          </p:cNvPr>
          <p:cNvSpPr>
            <a:spLocks noGrp="1"/>
          </p:cNvSpPr>
          <p:nvPr>
            <p:ph type="title"/>
          </p:nvPr>
        </p:nvSpPr>
        <p:spPr>
          <a:xfrm>
            <a:off x="-187569" y="1139043"/>
            <a:ext cx="7080738" cy="3974124"/>
          </a:xfrm>
        </p:spPr>
        <p:txBody>
          <a:bodyPr vert="horz" lIns="91440" tIns="45720" rIns="91440" bIns="45720" rtlCol="0" anchor="ctr">
            <a:normAutofit/>
          </a:bodyPr>
          <a:lstStyle/>
          <a:p>
            <a:pPr algn="ctr"/>
            <a:r>
              <a:rPr lang="en-US" sz="5400" dirty="0">
                <a:latin typeface="+mj-lt"/>
                <a:cs typeface="+mj-cs"/>
              </a:rPr>
              <a:t>Att äga och köra elfordon</a:t>
            </a:r>
          </a:p>
        </p:txBody>
      </p:sp>
      <p:sp>
        <p:nvSpPr>
          <p:cNvPr id="11" name="Rektangel 10">
            <a:extLst>
              <a:ext uri="{FF2B5EF4-FFF2-40B4-BE49-F238E27FC236}">
                <a16:creationId xmlns:a16="http://schemas.microsoft.com/office/drawing/2014/main" id="{D178B420-FF30-41F7-B4AC-DFFCD979E164}"/>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75482878"/>
      </p:ext>
    </p:extLst>
  </p:cSld>
  <p:clrMapOvr>
    <a:masterClrMapping/>
  </p:clrMapOvr>
  <mc:AlternateContent xmlns:mc="http://schemas.openxmlformats.org/markup-compatibility/2006" xmlns:p14="http://schemas.microsoft.com/office/powerpoint/2010/main">
    <mc:Choice Requires="p14">
      <p:transition spd="slow" p14:dur="2000" advTm="11606"/>
    </mc:Choice>
    <mc:Fallback xmlns="">
      <p:transition spd="slow" advTm="1160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AB0839-62DF-46AB-A3D3-A152ACCC8DC8}"/>
              </a:ext>
            </a:extLst>
          </p:cNvPr>
          <p:cNvSpPr txBox="1">
            <a:spLocks/>
          </p:cNvSpPr>
          <p:nvPr/>
        </p:nvSpPr>
        <p:spPr>
          <a:xfrm>
            <a:off x="655320" y="365125"/>
            <a:ext cx="5120114" cy="169279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dirty="0">
                <a:solidFill>
                  <a:schemeClr val="accent1">
                    <a:lumMod val="75000"/>
                  </a:schemeClr>
                </a:solidFill>
              </a:rPr>
              <a:t>Körupplevelsen</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id="{CF672B54-8C35-4CDC-B8C2-0F7D1485F8C7}"/>
              </a:ext>
            </a:extLst>
          </p:cNvPr>
          <p:cNvSpPr txBox="1">
            <a:spLocks/>
          </p:cNvSpPr>
          <p:nvPr/>
        </p:nvSpPr>
        <p:spPr>
          <a:xfrm>
            <a:off x="655321" y="2575034"/>
            <a:ext cx="5120113" cy="34622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91" indent="-228600" defTabSz="914400">
              <a:lnSpc>
                <a:spcPct val="90000"/>
              </a:lnSpc>
              <a:buClr>
                <a:srgbClr val="FFD000"/>
              </a:buClr>
              <a:buFont typeface="Arial" panose="020B0604020202020204" pitchFamily="34" charset="0"/>
              <a:buChar char="•"/>
            </a:pPr>
            <a:r>
              <a:rPr lang="en-US" sz="2800" dirty="0">
                <a:latin typeface="+mj-lt"/>
              </a:rPr>
              <a:t>Effektiva från start</a:t>
            </a:r>
          </a:p>
          <a:p>
            <a:pPr marL="342891" indent="-228600" defTabSz="914400">
              <a:lnSpc>
                <a:spcPct val="90000"/>
              </a:lnSpc>
              <a:buClr>
                <a:srgbClr val="FFD000"/>
              </a:buClr>
              <a:buFont typeface="Arial" panose="020B0604020202020204" pitchFamily="34" charset="0"/>
              <a:buChar char="•"/>
            </a:pPr>
            <a:r>
              <a:rPr lang="en-US" sz="2800" dirty="0">
                <a:latin typeface="+mj-lt"/>
              </a:rPr>
              <a:t>Tysta vid drift</a:t>
            </a:r>
          </a:p>
          <a:p>
            <a:pPr marL="342891" indent="-228600" defTabSz="914400">
              <a:lnSpc>
                <a:spcPct val="90000"/>
              </a:lnSpc>
              <a:buClr>
                <a:srgbClr val="FFD000"/>
              </a:buClr>
              <a:buFont typeface="Arial" panose="020B0604020202020204" pitchFamily="34" charset="0"/>
              <a:buChar char="•"/>
            </a:pPr>
            <a:r>
              <a:rPr lang="en-US" sz="2800" dirty="0">
                <a:latin typeface="+mj-lt"/>
              </a:rPr>
              <a:t>En bra körupplevelse</a:t>
            </a:r>
          </a:p>
          <a:p>
            <a:pPr marL="342891" indent="-228600" defTabSz="914400">
              <a:lnSpc>
                <a:spcPct val="90000"/>
              </a:lnSpc>
              <a:buClr>
                <a:srgbClr val="FFD000"/>
              </a:buClr>
              <a:buFont typeface="Arial" panose="020B0604020202020204" pitchFamily="34" charset="0"/>
              <a:buChar char="•"/>
            </a:pPr>
            <a:endParaRPr lang="en-US" sz="2800" dirty="0">
              <a:latin typeface="+mj-lt"/>
            </a:endParaRPr>
          </a:p>
          <a:p>
            <a:pPr marL="0" indent="-228600" defTabSz="914400">
              <a:lnSpc>
                <a:spcPct val="90000"/>
              </a:lnSpc>
              <a:buClr>
                <a:srgbClr val="FFD000"/>
              </a:buClr>
              <a:buFont typeface="Arial" panose="020B0604020202020204" pitchFamily="34" charset="0"/>
              <a:buChar char="•"/>
            </a:pPr>
            <a:endParaRPr lang="en-US" sz="2800" dirty="0">
              <a:latin typeface="+mj-lt"/>
            </a:endParaRPr>
          </a:p>
        </p:txBody>
      </p:sp>
      <p:pic>
        <p:nvPicPr>
          <p:cNvPr id="4" name="Picture 2" descr="woman driving car">
            <a:extLst>
              <a:ext uri="{FF2B5EF4-FFF2-40B4-BE49-F238E27FC236}">
                <a16:creationId xmlns:a16="http://schemas.microsoft.com/office/drawing/2014/main" id="{6B9E0183-BA71-407C-AEA1-BF83C780EA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BDA6E226-F7D5-423C-80D3-CA7D19993744}"/>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355212106"/>
      </p:ext>
    </p:extLst>
  </p:cSld>
  <p:clrMapOvr>
    <a:masterClrMapping/>
  </p:clrMapOvr>
  <mc:AlternateContent xmlns:mc="http://schemas.openxmlformats.org/markup-compatibility/2006" xmlns:p14="http://schemas.microsoft.com/office/powerpoint/2010/main">
    <mc:Choice Requires="p14">
      <p:transition spd="slow" p14:dur="2000" advTm="64760"/>
    </mc:Choice>
    <mc:Fallback xmlns="">
      <p:transition spd="slow" advTm="6476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ubrik 1">
            <a:extLst>
              <a:ext uri="{FF2B5EF4-FFF2-40B4-BE49-F238E27FC236}">
                <a16:creationId xmlns:a16="http://schemas.microsoft.com/office/drawing/2014/main" id="{E382DF6D-B11C-4D7C-8C1D-362771F7CAB6}"/>
              </a:ext>
            </a:extLst>
          </p:cNvPr>
          <p:cNvSpPr txBox="1">
            <a:spLocks/>
          </p:cNvSpPr>
          <p:nvPr/>
        </p:nvSpPr>
        <p:spPr>
          <a:xfrm>
            <a:off x="838200" y="925195"/>
            <a:ext cx="4619621" cy="10064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dirty="0">
                <a:solidFill>
                  <a:schemeClr val="accent1">
                    <a:lumMod val="75000"/>
                  </a:schemeClr>
                </a:solidFill>
              </a:rPr>
              <a:t>Ladda</a:t>
            </a:r>
            <a:r>
              <a:rPr lang="en-US" dirty="0"/>
              <a:t> </a:t>
            </a:r>
            <a:r>
              <a:rPr lang="en-US" dirty="0">
                <a:solidFill>
                  <a:schemeClr val="accent1">
                    <a:lumMod val="75000"/>
                  </a:schemeClr>
                </a:solidFill>
              </a:rPr>
              <a:t>&amp; köra i kyla</a:t>
            </a:r>
          </a:p>
        </p:txBody>
      </p:sp>
      <p:sp>
        <p:nvSpPr>
          <p:cNvPr id="4" name="Platshållare för innehåll 2">
            <a:extLst>
              <a:ext uri="{FF2B5EF4-FFF2-40B4-BE49-F238E27FC236}">
                <a16:creationId xmlns:a16="http://schemas.microsoft.com/office/drawing/2014/main" id="{1326F298-1080-47F4-B486-51198E598975}"/>
              </a:ext>
            </a:extLst>
          </p:cNvPr>
          <p:cNvSpPr txBox="1">
            <a:spLocks/>
          </p:cNvSpPr>
          <p:nvPr/>
        </p:nvSpPr>
        <p:spPr>
          <a:xfrm>
            <a:off x="838200" y="2333297"/>
            <a:ext cx="4619621" cy="38436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291" indent="0" defTabSz="914400">
              <a:lnSpc>
                <a:spcPct val="90000"/>
              </a:lnSpc>
              <a:buClr>
                <a:srgbClr val="FFD000"/>
              </a:buClr>
              <a:buNone/>
            </a:pPr>
            <a:r>
              <a:rPr lang="en-US" sz="3600" dirty="0">
                <a:latin typeface="+mj-lt"/>
              </a:rPr>
              <a:t>I regel problemfritt</a:t>
            </a:r>
          </a:p>
          <a:p>
            <a:pPr marL="114291" indent="0" defTabSz="914400">
              <a:lnSpc>
                <a:spcPct val="90000"/>
              </a:lnSpc>
              <a:buClr>
                <a:srgbClr val="FFD000"/>
              </a:buClr>
              <a:buNone/>
            </a:pPr>
            <a:r>
              <a:rPr lang="en-US" sz="3600" dirty="0">
                <a:latin typeface="+mj-lt"/>
              </a:rPr>
              <a:t>Räckvidden påverkas</a:t>
            </a:r>
          </a:p>
          <a:p>
            <a:pPr marL="114291" indent="0" defTabSz="914400">
              <a:lnSpc>
                <a:spcPct val="90000"/>
              </a:lnSpc>
              <a:buClr>
                <a:srgbClr val="FFD000"/>
              </a:buClr>
              <a:buNone/>
            </a:pPr>
            <a:r>
              <a:rPr lang="en-US" sz="3600" dirty="0">
                <a:latin typeface="+mj-lt"/>
              </a:rPr>
              <a:t>Startar “alltid”</a:t>
            </a:r>
          </a:p>
          <a:p>
            <a:pPr marL="342891" indent="-228600" defTabSz="914400">
              <a:lnSpc>
                <a:spcPct val="90000"/>
              </a:lnSpc>
              <a:buClr>
                <a:srgbClr val="FFD000"/>
              </a:buClr>
              <a:buFont typeface="Arial" panose="020B0604020202020204" pitchFamily="34" charset="0"/>
              <a:buChar char="•"/>
            </a:pPr>
            <a:endParaRPr lang="en-US" sz="3600" dirty="0">
              <a:latin typeface="+mj-lt"/>
            </a:endParaRPr>
          </a:p>
          <a:p>
            <a:pPr marL="0" indent="-228600" defTabSz="914400">
              <a:lnSpc>
                <a:spcPct val="90000"/>
              </a:lnSpc>
              <a:buClr>
                <a:srgbClr val="FFD000"/>
              </a:buClr>
              <a:buFont typeface="Arial" panose="020B0604020202020204" pitchFamily="34" charset="0"/>
              <a:buChar char="•"/>
            </a:pPr>
            <a:endParaRPr lang="en-US" sz="3600" dirty="0">
              <a:latin typeface="+mj-lt"/>
            </a:endParaRPr>
          </a:p>
        </p:txBody>
      </p:sp>
      <p:pic>
        <p:nvPicPr>
          <p:cNvPr id="2" name="Picture 2" descr="selective focus photography of left side mirror of vehicle on snow field">
            <a:extLst>
              <a:ext uri="{FF2B5EF4-FFF2-40B4-BE49-F238E27FC236}">
                <a16:creationId xmlns:a16="http://schemas.microsoft.com/office/drawing/2014/main" id="{1E1463FC-BF57-450B-932E-CF91A2F12A7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38663B9F-0EE9-4F70-BF20-C582F42EA6F3}"/>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798913165"/>
      </p:ext>
    </p:extLst>
  </p:cSld>
  <p:clrMapOvr>
    <a:masterClrMapping/>
  </p:clrMapOvr>
  <mc:AlternateContent xmlns:mc="http://schemas.openxmlformats.org/markup-compatibility/2006" xmlns:p14="http://schemas.microsoft.com/office/powerpoint/2010/main">
    <mc:Choice Requires="p14">
      <p:transition spd="slow" p14:dur="2000" advTm="65615"/>
    </mc:Choice>
    <mc:Fallback xmlns="">
      <p:transition spd="slow" advTm="6561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5" name="Rubrik 1">
            <a:extLst>
              <a:ext uri="{FF2B5EF4-FFF2-40B4-BE49-F238E27FC236}">
                <a16:creationId xmlns:a16="http://schemas.microsoft.com/office/drawing/2014/main" id="{573A9ED2-4BAC-48BA-823D-CBA185BF5717}"/>
              </a:ext>
            </a:extLst>
          </p:cNvPr>
          <p:cNvSpPr>
            <a:spLocks noGrp="1"/>
          </p:cNvSpPr>
          <p:nvPr>
            <p:ph type="ctrTitle"/>
          </p:nvPr>
        </p:nvSpPr>
        <p:spPr>
          <a:xfrm>
            <a:off x="709448" y="1913950"/>
            <a:ext cx="4204137" cy="1342754"/>
          </a:xfrm>
        </p:spPr>
        <p:txBody>
          <a:bodyPr vert="horz" lIns="91440" tIns="45720" rIns="91440" bIns="45720" rtlCol="0" anchor="ctr">
            <a:normAutofit/>
          </a:bodyPr>
          <a:lstStyle/>
          <a:p>
            <a:r>
              <a:rPr lang="en-US" sz="3600" dirty="0"/>
              <a:t>Hur lång tid tar det att ladda?</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Underrubrik 2"/>
          <p:cNvSpPr txBox="1">
            <a:spLocks/>
          </p:cNvSpPr>
          <p:nvPr/>
        </p:nvSpPr>
        <p:spPr>
          <a:xfrm>
            <a:off x="629306" y="3634741"/>
            <a:ext cx="5186330" cy="2619839"/>
          </a:xfrm>
          <a:prstGeom prst="rect">
            <a:avLst/>
          </a:prstGeom>
        </p:spPr>
        <p:txBody>
          <a:bodyPr vert="horz" lIns="91440" tIns="45720" rIns="91440" bIns="45720" rtlCol="0" anchor="ctr">
            <a:normAutofit/>
          </a:bodyPr>
          <a:lstStyle>
            <a:lvl1pPr marL="0" marR="0" indent="0" algn="ctr" defTabSz="360000" rtl="0" eaLnBrk="1" fontAlgn="auto" latinLnBrk="0" hangingPunct="1">
              <a:lnSpc>
                <a:spcPct val="110000"/>
              </a:lnSpc>
              <a:spcBef>
                <a:spcPts val="600"/>
              </a:spcBef>
              <a:spcAft>
                <a:spcPts val="0"/>
              </a:spcAft>
              <a:buClr>
                <a:srgbClr val="98C200"/>
              </a:buClr>
              <a:buSzPct val="110000"/>
              <a:buFont typeface="Wingdings" pitchFamily="2" charset="2"/>
              <a:buNone/>
              <a:tabLst>
                <a:tab pos="252000" algn="l"/>
              </a:tabLst>
              <a:defRPr sz="2000" kern="1200" baseline="0">
                <a:solidFill>
                  <a:schemeClr val="tx1"/>
                </a:solidFill>
                <a:latin typeface="+mn-lt"/>
                <a:ea typeface="+mn-ea"/>
                <a:cs typeface="+mn-cs"/>
              </a:defRPr>
            </a:lvl1pPr>
            <a:lvl2pPr marL="457200" marR="0" indent="0" algn="ctr" defTabSz="360000" rtl="0" eaLnBrk="1" fontAlgn="auto" latinLnBrk="0" hangingPunct="1">
              <a:lnSpc>
                <a:spcPct val="110000"/>
              </a:lnSpc>
              <a:spcBef>
                <a:spcPts val="600"/>
              </a:spcBef>
              <a:spcAft>
                <a:spcPts val="0"/>
              </a:spcAft>
              <a:buClr>
                <a:schemeClr val="tx1">
                  <a:lumMod val="75000"/>
                  <a:lumOff val="25000"/>
                </a:schemeClr>
              </a:buClr>
              <a:buSzPct val="100000"/>
              <a:buFont typeface="Verdana" pitchFamily="34" charset="0"/>
              <a:buNone/>
              <a:tabLst>
                <a:tab pos="252000" algn="l"/>
              </a:tabLst>
              <a:defRPr sz="2000" kern="1200" baseline="0">
                <a:solidFill>
                  <a:schemeClr val="tx1"/>
                </a:solidFill>
                <a:latin typeface="+mn-lt"/>
                <a:ea typeface="+mn-ea"/>
                <a:cs typeface="+mn-cs"/>
              </a:defRPr>
            </a:lvl2pPr>
            <a:lvl3pPr marL="914400" marR="0" indent="0" algn="ctr" defTabSz="360000" rtl="0" eaLnBrk="1" fontAlgn="auto" latinLnBrk="0" hangingPunct="1">
              <a:lnSpc>
                <a:spcPct val="110000"/>
              </a:lnSpc>
              <a:spcBef>
                <a:spcPts val="600"/>
              </a:spcBef>
              <a:spcAft>
                <a:spcPts val="0"/>
              </a:spcAft>
              <a:buClr>
                <a:schemeClr val="tx1">
                  <a:lumMod val="50000"/>
                  <a:lumOff val="50000"/>
                </a:schemeClr>
              </a:buClr>
              <a:buSzPct val="100000"/>
              <a:buFont typeface="Wingdings" pitchFamily="2" charset="2"/>
              <a:buNone/>
              <a:tabLst>
                <a:tab pos="252000" algn="l"/>
              </a:tabLst>
              <a:defRPr sz="2000" kern="1200" baseline="0">
                <a:solidFill>
                  <a:schemeClr val="tx1"/>
                </a:solidFill>
                <a:latin typeface="+mn-lt"/>
                <a:ea typeface="+mn-ea"/>
                <a:cs typeface="+mn-cs"/>
              </a:defRPr>
            </a:lvl3pPr>
            <a:lvl4pPr marL="1371600" marR="0" indent="0" algn="ctr" defTabSz="360000" rtl="0" eaLnBrk="1" fontAlgn="auto" latinLnBrk="0" hangingPunct="1">
              <a:lnSpc>
                <a:spcPct val="110000"/>
              </a:lnSpc>
              <a:spcBef>
                <a:spcPts val="600"/>
              </a:spcBef>
              <a:spcAft>
                <a:spcPts val="0"/>
              </a:spcAft>
              <a:buClr>
                <a:schemeClr val="tx1"/>
              </a:buClr>
              <a:buSzPct val="100000"/>
              <a:buFont typeface="Verdana" pitchFamily="34" charset="0"/>
              <a:buNone/>
              <a:tabLst>
                <a:tab pos="252000" algn="l"/>
              </a:tabLst>
              <a:defRPr sz="2000" kern="1200" baseline="0">
                <a:solidFill>
                  <a:schemeClr val="tx1"/>
                </a:solidFill>
                <a:latin typeface="+mn-lt"/>
                <a:ea typeface="+mn-ea"/>
                <a:cs typeface="+mn-cs"/>
              </a:defRPr>
            </a:lvl4pPr>
            <a:lvl5pPr marL="1828800" marR="0" indent="0" algn="ctr" defTabSz="360000" rtl="0" eaLnBrk="1" fontAlgn="auto" latinLnBrk="0" hangingPunct="1">
              <a:lnSpc>
                <a:spcPct val="110000"/>
              </a:lnSpc>
              <a:spcBef>
                <a:spcPts val="600"/>
              </a:spcBef>
              <a:spcAft>
                <a:spcPts val="0"/>
              </a:spcAft>
              <a:buClr>
                <a:srgbClr val="98C200"/>
              </a:buClr>
              <a:buSzPct val="100000"/>
              <a:buFont typeface="Wingdings" pitchFamily="2" charset="2"/>
              <a:buNone/>
              <a:tabLst>
                <a:tab pos="1074738" algn="l"/>
              </a:tabLst>
              <a:defRPr sz="2000" kern="1200" baseline="0">
                <a:solidFill>
                  <a:schemeClr val="tx1"/>
                </a:solidFill>
                <a:latin typeface="+mn-lt"/>
                <a:ea typeface="+mn-ea"/>
                <a:cs typeface="+mn-cs"/>
              </a:defRPr>
            </a:lvl5pPr>
            <a:lvl6pPr marL="2286000" marR="0" indent="0" algn="ctr" defTabSz="914400" rtl="0" eaLnBrk="1" fontAlgn="auto" latinLnBrk="0" hangingPunct="1">
              <a:lnSpc>
                <a:spcPct val="110000"/>
              </a:lnSpc>
              <a:spcBef>
                <a:spcPts val="400"/>
              </a:spcBef>
              <a:spcAft>
                <a:spcPts val="0"/>
              </a:spcAft>
              <a:buClr>
                <a:schemeClr val="tx1"/>
              </a:buClr>
              <a:buSzTx/>
              <a:buFont typeface="Verdana" pitchFamily="34" charset="0"/>
              <a:buNone/>
              <a:tabLst>
                <a:tab pos="1074738" algn="l"/>
              </a:tabLst>
              <a:defRPr sz="2000" kern="1200" baseline="0">
                <a:solidFill>
                  <a:schemeClr val="tx1"/>
                </a:solidFill>
                <a:latin typeface="+mn-lt"/>
                <a:ea typeface="+mn-ea"/>
                <a:cs typeface="+mn-cs"/>
              </a:defRPr>
            </a:lvl6pPr>
            <a:lvl7pPr marL="2743200" indent="0" algn="ctr" defTabSz="914400" rtl="0" eaLnBrk="1" latinLnBrk="0" hangingPunct="1">
              <a:spcBef>
                <a:spcPct val="20000"/>
              </a:spcBef>
              <a:buClr>
                <a:schemeClr val="accent6"/>
              </a:buClr>
              <a:buFont typeface="Wingdings" pitchFamily="2" charset="2"/>
              <a:buNone/>
              <a:tabLst>
                <a:tab pos="1074738" algn="l"/>
              </a:tabLst>
              <a:defRPr sz="2000" kern="1200" baseline="0">
                <a:solidFill>
                  <a:schemeClr val="tx1"/>
                </a:solidFill>
                <a:latin typeface="+mn-lt"/>
                <a:ea typeface="+mn-ea"/>
                <a:cs typeface="+mn-cs"/>
              </a:defRPr>
            </a:lvl7pPr>
            <a:lvl8pPr marL="3200400" indent="0" algn="ctr" defTabSz="914400" rtl="0" eaLnBrk="1" latinLnBrk="0" hangingPunct="1">
              <a:spcBef>
                <a:spcPct val="20000"/>
              </a:spcBef>
              <a:buClr>
                <a:schemeClr val="accent6"/>
              </a:buClr>
              <a:buFont typeface="Wingdings" pitchFamily="2" charset="2"/>
              <a:buNone/>
              <a:tabLst>
                <a:tab pos="1074738" algn="l"/>
              </a:tabLst>
              <a:defRPr sz="2000" kern="1200" baseline="0">
                <a:solidFill>
                  <a:schemeClr val="tx1"/>
                </a:solidFill>
                <a:latin typeface="+mn-lt"/>
                <a:ea typeface="+mn-ea"/>
                <a:cs typeface="+mn-cs"/>
              </a:defRPr>
            </a:lvl8pPr>
            <a:lvl9pPr marL="3657600" indent="0" algn="ctr" defTabSz="914400" rtl="0" eaLnBrk="1" latinLnBrk="0" hangingPunct="1">
              <a:spcBef>
                <a:spcPct val="20000"/>
              </a:spcBef>
              <a:buClr>
                <a:schemeClr val="accent6"/>
              </a:buClr>
              <a:buFont typeface="Wingdings" pitchFamily="2" charset="2"/>
              <a:buNone/>
              <a:tabLst>
                <a:tab pos="1074738" algn="l"/>
              </a:tabLst>
              <a:defRPr sz="2000" kern="1200" baseline="0">
                <a:solidFill>
                  <a:schemeClr val="tx1"/>
                </a:solidFill>
                <a:latin typeface="+mn-lt"/>
                <a:ea typeface="+mn-ea"/>
                <a:cs typeface="+mn-cs"/>
              </a:defRPr>
            </a:lvl9pPr>
          </a:lstStyle>
          <a:p>
            <a:pPr marL="114300" algn="l" defTabSz="914400">
              <a:lnSpc>
                <a:spcPct val="90000"/>
              </a:lnSpc>
            </a:pPr>
            <a:r>
              <a:rPr lang="en-US" sz="2800" dirty="0"/>
              <a:t>Hur stort är batteriet?</a:t>
            </a:r>
          </a:p>
          <a:p>
            <a:pPr marL="114300" algn="l" defTabSz="914400">
              <a:lnSpc>
                <a:spcPct val="90000"/>
              </a:lnSpc>
            </a:pPr>
            <a:r>
              <a:rPr lang="en-US" sz="2800" dirty="0"/>
              <a:t>Hur tomt är batteriet?</a:t>
            </a:r>
          </a:p>
          <a:p>
            <a:pPr marL="114300" algn="l" defTabSz="914400">
              <a:lnSpc>
                <a:spcPct val="90000"/>
              </a:lnSpc>
            </a:pPr>
            <a:r>
              <a:rPr lang="en-US" sz="2800" dirty="0"/>
              <a:t>Vilken effekt laddar du med?</a:t>
            </a:r>
          </a:p>
          <a:p>
            <a:pPr marL="342900" indent="-228600" algn="l" defTabSz="914400">
              <a:lnSpc>
                <a:spcPct val="90000"/>
              </a:lnSpc>
              <a:buFont typeface="Arial" panose="020B0604020202020204" pitchFamily="34" charset="0"/>
              <a:buChar char="•"/>
            </a:pPr>
            <a:endParaRPr lang="en-US" sz="2800" dirty="0"/>
          </a:p>
          <a:p>
            <a:pPr marL="342900" indent="-228600" algn="l" defTabSz="914400">
              <a:lnSpc>
                <a:spcPct val="90000"/>
              </a:lnSpc>
              <a:buFont typeface="Arial" panose="020B0604020202020204" pitchFamily="34" charset="0"/>
              <a:buChar char="•"/>
            </a:pPr>
            <a:endParaRPr lang="en-US" sz="2800" dirty="0"/>
          </a:p>
        </p:txBody>
      </p:sp>
      <p:sp>
        <p:nvSpPr>
          <p:cNvPr id="8" name="Rektangel 7">
            <a:extLst>
              <a:ext uri="{FF2B5EF4-FFF2-40B4-BE49-F238E27FC236}">
                <a16:creationId xmlns:a16="http://schemas.microsoft.com/office/drawing/2014/main" id="{E0EFC445-F692-4E99-BE1F-38B0409F6D3C}"/>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1184442052"/>
      </p:ext>
    </p:extLst>
  </p:cSld>
  <p:clrMapOvr>
    <a:masterClrMapping/>
  </p:clrMapOvr>
  <mc:AlternateContent xmlns:mc="http://schemas.openxmlformats.org/markup-compatibility/2006" xmlns:p14="http://schemas.microsoft.com/office/powerpoint/2010/main">
    <mc:Choice Requires="p14">
      <p:transition spd="med" p14:dur="700" advTm="35988">
        <p:fade/>
      </p:transition>
    </mc:Choice>
    <mc:Fallback xmlns="">
      <p:transition spd="med" advTm="359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tshållare för innehåll 18" descr="En bild som visar ritning&#10;&#10;Automatiskt genererad beskrivning">
            <a:extLst>
              <a:ext uri="{FF2B5EF4-FFF2-40B4-BE49-F238E27FC236}">
                <a16:creationId xmlns:a16="http://schemas.microsoft.com/office/drawing/2014/main" id="{7D799FB9-A9B2-41F3-BA09-18B4CE2197BD}"/>
              </a:ext>
            </a:extLst>
          </p:cNvPr>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p:pic>
      <p:sp>
        <p:nvSpPr>
          <p:cNvPr id="9" name="Rubrik 1">
            <a:extLst>
              <a:ext uri="{FF2B5EF4-FFF2-40B4-BE49-F238E27FC236}">
                <a16:creationId xmlns:a16="http://schemas.microsoft.com/office/drawing/2014/main" id="{064DCC9A-CFF8-41C6-90AD-A6FDB56CC6C1}"/>
              </a:ext>
            </a:extLst>
          </p:cNvPr>
          <p:cNvSpPr txBox="1">
            <a:spLocks/>
          </p:cNvSpPr>
          <p:nvPr/>
        </p:nvSpPr>
        <p:spPr>
          <a:xfrm>
            <a:off x="1881021" y="672294"/>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5867" dirty="0">
                <a:solidFill>
                  <a:schemeClr val="accent1">
                    <a:lumMod val="75000"/>
                  </a:schemeClr>
                </a:solidFill>
              </a:rPr>
              <a:t>Ladda när du stannar</a:t>
            </a:r>
          </a:p>
        </p:txBody>
      </p:sp>
      <p:pic>
        <p:nvPicPr>
          <p:cNvPr id="3074" name="Picture 2" descr="green and white number 2">
            <a:extLst>
              <a:ext uri="{FF2B5EF4-FFF2-40B4-BE49-F238E27FC236}">
                <a16:creationId xmlns:a16="http://schemas.microsoft.com/office/drawing/2014/main" id="{AFE81D0F-67C0-4F64-98F8-C353A2CC4BE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30791" y="1726666"/>
            <a:ext cx="7379830" cy="4022007"/>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E42DDF04-9941-4CA4-BDDF-F669BB9CD92A}"/>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701560945"/>
      </p:ext>
    </p:extLst>
  </p:cSld>
  <p:clrMapOvr>
    <a:masterClrMapping/>
  </p:clrMapOvr>
  <mc:AlternateContent xmlns:mc="http://schemas.openxmlformats.org/markup-compatibility/2006" xmlns:p14="http://schemas.microsoft.com/office/powerpoint/2010/main">
    <mc:Choice Requires="p14">
      <p:transition spd="slow" p14:dur="2000" advTm="46435"/>
    </mc:Choice>
    <mc:Fallback xmlns="">
      <p:transition spd="slow" advTm="4643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ubrik 1">
            <a:extLst>
              <a:ext uri="{FF2B5EF4-FFF2-40B4-BE49-F238E27FC236}">
                <a16:creationId xmlns:a16="http://schemas.microsoft.com/office/drawing/2014/main" id="{064DCC9A-CFF8-41C6-90AD-A6FDB56CC6C1}"/>
              </a:ext>
            </a:extLst>
          </p:cNvPr>
          <p:cNvSpPr txBox="1">
            <a:spLocks/>
          </p:cNvSpPr>
          <p:nvPr/>
        </p:nvSpPr>
        <p:spPr>
          <a:xfrm>
            <a:off x="838201" y="365125"/>
            <a:ext cx="3816095" cy="193807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kern="1200" dirty="0">
                <a:solidFill>
                  <a:schemeClr val="accent1">
                    <a:lumMod val="75000"/>
                  </a:schemeClr>
                </a:solidFill>
                <a:latin typeface="+mj-lt"/>
                <a:ea typeface="+mj-ea"/>
                <a:cs typeface="+mj-cs"/>
              </a:rPr>
              <a:t>Miljö &amp; service</a:t>
            </a:r>
          </a:p>
        </p:txBody>
      </p:sp>
      <p:sp>
        <p:nvSpPr>
          <p:cNvPr id="2" name="Platshållare för innehåll 2">
            <a:extLst>
              <a:ext uri="{FF2B5EF4-FFF2-40B4-BE49-F238E27FC236}">
                <a16:creationId xmlns:a16="http://schemas.microsoft.com/office/drawing/2014/main" id="{DF1DAFCE-43D0-4C93-A364-E9E70E0CA341}"/>
              </a:ext>
            </a:extLst>
          </p:cNvPr>
          <p:cNvSpPr txBox="1">
            <a:spLocks/>
          </p:cNvSpPr>
          <p:nvPr/>
        </p:nvSpPr>
        <p:spPr>
          <a:xfrm>
            <a:off x="785622" y="1955774"/>
            <a:ext cx="3816096" cy="36943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91" indent="-228600" defTabSz="914400">
              <a:lnSpc>
                <a:spcPct val="90000"/>
              </a:lnSpc>
              <a:buClr>
                <a:srgbClr val="FFD000"/>
              </a:buClr>
              <a:buFont typeface="Arial" panose="020B0604020202020204" pitchFamily="34" charset="0"/>
              <a:buChar char="•"/>
            </a:pPr>
            <a:r>
              <a:rPr lang="en-US" sz="2800" dirty="0"/>
              <a:t>Bekvämt</a:t>
            </a:r>
          </a:p>
          <a:p>
            <a:pPr marL="342891" indent="-228600" defTabSz="914400">
              <a:lnSpc>
                <a:spcPct val="90000"/>
              </a:lnSpc>
              <a:buClr>
                <a:srgbClr val="FFD000"/>
              </a:buClr>
              <a:buFont typeface="Arial" panose="020B0604020202020204" pitchFamily="34" charset="0"/>
              <a:buChar char="•"/>
            </a:pPr>
            <a:r>
              <a:rPr lang="en-US" sz="2800" dirty="0"/>
              <a:t>Mindre rörliga delar = lägre service</a:t>
            </a:r>
          </a:p>
          <a:p>
            <a:pPr marL="342891" indent="-228600" defTabSz="914400">
              <a:lnSpc>
                <a:spcPct val="90000"/>
              </a:lnSpc>
              <a:buClr>
                <a:srgbClr val="FFD000"/>
              </a:buClr>
              <a:buFont typeface="Arial" panose="020B0604020202020204" pitchFamily="34" charset="0"/>
              <a:buChar char="•"/>
            </a:pPr>
            <a:r>
              <a:rPr lang="en-US" sz="2800" dirty="0"/>
              <a:t>Regional strategi för laddinfrastruktur</a:t>
            </a:r>
          </a:p>
          <a:p>
            <a:pPr marL="342891" indent="-228600" defTabSz="914400">
              <a:lnSpc>
                <a:spcPct val="90000"/>
              </a:lnSpc>
              <a:buClr>
                <a:srgbClr val="FFD000"/>
              </a:buClr>
              <a:buFont typeface="Arial" panose="020B0604020202020204" pitchFamily="34" charset="0"/>
              <a:buChar char="•"/>
            </a:pPr>
            <a:r>
              <a:rPr lang="en-US" sz="2800" dirty="0"/>
              <a:t>60-70 procent mindre klimatutsläpp</a:t>
            </a:r>
          </a:p>
          <a:p>
            <a:pPr marL="342891" indent="-228600" defTabSz="914400">
              <a:lnSpc>
                <a:spcPct val="90000"/>
              </a:lnSpc>
              <a:buClr>
                <a:srgbClr val="FFD000"/>
              </a:buClr>
              <a:buFont typeface="Arial" panose="020B0604020202020204" pitchFamily="34" charset="0"/>
              <a:buChar char="•"/>
            </a:pPr>
            <a:endParaRPr lang="en-US" sz="2800" dirty="0"/>
          </a:p>
          <a:p>
            <a:pPr marL="0" indent="-228600" defTabSz="914400">
              <a:lnSpc>
                <a:spcPct val="90000"/>
              </a:lnSpc>
              <a:buClr>
                <a:srgbClr val="FFD000"/>
              </a:buClr>
              <a:buFont typeface="Arial" panose="020B0604020202020204" pitchFamily="34" charset="0"/>
              <a:buChar char="•"/>
            </a:pPr>
            <a:endParaRPr lang="en-US" sz="2800" dirty="0"/>
          </a:p>
        </p:txBody>
      </p:sp>
      <p:pic>
        <p:nvPicPr>
          <p:cNvPr id="5124" name="Picture 4" descr="shallow focus photo of clear glass globe table ornament">
            <a:extLst>
              <a:ext uri="{FF2B5EF4-FFF2-40B4-BE49-F238E27FC236}">
                <a16:creationId xmlns:a16="http://schemas.microsoft.com/office/drawing/2014/main" id="{F83759F0-31A7-42C9-80FA-A2A6A9995C7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F68558B1-ACFD-4E07-A95C-3B687CE3F075}"/>
              </a:ext>
            </a:extLst>
          </p:cNvPr>
          <p:cNvSpPr/>
          <p:nvPr/>
        </p:nvSpPr>
        <p:spPr>
          <a:xfrm>
            <a:off x="5394960" y="3694368"/>
            <a:ext cx="6797040" cy="3163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7">
            <a:extLst>
              <a:ext uri="{FF2B5EF4-FFF2-40B4-BE49-F238E27FC236}">
                <a16:creationId xmlns:a16="http://schemas.microsoft.com/office/drawing/2014/main" id="{B6DF5CC4-8DF8-4B53-BD9A-1B46C8109E8F}"/>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200722664"/>
      </p:ext>
    </p:extLst>
  </p:cSld>
  <p:clrMapOvr>
    <a:masterClrMapping/>
  </p:clrMapOvr>
  <mc:AlternateContent xmlns:mc="http://schemas.openxmlformats.org/markup-compatibility/2006" xmlns:p14="http://schemas.microsoft.com/office/powerpoint/2010/main">
    <mc:Choice Requires="p14">
      <p:transition spd="slow" p14:dur="2000" advTm="60329"/>
    </mc:Choice>
    <mc:Fallback xmlns="">
      <p:transition spd="slow" advTm="6032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2" name="Rectangle 70">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153" name="Freeform: Shape 72">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ubrik 1">
            <a:extLst>
              <a:ext uri="{FF2B5EF4-FFF2-40B4-BE49-F238E27FC236}">
                <a16:creationId xmlns:a16="http://schemas.microsoft.com/office/drawing/2014/main" id="{064DCC9A-CFF8-41C6-90AD-A6FDB56CC6C1}"/>
              </a:ext>
            </a:extLst>
          </p:cNvPr>
          <p:cNvSpPr txBox="1">
            <a:spLocks/>
          </p:cNvSpPr>
          <p:nvPr/>
        </p:nvSpPr>
        <p:spPr>
          <a:xfrm>
            <a:off x="438913" y="859536"/>
            <a:ext cx="4832802" cy="12435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5400" dirty="0"/>
              <a:t>Kostnad</a:t>
            </a:r>
            <a:endParaRPr lang="en-US" sz="3400" dirty="0"/>
          </a:p>
        </p:txBody>
      </p:sp>
      <p:sp>
        <p:nvSpPr>
          <p:cNvPr id="77" name="Rectangle 7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Platshållare för innehåll 2">
            <a:extLst>
              <a:ext uri="{FF2B5EF4-FFF2-40B4-BE49-F238E27FC236}">
                <a16:creationId xmlns:a16="http://schemas.microsoft.com/office/drawing/2014/main" id="{DF1DAFCE-43D0-4C93-A364-E9E70E0CA341}"/>
              </a:ext>
            </a:extLst>
          </p:cNvPr>
          <p:cNvSpPr txBox="1">
            <a:spLocks/>
          </p:cNvSpPr>
          <p:nvPr/>
        </p:nvSpPr>
        <p:spPr>
          <a:xfrm>
            <a:off x="438912" y="2512611"/>
            <a:ext cx="4832803" cy="36643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91" indent="-228600" defTabSz="914400">
              <a:lnSpc>
                <a:spcPct val="90000"/>
              </a:lnSpc>
              <a:buClr>
                <a:srgbClr val="FFD000"/>
              </a:buClr>
              <a:buFont typeface="Arial" panose="020B0604020202020204" pitchFamily="34" charset="0"/>
              <a:buChar char="•"/>
            </a:pPr>
            <a:r>
              <a:rPr lang="en-US" sz="2800" dirty="0"/>
              <a:t>Dyrare i inköp</a:t>
            </a:r>
          </a:p>
          <a:p>
            <a:pPr marL="342891" indent="-228600" defTabSz="914400">
              <a:lnSpc>
                <a:spcPct val="90000"/>
              </a:lnSpc>
              <a:buClr>
                <a:srgbClr val="FFD000"/>
              </a:buClr>
              <a:buFont typeface="Arial" panose="020B0604020202020204" pitchFamily="34" charset="0"/>
              <a:buChar char="•"/>
            </a:pPr>
            <a:r>
              <a:rPr lang="en-US" sz="2800" dirty="0"/>
              <a:t>Billigare i drift</a:t>
            </a:r>
          </a:p>
          <a:p>
            <a:pPr marL="342891" indent="-228600" defTabSz="914400">
              <a:lnSpc>
                <a:spcPct val="90000"/>
              </a:lnSpc>
              <a:buClr>
                <a:srgbClr val="FFD000"/>
              </a:buClr>
              <a:buFont typeface="Arial" panose="020B0604020202020204" pitchFamily="34" charset="0"/>
              <a:buChar char="•"/>
            </a:pPr>
            <a:r>
              <a:rPr lang="en-US" sz="2800" dirty="0"/>
              <a:t>Går att räkna på</a:t>
            </a:r>
          </a:p>
          <a:p>
            <a:pPr marL="342891" indent="-228600" defTabSz="914400">
              <a:lnSpc>
                <a:spcPct val="90000"/>
              </a:lnSpc>
              <a:buClr>
                <a:srgbClr val="FFD000"/>
              </a:buClr>
              <a:buFont typeface="Arial" panose="020B0604020202020204" pitchFamily="34" charset="0"/>
              <a:buChar char="•"/>
            </a:pPr>
            <a:r>
              <a:rPr lang="en-US" sz="2800" dirty="0"/>
              <a:t>Snabb utveckling</a:t>
            </a:r>
          </a:p>
          <a:p>
            <a:pPr marL="342891" indent="-228600" defTabSz="914400">
              <a:lnSpc>
                <a:spcPct val="90000"/>
              </a:lnSpc>
              <a:buClr>
                <a:srgbClr val="FFD000"/>
              </a:buClr>
              <a:buFont typeface="Arial" panose="020B0604020202020204" pitchFamily="34" charset="0"/>
              <a:buChar char="•"/>
            </a:pPr>
            <a:endParaRPr lang="en-US" sz="2800" dirty="0"/>
          </a:p>
          <a:p>
            <a:pPr marL="0" indent="-228600" defTabSz="914400">
              <a:lnSpc>
                <a:spcPct val="90000"/>
              </a:lnSpc>
              <a:buClr>
                <a:srgbClr val="FFD000"/>
              </a:buClr>
              <a:buFont typeface="Arial" panose="020B0604020202020204" pitchFamily="34" charset="0"/>
              <a:buChar char="•"/>
            </a:pPr>
            <a:endParaRPr lang="en-US" sz="2800" dirty="0"/>
          </a:p>
        </p:txBody>
      </p:sp>
      <p:pic>
        <p:nvPicPr>
          <p:cNvPr id="6146" name="Picture 2" descr="green plant in clear glass vase">
            <a:extLst>
              <a:ext uri="{FF2B5EF4-FFF2-40B4-BE49-F238E27FC236}">
                <a16:creationId xmlns:a16="http://schemas.microsoft.com/office/drawing/2014/main" id="{768D813E-1100-4B70-80CB-93725E9255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617368" y="458825"/>
            <a:ext cx="4926725" cy="3288590"/>
          </a:xfrm>
          <a:prstGeom prst="rect">
            <a:avLst/>
          </a:prstGeom>
          <a:noFill/>
          <a:extLst>
            <a:ext uri="{909E8E84-426E-40DD-AFC4-6F175D3DCCD1}">
              <a14:hiddenFill xmlns:a14="http://schemas.microsoft.com/office/drawing/2010/main">
                <a:solidFill>
                  <a:srgbClr val="FFFFFF"/>
                </a:solidFill>
              </a14:hiddenFill>
            </a:ext>
          </a:extLst>
        </p:spPr>
      </p:pic>
      <p:pic>
        <p:nvPicPr>
          <p:cNvPr id="19" name="Platshållare för innehåll 18" descr="En bild som visar ritning&#10;&#10;Automatiskt genererad beskrivning">
            <a:extLst>
              <a:ext uri="{FF2B5EF4-FFF2-40B4-BE49-F238E27FC236}">
                <a16:creationId xmlns:a16="http://schemas.microsoft.com/office/drawing/2014/main" id="{7D799FB9-A9B2-41F3-BA09-18B4CE2197BD}"/>
              </a:ext>
            </a:extLst>
          </p:cNvPr>
          <p:cNvPicPr>
            <a:picLocks noGrp="1" noChangeAspect="1"/>
          </p:cNvPicPr>
          <p:nvPr>
            <p:ph sz="quarter" idx="14"/>
          </p:nvPr>
        </p:nvPicPr>
        <p:blipFill>
          <a:blip r:embed="rId4" cstate="screen">
            <a:extLst>
              <a:ext uri="{28A0092B-C50C-407E-A947-70E740481C1C}">
                <a14:useLocalDpi xmlns:a14="http://schemas.microsoft.com/office/drawing/2010/main"/>
              </a:ext>
            </a:extLst>
          </a:blip>
          <a:stretch>
            <a:fillRect/>
          </a:stretch>
        </p:blipFill>
        <p:spPr>
          <a:xfrm>
            <a:off x="6617368" y="4254929"/>
            <a:ext cx="5135719" cy="1091342"/>
          </a:xfrm>
          <a:prstGeom prst="rect">
            <a:avLst/>
          </a:prstGeom>
        </p:spPr>
      </p:pic>
      <p:sp>
        <p:nvSpPr>
          <p:cNvPr id="12" name="Rektangel 11">
            <a:extLst>
              <a:ext uri="{FF2B5EF4-FFF2-40B4-BE49-F238E27FC236}">
                <a16:creationId xmlns:a16="http://schemas.microsoft.com/office/drawing/2014/main" id="{2EEB3588-AC80-42D1-9BF4-DC97F4927A90}"/>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593709827"/>
      </p:ext>
    </p:extLst>
  </p:cSld>
  <p:clrMapOvr>
    <a:masterClrMapping/>
  </p:clrMapOvr>
  <mc:AlternateContent xmlns:mc="http://schemas.openxmlformats.org/markup-compatibility/2006" xmlns:p14="http://schemas.microsoft.com/office/powerpoint/2010/main">
    <mc:Choice Requires="p14">
      <p:transition spd="slow" p14:dur="2000" advTm="79918"/>
    </mc:Choice>
    <mc:Fallback xmlns="">
      <p:transition spd="slow" advTm="7991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9">
            <a:extLst>
              <a:ext uri="{FF2B5EF4-FFF2-40B4-BE49-F238E27FC236}">
                <a16:creationId xmlns:a16="http://schemas.microsoft.com/office/drawing/2014/main" id="{E97DF65B-8E2A-44A4-B489-7C925007563A}"/>
              </a:ext>
            </a:extLst>
          </p:cNvPr>
          <p:cNvSpPr>
            <a:spLocks noGrp="1"/>
          </p:cNvSpPr>
          <p:nvPr>
            <p:ph sz="half" idx="1"/>
          </p:nvPr>
        </p:nvSpPr>
        <p:spPr>
          <a:xfrm>
            <a:off x="456199" y="1613625"/>
            <a:ext cx="5472764" cy="5078815"/>
          </a:xfrm>
        </p:spPr>
        <p:txBody>
          <a:bodyPr>
            <a:normAutofit lnSpcReduction="10000"/>
          </a:bodyPr>
          <a:lstStyle/>
          <a:p>
            <a:pPr marL="0" marR="0" indent="0" algn="just" rtl="0">
              <a:buNone/>
            </a:pPr>
            <a:r>
              <a:rPr lang="sv-SE" b="1" i="0" u="none" strike="noStrike" baseline="30000" dirty="0">
                <a:solidFill>
                  <a:srgbClr val="004573"/>
                </a:solidFill>
                <a:latin typeface="Calibri" panose="020F0502020204030204" pitchFamily="34" charset="0"/>
              </a:rPr>
              <a:t>VARFÖR LADDSTRATEGI?</a:t>
            </a:r>
            <a:r>
              <a:rPr lang="sv-SE" b="1" baseline="30000" dirty="0">
                <a:solidFill>
                  <a:srgbClr val="004573"/>
                </a:solidFill>
                <a:latin typeface="Calibri" panose="020F0502020204030204" pitchFamily="34" charset="0"/>
              </a:rPr>
              <a:t> </a:t>
            </a:r>
            <a:endParaRPr lang="sv-SE" b="1" i="0" u="none" strike="noStrike" baseline="30000" dirty="0">
              <a:solidFill>
                <a:srgbClr val="485A65"/>
              </a:solidFill>
              <a:latin typeface="Calibri" panose="020F0502020204030204" pitchFamily="34" charset="0"/>
            </a:endParaRPr>
          </a:p>
          <a:p>
            <a:pPr marL="0" marR="0" indent="0" algn="l" rtl="0">
              <a:lnSpc>
                <a:spcPts val="1800"/>
              </a:lnSpc>
              <a:buNone/>
            </a:pPr>
            <a:r>
              <a:rPr lang="sv-SE" sz="2200" b="0" i="0" u="none" strike="noStrike" baseline="30000" dirty="0">
                <a:solidFill>
                  <a:srgbClr val="000000"/>
                </a:solidFill>
                <a:latin typeface="Calibri Light" panose="020F0302020204030204" pitchFamily="34" charset="0"/>
              </a:rPr>
              <a:t>En del av kommunens strategi/mål</a:t>
            </a:r>
          </a:p>
          <a:p>
            <a:pPr marL="0" marR="0" indent="0" algn="l" rtl="0">
              <a:lnSpc>
                <a:spcPts val="1800"/>
              </a:lnSpc>
              <a:buNone/>
            </a:pPr>
            <a:r>
              <a:rPr lang="sv-SE" sz="2200" baseline="30000" dirty="0">
                <a:solidFill>
                  <a:srgbClr val="000000"/>
                </a:solidFill>
                <a:latin typeface="Calibri Light" panose="020F0302020204030204" pitchFamily="34" charset="0"/>
              </a:rPr>
              <a:t>U</a:t>
            </a:r>
            <a:r>
              <a:rPr lang="sv-SE" sz="2200" b="0" i="0" u="none" strike="noStrike" baseline="30000" dirty="0">
                <a:solidFill>
                  <a:srgbClr val="000000"/>
                </a:solidFill>
                <a:latin typeface="Calibri Light" panose="020F0302020204030204" pitchFamily="34" charset="0"/>
              </a:rPr>
              <a:t>nderlätta för andra aktörer att bygga</a:t>
            </a:r>
            <a:r>
              <a:rPr lang="sv-SE" sz="2200" baseline="30000" dirty="0">
                <a:solidFill>
                  <a:srgbClr val="000000"/>
                </a:solidFill>
                <a:latin typeface="Calibri Light" panose="020F0302020204030204" pitchFamily="34" charset="0"/>
              </a:rPr>
              <a:t> </a:t>
            </a:r>
            <a:r>
              <a:rPr lang="sv-SE" sz="2200" b="0" i="0" u="none" strike="noStrike" baseline="30000" dirty="0">
                <a:solidFill>
                  <a:srgbClr val="000000"/>
                </a:solidFill>
                <a:latin typeface="Calibri Light" panose="020F0302020204030204" pitchFamily="34" charset="0"/>
              </a:rPr>
              <a:t>laddinfrastruktur</a:t>
            </a:r>
          </a:p>
          <a:p>
            <a:pPr marL="0" marR="0" indent="0" algn="l" rtl="0">
              <a:lnSpc>
                <a:spcPts val="1800"/>
              </a:lnSpc>
              <a:buNone/>
            </a:pPr>
            <a:r>
              <a:rPr lang="sv-SE" sz="2200" baseline="30000" dirty="0">
                <a:solidFill>
                  <a:srgbClr val="000000"/>
                </a:solidFill>
                <a:latin typeface="Calibri Light" panose="020F0302020204030204" pitchFamily="34" charset="0"/>
              </a:rPr>
              <a:t>F</a:t>
            </a:r>
            <a:r>
              <a:rPr lang="sv-SE" sz="2200" b="0" i="0" u="none" strike="noStrike" baseline="30000" dirty="0">
                <a:solidFill>
                  <a:srgbClr val="000000"/>
                </a:solidFill>
                <a:latin typeface="Calibri Light" panose="020F0302020204030204" pitchFamily="34" charset="0"/>
              </a:rPr>
              <a:t>örbereda och möjliggöra för interna fordon </a:t>
            </a:r>
          </a:p>
          <a:p>
            <a:pPr marL="0" marR="0" indent="0" algn="l" rtl="0">
              <a:lnSpc>
                <a:spcPts val="1800"/>
              </a:lnSpc>
              <a:buNone/>
            </a:pPr>
            <a:r>
              <a:rPr lang="sv-SE" sz="2200" baseline="30000" dirty="0">
                <a:solidFill>
                  <a:srgbClr val="000000"/>
                </a:solidFill>
                <a:latin typeface="Calibri Light" panose="020F0302020204030204" pitchFamily="34" charset="0"/>
              </a:rPr>
              <a:t>S</a:t>
            </a:r>
            <a:r>
              <a:rPr lang="sv-SE" sz="2200" b="0" i="0" u="none" strike="noStrike" baseline="30000" dirty="0">
                <a:solidFill>
                  <a:srgbClr val="000000"/>
                </a:solidFill>
                <a:latin typeface="Calibri Light" panose="020F0302020204030204" pitchFamily="34" charset="0"/>
              </a:rPr>
              <a:t>töd till företag i kommunen </a:t>
            </a:r>
          </a:p>
          <a:p>
            <a:pPr marL="0" marR="0" indent="0" algn="just" rtl="0">
              <a:buNone/>
            </a:pPr>
            <a:endParaRPr lang="sv-SE" sz="1500" b="1" i="0" u="none" strike="noStrike" baseline="30000" dirty="0">
              <a:solidFill>
                <a:srgbClr val="004573"/>
              </a:solidFill>
              <a:latin typeface="Calibri" panose="020F0502020204030204" pitchFamily="34" charset="0"/>
            </a:endParaRPr>
          </a:p>
          <a:p>
            <a:pPr marL="0" marR="0" indent="0" algn="just" rtl="0">
              <a:buNone/>
            </a:pPr>
            <a:r>
              <a:rPr lang="sv-SE" b="1" i="0" u="none" strike="noStrike" baseline="30000" dirty="0">
                <a:solidFill>
                  <a:srgbClr val="004573"/>
                </a:solidFill>
                <a:latin typeface="Calibri" panose="020F0502020204030204" pitchFamily="34" charset="0"/>
              </a:rPr>
              <a:t>STARTBESLUT </a:t>
            </a:r>
          </a:p>
          <a:p>
            <a:pPr marL="0" marR="0" indent="0" algn="just" rtl="0">
              <a:buNone/>
            </a:pPr>
            <a:r>
              <a:rPr lang="sv-SE" sz="2200" b="0" i="0" u="none" strike="noStrike" baseline="30000" dirty="0">
                <a:solidFill>
                  <a:srgbClr val="000000"/>
                </a:solidFill>
                <a:latin typeface="Calibri Light" panose="020F0302020204030204" pitchFamily="34" charset="0"/>
              </a:rPr>
              <a:t>□ </a:t>
            </a:r>
            <a:r>
              <a:rPr lang="sv-SE" sz="2200" baseline="30000" dirty="0">
                <a:solidFill>
                  <a:srgbClr val="000000"/>
                </a:solidFill>
                <a:latin typeface="Calibri Light" panose="020F0302020204030204" pitchFamily="34" charset="0"/>
              </a:rPr>
              <a:t>Mandat för l</a:t>
            </a:r>
            <a:r>
              <a:rPr lang="sv-SE" sz="2200" b="0" i="0" u="none" strike="noStrike" baseline="30000" dirty="0">
                <a:solidFill>
                  <a:srgbClr val="000000"/>
                </a:solidFill>
                <a:latin typeface="Calibri Light" panose="020F0302020204030204" pitchFamily="34" charset="0"/>
              </a:rPr>
              <a:t>addstrategi</a:t>
            </a:r>
          </a:p>
          <a:p>
            <a:pPr marL="0" marR="0" indent="0" algn="l" rtl="0">
              <a:buNone/>
            </a:pPr>
            <a:r>
              <a:rPr lang="sv-SE" sz="2200" b="0" i="0" u="none" strike="noStrike" baseline="30000" dirty="0">
                <a:solidFill>
                  <a:srgbClr val="000000"/>
                </a:solidFill>
                <a:latin typeface="Calibri Light" panose="020F0302020204030204" pitchFamily="34" charset="0"/>
              </a:rPr>
              <a:t>□ </a:t>
            </a:r>
            <a:r>
              <a:rPr lang="sv-SE" sz="2200" baseline="30000" dirty="0">
                <a:solidFill>
                  <a:srgbClr val="000000"/>
                </a:solidFill>
                <a:latin typeface="Calibri Light" panose="020F0302020204030204" pitchFamily="34" charset="0"/>
              </a:rPr>
              <a:t>A</a:t>
            </a:r>
            <a:r>
              <a:rPr lang="sv-SE" sz="2200" b="0" i="0" u="none" strike="noStrike" baseline="30000" dirty="0">
                <a:solidFill>
                  <a:srgbClr val="000000"/>
                </a:solidFill>
                <a:latin typeface="Calibri Light" panose="020F0302020204030204" pitchFamily="34" charset="0"/>
              </a:rPr>
              <a:t>rbetsgruppens sammansättning</a:t>
            </a:r>
            <a:endParaRPr lang="sv-SE" sz="2200" b="1" i="0" u="none" strike="noStrike" baseline="30000" dirty="0">
              <a:solidFill>
                <a:srgbClr val="485A65"/>
              </a:solidFill>
              <a:latin typeface="Calibri" panose="020F0502020204030204" pitchFamily="34" charset="0"/>
            </a:endParaRPr>
          </a:p>
          <a:p>
            <a:pPr marL="0" marR="0" indent="0" algn="just" rtl="0">
              <a:lnSpc>
                <a:spcPct val="170000"/>
              </a:lnSpc>
              <a:buNone/>
            </a:pPr>
            <a:r>
              <a:rPr lang="sv-SE" b="1" baseline="30000" dirty="0">
                <a:solidFill>
                  <a:srgbClr val="004573"/>
                </a:solidFill>
                <a:latin typeface="Calibri" panose="020F0502020204030204" pitchFamily="34" charset="0"/>
              </a:rPr>
              <a:t>WORKSHOP</a:t>
            </a:r>
          </a:p>
          <a:p>
            <a:pPr marL="0" marR="0" indent="0" algn="l" rtl="0">
              <a:lnSpc>
                <a:spcPts val="1800"/>
              </a:lnSpc>
              <a:spcBef>
                <a:spcPts val="600"/>
              </a:spcBef>
              <a:buNone/>
            </a:pPr>
            <a:r>
              <a:rPr lang="sv-SE" sz="2200" b="0" i="0" u="none" strike="noStrike" baseline="30000" dirty="0">
                <a:solidFill>
                  <a:srgbClr val="000000"/>
                </a:solidFill>
                <a:latin typeface="Calibri Light" panose="020F0302020204030204" pitchFamily="34" charset="0"/>
              </a:rPr>
              <a:t>□ </a:t>
            </a:r>
            <a:r>
              <a:rPr lang="sv-SE" sz="2200" baseline="30000" dirty="0">
                <a:solidFill>
                  <a:srgbClr val="000000"/>
                </a:solidFill>
                <a:latin typeface="Calibri Light" panose="020F0302020204030204" pitchFamily="34" charset="0"/>
              </a:rPr>
              <a:t>K</a:t>
            </a:r>
            <a:r>
              <a:rPr lang="sv-SE" sz="2200" b="0" i="0" u="none" strike="noStrike" baseline="30000" dirty="0">
                <a:solidFill>
                  <a:srgbClr val="000000"/>
                </a:solidFill>
                <a:latin typeface="Calibri Light" panose="020F0302020204030204" pitchFamily="34" charset="0"/>
              </a:rPr>
              <a:t>unskap om elfordon, laddning, trender samt statistik    </a:t>
            </a:r>
          </a:p>
          <a:p>
            <a:pPr marL="0" marR="0" indent="0" algn="l" rtl="0">
              <a:lnSpc>
                <a:spcPts val="1800"/>
              </a:lnSpc>
              <a:spcBef>
                <a:spcPts val="600"/>
              </a:spcBef>
              <a:buNone/>
            </a:pPr>
            <a:r>
              <a:rPr lang="sv-SE" sz="2200" baseline="30000" dirty="0">
                <a:solidFill>
                  <a:srgbClr val="000000"/>
                </a:solidFill>
                <a:latin typeface="Calibri Light" panose="020F0302020204030204" pitchFamily="34" charset="0"/>
              </a:rPr>
              <a:t>    </a:t>
            </a:r>
            <a:r>
              <a:rPr lang="sv-SE" sz="2200" b="0" i="0" u="none" strike="noStrike" baseline="30000" dirty="0">
                <a:solidFill>
                  <a:srgbClr val="000000"/>
                </a:solidFill>
                <a:latin typeface="Calibri Light" panose="020F0302020204030204" pitchFamily="34" charset="0"/>
              </a:rPr>
              <a:t>från län och kommuner</a:t>
            </a:r>
          </a:p>
          <a:p>
            <a:pPr marL="0" marR="0" indent="0" algn="l" rtl="0">
              <a:lnSpc>
                <a:spcPts val="1800"/>
              </a:lnSpc>
              <a:spcBef>
                <a:spcPts val="600"/>
              </a:spcBef>
              <a:buNone/>
            </a:pPr>
            <a:r>
              <a:rPr lang="sv-SE" sz="2200" b="0" i="0" u="none" strike="noStrike" baseline="30000" dirty="0">
                <a:solidFill>
                  <a:srgbClr val="000000"/>
                </a:solidFill>
                <a:latin typeface="Calibri Light" panose="020F0302020204030204" pitchFamily="34" charset="0"/>
              </a:rPr>
              <a:t>□ Nuläge, utveckling, ambition och mål </a:t>
            </a:r>
          </a:p>
          <a:p>
            <a:pPr marL="0" marR="0" indent="0" algn="l" rtl="0">
              <a:lnSpc>
                <a:spcPts val="1800"/>
              </a:lnSpc>
              <a:spcBef>
                <a:spcPts val="600"/>
              </a:spcBef>
              <a:buNone/>
            </a:pPr>
            <a:r>
              <a:rPr lang="sv-SE" sz="2200" b="0" i="0" u="none" strike="noStrike" baseline="30000" dirty="0">
                <a:solidFill>
                  <a:srgbClr val="000000"/>
                </a:solidFill>
                <a:latin typeface="Calibri Light" panose="020F0302020204030204" pitchFamily="34" charset="0"/>
              </a:rPr>
              <a:t>□ Se ut platser för laddstationer</a:t>
            </a:r>
            <a:br>
              <a:rPr lang="sv-SE" sz="2200" b="0" i="0" u="none" strike="noStrike" baseline="30000" dirty="0">
                <a:solidFill>
                  <a:srgbClr val="000000"/>
                </a:solidFill>
                <a:latin typeface="Calibri Light" panose="020F0302020204030204" pitchFamily="34" charset="0"/>
              </a:rPr>
            </a:br>
            <a:r>
              <a:rPr lang="sv-SE" sz="2200" b="0" i="0" u="none" strike="noStrike" baseline="30000" dirty="0">
                <a:solidFill>
                  <a:srgbClr val="000000"/>
                </a:solidFill>
                <a:latin typeface="Calibri Light" panose="020F0302020204030204" pitchFamily="34" charset="0"/>
              </a:rPr>
              <a:t>□ Fylla i färdiga mallar</a:t>
            </a:r>
          </a:p>
        </p:txBody>
      </p:sp>
      <p:sp>
        <p:nvSpPr>
          <p:cNvPr id="10" name="Platshållare för innehåll 11">
            <a:extLst>
              <a:ext uri="{FF2B5EF4-FFF2-40B4-BE49-F238E27FC236}">
                <a16:creationId xmlns:a16="http://schemas.microsoft.com/office/drawing/2014/main" id="{3C3F0337-754C-4D46-93D7-5984E91A5122}"/>
              </a:ext>
            </a:extLst>
          </p:cNvPr>
          <p:cNvSpPr txBox="1">
            <a:spLocks/>
          </p:cNvSpPr>
          <p:nvPr/>
        </p:nvSpPr>
        <p:spPr>
          <a:xfrm>
            <a:off x="6281086" y="1911679"/>
            <a:ext cx="5472764"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buFont typeface="Arial" panose="020B0604020202020204" pitchFamily="34" charset="0"/>
              <a:buNone/>
            </a:pPr>
            <a:r>
              <a:rPr lang="sv-SE" b="1" baseline="30000" dirty="0">
                <a:solidFill>
                  <a:srgbClr val="004573"/>
                </a:solidFill>
                <a:latin typeface="Calibri" panose="020F0502020204030204" pitchFamily="34" charset="0"/>
              </a:rPr>
              <a:t>STRATEGI, KARTOR OCH KAPACITET</a:t>
            </a:r>
          </a:p>
          <a:p>
            <a:pPr marL="0" indent="0">
              <a:lnSpc>
                <a:spcPts val="1800"/>
              </a:lnSpc>
              <a:buFont typeface="Arial" panose="020B0604020202020204" pitchFamily="34" charset="0"/>
              <a:buNone/>
            </a:pPr>
            <a:r>
              <a:rPr lang="sv-SE" sz="2200" baseline="30000" dirty="0">
                <a:solidFill>
                  <a:srgbClr val="000000"/>
                </a:solidFill>
                <a:latin typeface="Calibri Light" panose="020F0302020204030204" pitchFamily="34" charset="0"/>
              </a:rPr>
              <a:t>□ Utkastet klart inkl. kartor </a:t>
            </a:r>
          </a:p>
          <a:p>
            <a:pPr marL="0" indent="0">
              <a:lnSpc>
                <a:spcPts val="1800"/>
              </a:lnSpc>
              <a:buFont typeface="Arial" panose="020B0604020202020204" pitchFamily="34" charset="0"/>
              <a:buNone/>
            </a:pPr>
            <a:r>
              <a:rPr lang="sv-SE" sz="2200" baseline="30000" dirty="0">
                <a:solidFill>
                  <a:srgbClr val="000000"/>
                </a:solidFill>
                <a:latin typeface="Calibri Light" panose="020F0302020204030204" pitchFamily="34" charset="0"/>
              </a:rPr>
              <a:t>□ Elknätskapaciteten utifrån förslaget utredd</a:t>
            </a:r>
            <a:endParaRPr lang="sv-SE" sz="2200" b="1" baseline="30000" dirty="0">
              <a:solidFill>
                <a:srgbClr val="004573"/>
              </a:solidFill>
              <a:latin typeface="Calibri" panose="020F0502020204030204" pitchFamily="34" charset="0"/>
            </a:endParaRPr>
          </a:p>
          <a:p>
            <a:pPr marL="0" indent="0" algn="just">
              <a:buFont typeface="Arial" panose="020B0604020202020204" pitchFamily="34" charset="0"/>
              <a:buNone/>
            </a:pPr>
            <a:endParaRPr lang="sv-SE" sz="1800" b="1" baseline="30000" dirty="0">
              <a:solidFill>
                <a:srgbClr val="004573"/>
              </a:solidFill>
              <a:latin typeface="Calibri" panose="020F0502020204030204" pitchFamily="34" charset="0"/>
            </a:endParaRPr>
          </a:p>
          <a:p>
            <a:pPr marL="0" indent="0" algn="just">
              <a:buFont typeface="Arial" panose="020B0604020202020204" pitchFamily="34" charset="0"/>
              <a:buNone/>
            </a:pPr>
            <a:r>
              <a:rPr lang="sv-SE" b="1" baseline="30000" dirty="0">
                <a:solidFill>
                  <a:srgbClr val="004573"/>
                </a:solidFill>
                <a:latin typeface="Calibri" panose="020F0502020204030204" pitchFamily="34" charset="0"/>
              </a:rPr>
              <a:t>REMISS  </a:t>
            </a:r>
            <a:endParaRPr lang="sv-SE" baseline="30000" dirty="0">
              <a:solidFill>
                <a:srgbClr val="004573"/>
              </a:solidFill>
              <a:latin typeface="Calibri Light" panose="020F0302020204030204" pitchFamily="34" charset="0"/>
            </a:endParaRP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Tjänstepersoner och revidering </a:t>
            </a: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Remissrunda i politiker</a:t>
            </a:r>
          </a:p>
          <a:p>
            <a:pPr marL="0" indent="0">
              <a:buFont typeface="Arial" panose="020B0604020202020204" pitchFamily="34" charset="0"/>
              <a:buNone/>
            </a:pPr>
            <a:endParaRPr lang="sv-SE" sz="1800" baseline="30000" dirty="0">
              <a:solidFill>
                <a:srgbClr val="000000"/>
              </a:solidFill>
              <a:latin typeface="Calibri Light" panose="020F0302020204030204" pitchFamily="34" charset="0"/>
            </a:endParaRPr>
          </a:p>
          <a:p>
            <a:pPr marL="0" indent="0" algn="just">
              <a:buFont typeface="Arial" panose="020B0604020202020204" pitchFamily="34" charset="0"/>
              <a:buNone/>
            </a:pPr>
            <a:r>
              <a:rPr lang="sv-SE" b="1" baseline="30000" dirty="0">
                <a:solidFill>
                  <a:srgbClr val="004573"/>
                </a:solidFill>
                <a:latin typeface="Calibri" panose="020F0502020204030204" pitchFamily="34" charset="0"/>
              </a:rPr>
              <a:t>BESLUT </a:t>
            </a:r>
            <a:endParaRPr lang="sv-SE" sz="2200" b="1" baseline="30000" dirty="0">
              <a:solidFill>
                <a:srgbClr val="004573"/>
              </a:solidFill>
              <a:latin typeface="Calibri" panose="020F0502020204030204" pitchFamily="34" charset="0"/>
            </a:endParaRP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Beslut i KS/KF eller motsvarande </a:t>
            </a:r>
          </a:p>
          <a:p>
            <a:pPr marL="0" indent="0">
              <a:buFont typeface="Arial" panose="020B0604020202020204" pitchFamily="34" charset="0"/>
              <a:buNone/>
            </a:pPr>
            <a:endParaRPr lang="sv-SE" sz="2200" baseline="30000" dirty="0">
              <a:solidFill>
                <a:srgbClr val="000000"/>
              </a:solidFill>
              <a:latin typeface="Calibri Light" panose="020F0302020204030204" pitchFamily="34" charset="0"/>
            </a:endParaRPr>
          </a:p>
          <a:p>
            <a:pPr marL="0" indent="0" algn="just">
              <a:buFont typeface="Arial" panose="020B0604020202020204" pitchFamily="34" charset="0"/>
              <a:buNone/>
            </a:pPr>
            <a:r>
              <a:rPr lang="sv-SE" b="1" baseline="30000" dirty="0">
                <a:solidFill>
                  <a:srgbClr val="004573"/>
                </a:solidFill>
                <a:latin typeface="Calibri" panose="020F0502020204030204" pitchFamily="34" charset="0"/>
              </a:rPr>
              <a:t>UPPFÖLJNING</a:t>
            </a: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Marknadsföring </a:t>
            </a: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Handlingsplan </a:t>
            </a:r>
          </a:p>
          <a:p>
            <a:endParaRPr lang="sv-SE" dirty="0"/>
          </a:p>
        </p:txBody>
      </p:sp>
      <p:sp>
        <p:nvSpPr>
          <p:cNvPr id="11" name="Rubrik 13">
            <a:extLst>
              <a:ext uri="{FF2B5EF4-FFF2-40B4-BE49-F238E27FC236}">
                <a16:creationId xmlns:a16="http://schemas.microsoft.com/office/drawing/2014/main" id="{F6BF5D19-5573-492A-8E04-372357F1D01A}"/>
              </a:ext>
            </a:extLst>
          </p:cNvPr>
          <p:cNvSpPr>
            <a:spLocks noGrp="1"/>
          </p:cNvSpPr>
          <p:nvPr>
            <p:ph type="title"/>
          </p:nvPr>
        </p:nvSpPr>
        <p:spPr>
          <a:xfrm>
            <a:off x="456199" y="327776"/>
            <a:ext cx="10515600" cy="1325563"/>
          </a:xfrm>
        </p:spPr>
        <p:txBody>
          <a:bodyPr/>
          <a:lstStyle/>
          <a:p>
            <a:r>
              <a:rPr lang="sv-SE" dirty="0"/>
              <a:t>CHECKLISTA LADDSTRATEGI</a:t>
            </a:r>
          </a:p>
        </p:txBody>
      </p:sp>
      <p:pic>
        <p:nvPicPr>
          <p:cNvPr id="12" name="Bildobjekt 11">
            <a:extLst>
              <a:ext uri="{FF2B5EF4-FFF2-40B4-BE49-F238E27FC236}">
                <a16:creationId xmlns:a16="http://schemas.microsoft.com/office/drawing/2014/main" id="{88212142-C2BD-4E5E-913D-916C59846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0006" y="153326"/>
            <a:ext cx="2750521" cy="1203353"/>
          </a:xfrm>
          <a:prstGeom prst="rect">
            <a:avLst/>
          </a:prstGeom>
        </p:spPr>
      </p:pic>
      <p:sp>
        <p:nvSpPr>
          <p:cNvPr id="13" name="Rektangel 12">
            <a:extLst>
              <a:ext uri="{FF2B5EF4-FFF2-40B4-BE49-F238E27FC236}">
                <a16:creationId xmlns:a16="http://schemas.microsoft.com/office/drawing/2014/main" id="{BBB664EE-C6D8-4E4C-9711-596F4CE1BA49}"/>
              </a:ext>
            </a:extLst>
          </p:cNvPr>
          <p:cNvSpPr/>
          <p:nvPr/>
        </p:nvSpPr>
        <p:spPr>
          <a:xfrm>
            <a:off x="10971799" y="0"/>
            <a:ext cx="12202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50988260"/>
      </p:ext>
    </p:extLst>
  </p:cSld>
  <p:clrMapOvr>
    <a:masterClrMapping/>
  </p:clrMapOvr>
  <mc:AlternateContent xmlns:mc="http://schemas.openxmlformats.org/markup-compatibility/2006" xmlns:p14="http://schemas.microsoft.com/office/powerpoint/2010/main">
    <mc:Choice Requires="p14">
      <p:transition spd="slow" p14:dur="2000" advTm="20476"/>
    </mc:Choice>
    <mc:Fallback xmlns="">
      <p:transition spd="slow" advTm="2047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person holding silver iphone 6">
            <a:extLst>
              <a:ext uri="{FF2B5EF4-FFF2-40B4-BE49-F238E27FC236}">
                <a16:creationId xmlns:a16="http://schemas.microsoft.com/office/drawing/2014/main" id="{BEB6D4BB-576E-483E-B20D-B88C6C0DD2E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9" name="Platshållare för innehåll 18" descr="En bild som visar ritning&#10;&#10;Automatiskt genererad beskrivning">
            <a:extLst>
              <a:ext uri="{FF2B5EF4-FFF2-40B4-BE49-F238E27FC236}">
                <a16:creationId xmlns:a16="http://schemas.microsoft.com/office/drawing/2014/main" id="{7D799FB9-A9B2-41F3-BA09-18B4CE2197BD}"/>
              </a:ext>
            </a:extLst>
          </p:cNvPr>
          <p:cNvPicPr>
            <a:picLocks noGrp="1" noChangeAspect="1"/>
          </p:cNvPicPr>
          <p:nvPr>
            <p:ph sz="quarter" idx="14"/>
          </p:nvPr>
        </p:nvPicPr>
        <p:blipFill rotWithShape="1">
          <a:blip r:embed="rId4" cstate="screen">
            <a:extLst>
              <a:ext uri="{28A0092B-C50C-407E-A947-70E740481C1C}">
                <a14:useLocalDpi xmlns:a14="http://schemas.microsoft.com/office/drawing/2010/main"/>
              </a:ext>
            </a:extLst>
          </a:blip>
          <a:srcRect/>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3" name="Freeform: Shape 7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Rubrik 1">
            <a:extLst>
              <a:ext uri="{FF2B5EF4-FFF2-40B4-BE49-F238E27FC236}">
                <a16:creationId xmlns:a16="http://schemas.microsoft.com/office/drawing/2014/main" id="{064DCC9A-CFF8-41C6-90AD-A6FDB56CC6C1}"/>
              </a:ext>
            </a:extLst>
          </p:cNvPr>
          <p:cNvSpPr txBox="1">
            <a:spLocks/>
          </p:cNvSpPr>
          <p:nvPr/>
        </p:nvSpPr>
        <p:spPr>
          <a:xfrm>
            <a:off x="448056" y="859536"/>
            <a:ext cx="4832802" cy="12435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5400" dirty="0"/>
              <a:t>Planera din resa</a:t>
            </a:r>
          </a:p>
        </p:txBody>
      </p:sp>
      <p:sp>
        <p:nvSpPr>
          <p:cNvPr id="77" name="Rectangle 7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Platshållare för innehåll 2">
            <a:extLst>
              <a:ext uri="{FF2B5EF4-FFF2-40B4-BE49-F238E27FC236}">
                <a16:creationId xmlns:a16="http://schemas.microsoft.com/office/drawing/2014/main" id="{DF1DAFCE-43D0-4C93-A364-E9E70E0CA341}"/>
              </a:ext>
            </a:extLst>
          </p:cNvPr>
          <p:cNvSpPr txBox="1">
            <a:spLocks/>
          </p:cNvSpPr>
          <p:nvPr/>
        </p:nvSpPr>
        <p:spPr>
          <a:xfrm>
            <a:off x="448056" y="2512611"/>
            <a:ext cx="4832803" cy="36643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91" indent="-228600" defTabSz="914400">
              <a:lnSpc>
                <a:spcPct val="90000"/>
              </a:lnSpc>
              <a:buClr>
                <a:srgbClr val="FFD000"/>
              </a:buClr>
              <a:buFont typeface="Arial" panose="020B0604020202020204" pitchFamily="34" charset="0"/>
              <a:buChar char="•"/>
            </a:pPr>
            <a:r>
              <a:rPr lang="en-US" sz="2800" dirty="0"/>
              <a:t>Främst vid längre sträckor</a:t>
            </a:r>
          </a:p>
          <a:p>
            <a:pPr marL="342891" indent="-228600" defTabSz="914400">
              <a:lnSpc>
                <a:spcPct val="90000"/>
              </a:lnSpc>
              <a:buClr>
                <a:srgbClr val="FFD000"/>
              </a:buClr>
              <a:buFont typeface="Arial" panose="020B0604020202020204" pitchFamily="34" charset="0"/>
              <a:buChar char="•"/>
            </a:pPr>
            <a:r>
              <a:rPr lang="en-US" sz="2800" dirty="0"/>
              <a:t>Karttjänster</a:t>
            </a:r>
          </a:p>
          <a:p>
            <a:pPr marL="342891" indent="-228600" defTabSz="914400">
              <a:lnSpc>
                <a:spcPct val="90000"/>
              </a:lnSpc>
              <a:buClr>
                <a:srgbClr val="FFD000"/>
              </a:buClr>
              <a:buFont typeface="Arial" panose="020B0604020202020204" pitchFamily="34" charset="0"/>
              <a:buChar char="•"/>
            </a:pPr>
            <a:r>
              <a:rPr lang="en-US" sz="2800" dirty="0"/>
              <a:t>Förändrat beteende</a:t>
            </a:r>
          </a:p>
          <a:p>
            <a:pPr marL="342891" indent="-228600" defTabSz="914400">
              <a:lnSpc>
                <a:spcPct val="90000"/>
              </a:lnSpc>
              <a:buClr>
                <a:srgbClr val="FFD000"/>
              </a:buClr>
              <a:buFont typeface="Arial" panose="020B0604020202020204" pitchFamily="34" charset="0"/>
              <a:buChar char="•"/>
            </a:pPr>
            <a:r>
              <a:rPr lang="en-US" sz="2800" dirty="0"/>
              <a:t>Ge tid för att prova</a:t>
            </a:r>
          </a:p>
          <a:p>
            <a:pPr marL="342891" indent="-228600" defTabSz="914400">
              <a:lnSpc>
                <a:spcPct val="90000"/>
              </a:lnSpc>
              <a:buClr>
                <a:srgbClr val="FFD000"/>
              </a:buClr>
              <a:buFont typeface="Arial" panose="020B0604020202020204" pitchFamily="34" charset="0"/>
              <a:buChar char="•"/>
            </a:pPr>
            <a:r>
              <a:rPr lang="en-US" sz="2800" dirty="0"/>
              <a:t>Lära av varandra</a:t>
            </a:r>
          </a:p>
          <a:p>
            <a:pPr marL="342891" indent="-228600" defTabSz="914400">
              <a:lnSpc>
                <a:spcPct val="90000"/>
              </a:lnSpc>
              <a:buClr>
                <a:srgbClr val="FFD000"/>
              </a:buClr>
              <a:buFont typeface="Arial" panose="020B0604020202020204" pitchFamily="34" charset="0"/>
              <a:buChar char="•"/>
            </a:pPr>
            <a:endParaRPr lang="en-US" sz="2000" dirty="0"/>
          </a:p>
          <a:p>
            <a:pPr marL="0" indent="-228600" defTabSz="914400">
              <a:lnSpc>
                <a:spcPct val="90000"/>
              </a:lnSpc>
              <a:buClr>
                <a:srgbClr val="FFD000"/>
              </a:buClr>
              <a:buFont typeface="Arial" panose="020B0604020202020204" pitchFamily="34" charset="0"/>
              <a:buChar char="•"/>
            </a:pPr>
            <a:endParaRPr lang="en-US" sz="2000" dirty="0"/>
          </a:p>
        </p:txBody>
      </p:sp>
      <p:sp>
        <p:nvSpPr>
          <p:cNvPr id="13" name="Rektangel 12">
            <a:extLst>
              <a:ext uri="{FF2B5EF4-FFF2-40B4-BE49-F238E27FC236}">
                <a16:creationId xmlns:a16="http://schemas.microsoft.com/office/drawing/2014/main" id="{A9E42515-3FF8-47C8-A425-97703797BD4D}"/>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434536363"/>
      </p:ext>
    </p:extLst>
  </p:cSld>
  <p:clrMapOvr>
    <a:masterClrMapping/>
  </p:clrMapOvr>
  <mc:AlternateContent xmlns:mc="http://schemas.openxmlformats.org/markup-compatibility/2006" xmlns:p14="http://schemas.microsoft.com/office/powerpoint/2010/main">
    <mc:Choice Requires="p14">
      <p:transition spd="slow" p14:dur="2000" advTm="48832"/>
    </mc:Choice>
    <mc:Fallback xmlns="">
      <p:transition spd="slow" advTm="4883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302E5E5C-4D32-414F-B6EC-0DA6A3B8D77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705600" y="0"/>
            <a:ext cx="5486400" cy="6470072"/>
          </a:xfrm>
          <a:prstGeom prst="rect">
            <a:avLst/>
          </a:prstGeom>
        </p:spPr>
      </p:pic>
      <p:sp>
        <p:nvSpPr>
          <p:cNvPr id="8" name="Rubrik 1">
            <a:extLst>
              <a:ext uri="{FF2B5EF4-FFF2-40B4-BE49-F238E27FC236}">
                <a16:creationId xmlns:a16="http://schemas.microsoft.com/office/drawing/2014/main" id="{CBF10BF6-A41B-41CB-8397-90FBE4369AF6}"/>
              </a:ext>
            </a:extLst>
          </p:cNvPr>
          <p:cNvSpPr>
            <a:spLocks noGrp="1"/>
          </p:cNvSpPr>
          <p:nvPr>
            <p:ph type="title"/>
          </p:nvPr>
        </p:nvSpPr>
        <p:spPr>
          <a:xfrm>
            <a:off x="-187569" y="1139043"/>
            <a:ext cx="7080738" cy="3974124"/>
          </a:xfrm>
        </p:spPr>
        <p:txBody>
          <a:bodyPr vert="horz" lIns="91440" tIns="45720" rIns="91440" bIns="45720" rtlCol="0" anchor="ctr">
            <a:normAutofit/>
          </a:bodyPr>
          <a:lstStyle/>
          <a:p>
            <a:pPr algn="ctr"/>
            <a:r>
              <a:rPr lang="en-US" sz="5400" dirty="0">
                <a:latin typeface="+mj-lt"/>
                <a:cs typeface="+mj-cs"/>
              </a:rPr>
              <a:t>Om laddstolpar och laddboxar</a:t>
            </a:r>
          </a:p>
        </p:txBody>
      </p:sp>
      <p:sp>
        <p:nvSpPr>
          <p:cNvPr id="7" name="Rektangel 6">
            <a:extLst>
              <a:ext uri="{FF2B5EF4-FFF2-40B4-BE49-F238E27FC236}">
                <a16:creationId xmlns:a16="http://schemas.microsoft.com/office/drawing/2014/main" id="{CE685AA0-B6B0-4F47-B4F0-3AA5FAA92253}"/>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165351314"/>
      </p:ext>
    </p:extLst>
  </p:cSld>
  <p:clrMapOvr>
    <a:masterClrMapping/>
  </p:clrMapOvr>
  <mc:AlternateContent xmlns:mc="http://schemas.openxmlformats.org/markup-compatibility/2006" xmlns:p14="http://schemas.microsoft.com/office/powerpoint/2010/main">
    <mc:Choice Requires="p14">
      <p:transition spd="slow" p14:dur="2000" advTm="16952"/>
    </mc:Choice>
    <mc:Fallback xmlns="">
      <p:transition spd="slow" advTm="1695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71213" y="2812083"/>
            <a:ext cx="1788756" cy="3234989"/>
          </a:xfrm>
          <a:prstGeom prst="rect">
            <a:avLst/>
          </a:prstGeom>
        </p:spPr>
      </p:pic>
      <p:pic>
        <p:nvPicPr>
          <p:cNvPr id="5" name="Bildobjekt 4"/>
          <p:cNvPicPr>
            <a:picLocks noChangeAspect="1"/>
          </p:cNvPicPr>
          <p:nvPr/>
        </p:nvPicPr>
        <p:blipFill>
          <a:blip r:embed="rId4"/>
          <a:stretch>
            <a:fillRect/>
          </a:stretch>
        </p:blipFill>
        <p:spPr>
          <a:xfrm>
            <a:off x="8629174" y="810928"/>
            <a:ext cx="2472835" cy="2472835"/>
          </a:xfrm>
          <a:prstGeom prst="rect">
            <a:avLst/>
          </a:prstGeom>
        </p:spPr>
      </p:pic>
      <p:sp>
        <p:nvSpPr>
          <p:cNvPr id="4" name="textruta 3"/>
          <p:cNvSpPr txBox="1"/>
          <p:nvPr/>
        </p:nvSpPr>
        <p:spPr>
          <a:xfrm>
            <a:off x="-443345" y="686493"/>
            <a:ext cx="6416387" cy="584775"/>
          </a:xfrm>
          <a:prstGeom prst="rect">
            <a:avLst/>
          </a:prstGeom>
          <a:noFill/>
        </p:spPr>
        <p:txBody>
          <a:bodyPr wrap="square" rtlCol="0">
            <a:spAutoFit/>
          </a:bodyPr>
          <a:lstStyle/>
          <a:p>
            <a:pPr algn="ctr" defTabSz="457200">
              <a:defRPr/>
            </a:pPr>
            <a:r>
              <a:rPr lang="sv-SE" sz="3200" dirty="0">
                <a:solidFill>
                  <a:srgbClr val="1F497D"/>
                </a:solidFill>
                <a:latin typeface="Calibri"/>
              </a:rPr>
              <a:t>Laddstolpar</a:t>
            </a:r>
          </a:p>
        </p:txBody>
      </p:sp>
      <p:sp>
        <p:nvSpPr>
          <p:cNvPr id="7" name="textruta 6"/>
          <p:cNvSpPr txBox="1"/>
          <p:nvPr/>
        </p:nvSpPr>
        <p:spPr>
          <a:xfrm>
            <a:off x="1766020" y="1522757"/>
            <a:ext cx="5906334" cy="4524315"/>
          </a:xfrm>
          <a:prstGeom prst="rect">
            <a:avLst/>
          </a:prstGeom>
          <a:noFill/>
        </p:spPr>
        <p:txBody>
          <a:bodyPr wrap="square" rtlCol="0">
            <a:spAutoFit/>
          </a:bodyPr>
          <a:lstStyle/>
          <a:p>
            <a:pPr defTabSz="457200">
              <a:defRPr/>
            </a:pPr>
            <a:r>
              <a:rPr lang="sv-SE" dirty="0">
                <a:solidFill>
                  <a:srgbClr val="1F497D"/>
                </a:solidFill>
                <a:latin typeface="Calibri Light" panose="020F0302020204030204" pitchFamily="34" charset="0"/>
                <a:cs typeface="Calibri Light" panose="020F0302020204030204" pitchFamily="34" charset="0"/>
              </a:rPr>
              <a:t>Snabbladdare/semisnabbladdare/normalladdare… vad är vad?</a:t>
            </a:r>
          </a:p>
          <a:p>
            <a:pPr defTabSz="457200">
              <a:defRPr/>
            </a:pPr>
            <a:endParaRPr lang="sv-SE" dirty="0">
              <a:solidFill>
                <a:srgbClr val="235DAD"/>
              </a:solidFill>
              <a:latin typeface="Calibri Light" panose="020F0302020204030204" pitchFamily="34" charset="0"/>
              <a:cs typeface="Calibri Light" panose="020F0302020204030204" pitchFamily="34" charset="0"/>
            </a:endParaRPr>
          </a:p>
          <a:p>
            <a:pPr defTabSz="457200">
              <a:defRPr/>
            </a:pPr>
            <a:r>
              <a:rPr lang="sv-SE" b="1" dirty="0">
                <a:solidFill>
                  <a:srgbClr val="C9CCD5">
                    <a:lumMod val="10000"/>
                  </a:srgbClr>
                </a:solidFill>
                <a:latin typeface="Calibri Light" panose="020F0302020204030204" pitchFamily="34" charset="0"/>
                <a:cs typeface="Calibri Light" panose="020F0302020204030204" pitchFamily="34" charset="0"/>
              </a:rPr>
              <a:t>Normalladdning</a:t>
            </a:r>
          </a:p>
          <a:p>
            <a:pPr defTabSz="457200">
              <a:defRPr/>
            </a:pPr>
            <a:r>
              <a:rPr lang="sv-SE" dirty="0">
                <a:solidFill>
                  <a:srgbClr val="1F497D"/>
                </a:solidFill>
                <a:latin typeface="Calibri Light" panose="020F0302020204030204" pitchFamily="34" charset="0"/>
                <a:cs typeface="Calibri Light" panose="020F0302020204030204" pitchFamily="34" charset="0"/>
              </a:rPr>
              <a:t>Hemma och på arbetet - garage, arbetsplats, p-platser</a:t>
            </a:r>
          </a:p>
          <a:p>
            <a:pPr defTabSz="457200">
              <a:defRPr/>
            </a:pPr>
            <a:r>
              <a:rPr lang="sv-SE" dirty="0">
                <a:solidFill>
                  <a:srgbClr val="1F497D"/>
                </a:solidFill>
                <a:latin typeface="Calibri Light" panose="020F0302020204030204" pitchFamily="34" charset="0"/>
                <a:cs typeface="Calibri Light" panose="020F0302020204030204" pitchFamily="34" charset="0"/>
              </a:rPr>
              <a:t>Står typiskt för 90% av laddningsbehovet</a:t>
            </a:r>
          </a:p>
          <a:p>
            <a:pPr defTabSz="457200">
              <a:defRPr/>
            </a:pPr>
            <a:r>
              <a:rPr lang="sv-SE" dirty="0">
                <a:solidFill>
                  <a:srgbClr val="1F497D"/>
                </a:solidFill>
                <a:latin typeface="Calibri Light" panose="020F0302020204030204" pitchFamily="34" charset="0"/>
                <a:cs typeface="Calibri Light" panose="020F0302020204030204" pitchFamily="34" charset="0"/>
              </a:rPr>
              <a:t>Laddtid: 8-15h    </a:t>
            </a:r>
          </a:p>
          <a:p>
            <a:pPr defTabSz="457200">
              <a:defRPr/>
            </a:pPr>
            <a:endParaRPr lang="sv-SE" dirty="0">
              <a:solidFill>
                <a:srgbClr val="184661"/>
              </a:solidFill>
              <a:latin typeface="Calibri Light" panose="020F0302020204030204" pitchFamily="34" charset="0"/>
              <a:cs typeface="Calibri Light" panose="020F0302020204030204" pitchFamily="34" charset="0"/>
            </a:endParaRPr>
          </a:p>
          <a:p>
            <a:pPr defTabSz="457200">
              <a:defRPr/>
            </a:pPr>
            <a:r>
              <a:rPr lang="sv-SE" b="1" dirty="0">
                <a:solidFill>
                  <a:srgbClr val="C9CCD5">
                    <a:lumMod val="10000"/>
                  </a:srgbClr>
                </a:solidFill>
                <a:latin typeface="Calibri Light" panose="020F0302020204030204" pitchFamily="34" charset="0"/>
                <a:cs typeface="Calibri Light" panose="020F0302020204030204" pitchFamily="34" charset="0"/>
              </a:rPr>
              <a:t>Destinationsladdning (semisnabbladdning)</a:t>
            </a:r>
          </a:p>
          <a:p>
            <a:pPr defTabSz="457200">
              <a:defRPr/>
            </a:pPr>
            <a:r>
              <a:rPr lang="sv-SE" dirty="0">
                <a:solidFill>
                  <a:srgbClr val="1F497D"/>
                </a:solidFill>
                <a:latin typeface="Calibri Light" panose="020F0302020204030204" pitchFamily="34" charset="0"/>
                <a:cs typeface="Calibri Light" panose="020F0302020204030204" pitchFamily="34" charset="0"/>
              </a:rPr>
              <a:t>Ladda där du har ett ärende – köpcentrum, Hotell, parkeringshus, friluftsområde</a:t>
            </a:r>
          </a:p>
          <a:p>
            <a:pPr defTabSz="457200">
              <a:defRPr/>
            </a:pPr>
            <a:r>
              <a:rPr lang="sv-SE" dirty="0">
                <a:solidFill>
                  <a:srgbClr val="1F497D"/>
                </a:solidFill>
                <a:latin typeface="Calibri Light" panose="020F0302020204030204" pitchFamily="34" charset="0"/>
                <a:cs typeface="Calibri Light" panose="020F0302020204030204" pitchFamily="34" charset="0"/>
              </a:rPr>
              <a:t>Laddtid: 1-5h</a:t>
            </a:r>
          </a:p>
          <a:p>
            <a:pPr defTabSz="457200">
              <a:defRPr/>
            </a:pPr>
            <a:endParaRPr lang="sv-SE" dirty="0">
              <a:solidFill>
                <a:srgbClr val="C9CCD5">
                  <a:lumMod val="10000"/>
                </a:srgbClr>
              </a:solidFill>
              <a:latin typeface="Calibri Light" panose="020F0302020204030204" pitchFamily="34" charset="0"/>
              <a:cs typeface="Calibri Light" panose="020F0302020204030204" pitchFamily="34" charset="0"/>
            </a:endParaRPr>
          </a:p>
          <a:p>
            <a:pPr defTabSz="457200">
              <a:defRPr/>
            </a:pPr>
            <a:r>
              <a:rPr lang="sv-SE" b="1" dirty="0">
                <a:solidFill>
                  <a:srgbClr val="C9CCD5">
                    <a:lumMod val="10000"/>
                  </a:srgbClr>
                </a:solidFill>
                <a:latin typeface="Calibri Light" panose="020F0302020204030204" pitchFamily="34" charset="0"/>
                <a:cs typeface="Calibri Light" panose="020F0302020204030204" pitchFamily="34" charset="0"/>
              </a:rPr>
              <a:t>Snabbladdning</a:t>
            </a:r>
          </a:p>
          <a:p>
            <a:pPr defTabSz="457200">
              <a:defRPr/>
            </a:pPr>
            <a:r>
              <a:rPr lang="sv-SE" dirty="0">
                <a:solidFill>
                  <a:srgbClr val="1F497D"/>
                </a:solidFill>
                <a:latin typeface="Calibri Light" panose="020F0302020204030204" pitchFamily="34" charset="0"/>
                <a:cs typeface="Calibri Light" panose="020F0302020204030204" pitchFamily="34" charset="0"/>
              </a:rPr>
              <a:t>Ladda för att förlänga räckvidden – transportkorridorer och knutpunkter.</a:t>
            </a:r>
          </a:p>
          <a:p>
            <a:pPr defTabSz="457200">
              <a:defRPr/>
            </a:pPr>
            <a:r>
              <a:rPr lang="sv-SE" dirty="0">
                <a:solidFill>
                  <a:srgbClr val="1F497D"/>
                </a:solidFill>
                <a:latin typeface="Calibri Light" panose="020F0302020204030204" pitchFamily="34" charset="0"/>
                <a:cs typeface="Calibri Light" panose="020F0302020204030204" pitchFamily="34" charset="0"/>
              </a:rPr>
              <a:t>80% laddning på 20-30 minuter.</a:t>
            </a:r>
          </a:p>
        </p:txBody>
      </p:sp>
      <p:sp>
        <p:nvSpPr>
          <p:cNvPr id="9" name="Rektangel 8">
            <a:extLst>
              <a:ext uri="{FF2B5EF4-FFF2-40B4-BE49-F238E27FC236}">
                <a16:creationId xmlns:a16="http://schemas.microsoft.com/office/drawing/2014/main" id="{B27FB752-FC19-43CD-B077-D0262A65F008}"/>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597415148"/>
      </p:ext>
    </p:extLst>
  </p:cSld>
  <p:clrMapOvr>
    <a:masterClrMapping/>
  </p:clrMapOvr>
  <mc:AlternateContent xmlns:mc="http://schemas.openxmlformats.org/markup-compatibility/2006" xmlns:p14="http://schemas.microsoft.com/office/powerpoint/2010/main">
    <mc:Choice Requires="p14">
      <p:transition spd="slow" p14:dur="2000" advTm="36531"/>
    </mc:Choice>
    <mc:Fallback xmlns="">
      <p:transition spd="slow" advTm="3653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46F3C46-89CD-4C70-8110-26F67A60DE72}"/>
              </a:ext>
            </a:extLst>
          </p:cNvPr>
          <p:cNvSpPr txBox="1">
            <a:spLocks/>
          </p:cNvSpPr>
          <p:nvPr/>
        </p:nvSpPr>
        <p:spPr>
          <a:xfrm>
            <a:off x="804183" y="531867"/>
            <a:ext cx="8041721" cy="979004"/>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5867" dirty="0">
                <a:solidFill>
                  <a:schemeClr val="accent1">
                    <a:lumMod val="50000"/>
                  </a:schemeClr>
                </a:solidFill>
              </a:rPr>
              <a:t>Hur mycket räckvidd per laddtimme?</a:t>
            </a:r>
          </a:p>
        </p:txBody>
      </p:sp>
      <p:sp>
        <p:nvSpPr>
          <p:cNvPr id="4" name="Text Box 3">
            <a:extLst>
              <a:ext uri="{FF2B5EF4-FFF2-40B4-BE49-F238E27FC236}">
                <a16:creationId xmlns:a16="http://schemas.microsoft.com/office/drawing/2014/main" id="{C5EA18FB-AAB0-450E-BACB-C8067DAF0DEE}"/>
              </a:ext>
            </a:extLst>
          </p:cNvPr>
          <p:cNvSpPr txBox="1">
            <a:spLocks noChangeArrowheads="1"/>
          </p:cNvSpPr>
          <p:nvPr/>
        </p:nvSpPr>
        <p:spPr bwMode="auto">
          <a:xfrm>
            <a:off x="5495822" y="1382067"/>
            <a:ext cx="2564736" cy="5146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2000" b="0" i="0" u="none" strike="noStrike" cap="none" normalizeH="0" baseline="0" dirty="0">
                <a:ln>
                  <a:noFill/>
                </a:ln>
                <a:solidFill>
                  <a:srgbClr val="DF668A"/>
                </a:solidFill>
                <a:effectLst/>
                <a:latin typeface="Bliss 2 Bold" panose="02000506030000020004" pitchFamily="50" charset="0"/>
              </a:rPr>
              <a:t>ca </a:t>
            </a:r>
            <a:r>
              <a:rPr kumimoji="0" lang="sv-SE" altLang="sv-SE" sz="3000" b="0" i="0" u="none" strike="noStrike" cap="none" normalizeH="0" baseline="0" dirty="0">
                <a:ln>
                  <a:noFill/>
                </a:ln>
                <a:solidFill>
                  <a:srgbClr val="DF668A"/>
                </a:solidFill>
                <a:effectLst/>
                <a:latin typeface="Bliss 2 Bold" panose="02000506030000020004" pitchFamily="50" charset="0"/>
              </a:rPr>
              <a:t>10 km</a:t>
            </a: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
        <p:nvSpPr>
          <p:cNvPr id="5" name="Text Box 4">
            <a:extLst>
              <a:ext uri="{FF2B5EF4-FFF2-40B4-BE49-F238E27FC236}">
                <a16:creationId xmlns:a16="http://schemas.microsoft.com/office/drawing/2014/main" id="{795D870D-D443-4869-8D9F-77EEA4B63D21}"/>
              </a:ext>
            </a:extLst>
          </p:cNvPr>
          <p:cNvSpPr txBox="1">
            <a:spLocks noChangeArrowheads="1"/>
          </p:cNvSpPr>
          <p:nvPr/>
        </p:nvSpPr>
        <p:spPr bwMode="auto">
          <a:xfrm>
            <a:off x="6521217" y="2421155"/>
            <a:ext cx="2143034" cy="5165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2000" b="0" i="0" u="none" strike="noStrike" cap="none" normalizeH="0" baseline="0" dirty="0">
                <a:ln>
                  <a:noFill/>
                </a:ln>
                <a:solidFill>
                  <a:srgbClr val="DF668A"/>
                </a:solidFill>
                <a:effectLst/>
                <a:latin typeface="Bliss 2 Bold" panose="02000506030000020004" pitchFamily="50" charset="0"/>
              </a:rPr>
              <a:t>ca </a:t>
            </a:r>
            <a:r>
              <a:rPr kumimoji="0" lang="sv-SE" altLang="sv-SE" sz="3000" b="0" i="0" u="none" strike="noStrike" cap="none" normalizeH="0" baseline="0" dirty="0">
                <a:ln>
                  <a:noFill/>
                </a:ln>
                <a:solidFill>
                  <a:srgbClr val="DF668A"/>
                </a:solidFill>
                <a:effectLst/>
                <a:latin typeface="Bliss 2 Bold" panose="02000506030000020004" pitchFamily="50" charset="0"/>
              </a:rPr>
              <a:t>20 km</a:t>
            </a: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
        <p:nvSpPr>
          <p:cNvPr id="6" name="Text Box 5">
            <a:extLst>
              <a:ext uri="{FF2B5EF4-FFF2-40B4-BE49-F238E27FC236}">
                <a16:creationId xmlns:a16="http://schemas.microsoft.com/office/drawing/2014/main" id="{4BF07CBD-B8CC-4143-84C5-8B8F68984086}"/>
              </a:ext>
            </a:extLst>
          </p:cNvPr>
          <p:cNvSpPr txBox="1">
            <a:spLocks noChangeArrowheads="1"/>
          </p:cNvSpPr>
          <p:nvPr/>
        </p:nvSpPr>
        <p:spPr bwMode="auto">
          <a:xfrm>
            <a:off x="1088566" y="1577933"/>
            <a:ext cx="5161531" cy="5733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3000" b="0" i="0" u="none" strike="noStrike" cap="none" normalizeH="0" baseline="0" dirty="0">
                <a:ln>
                  <a:noFill/>
                </a:ln>
                <a:solidFill>
                  <a:schemeClr val="accent1">
                    <a:lumMod val="50000"/>
                  </a:schemeClr>
                </a:solidFill>
                <a:effectLst/>
                <a:latin typeface="Bliss 2 Bold" panose="02000506030000020004" pitchFamily="50" charset="0"/>
              </a:rPr>
              <a:t>1-fas 10 A  (2,3 kW)</a:t>
            </a:r>
            <a:endParaRPr kumimoji="0" lang="sv-SE" altLang="sv-SE" sz="1800" b="0" i="0" u="none" strike="noStrike" cap="none" normalizeH="0" baseline="0" dirty="0">
              <a:ln>
                <a:noFill/>
              </a:ln>
              <a:solidFill>
                <a:schemeClr val="accent1">
                  <a:lumMod val="50000"/>
                </a:schemeClr>
              </a:solidFill>
              <a:effectLst/>
              <a:latin typeface="Arial" panose="020B0604020202020204" pitchFamily="34" charset="0"/>
            </a:endParaRPr>
          </a:p>
        </p:txBody>
      </p:sp>
      <p:sp>
        <p:nvSpPr>
          <p:cNvPr id="7" name="Text Box 6">
            <a:extLst>
              <a:ext uri="{FF2B5EF4-FFF2-40B4-BE49-F238E27FC236}">
                <a16:creationId xmlns:a16="http://schemas.microsoft.com/office/drawing/2014/main" id="{04EF04E6-7B73-46AF-81AE-8384EFC04F08}"/>
              </a:ext>
            </a:extLst>
          </p:cNvPr>
          <p:cNvSpPr txBox="1">
            <a:spLocks noChangeArrowheads="1"/>
          </p:cNvSpPr>
          <p:nvPr/>
        </p:nvSpPr>
        <p:spPr bwMode="auto">
          <a:xfrm>
            <a:off x="1095252" y="2496334"/>
            <a:ext cx="5161531" cy="5733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sv-SE" altLang="sv-SE" sz="3000" dirty="0">
                <a:solidFill>
                  <a:schemeClr val="accent1">
                    <a:lumMod val="50000"/>
                  </a:schemeClr>
                </a:solidFill>
                <a:latin typeface="Bliss 2 Bold" panose="02000506030000020004" pitchFamily="50" charset="0"/>
              </a:rPr>
              <a:t>1-fas</a:t>
            </a:r>
            <a:r>
              <a:rPr kumimoji="0" lang="sv-SE" altLang="sv-SE" sz="3000" b="0" i="0" u="none" strike="noStrike" cap="none" normalizeH="0" baseline="0" dirty="0">
                <a:ln>
                  <a:noFill/>
                </a:ln>
                <a:solidFill>
                  <a:schemeClr val="accent1">
                    <a:lumMod val="50000"/>
                  </a:schemeClr>
                </a:solidFill>
                <a:effectLst/>
                <a:latin typeface="Bliss 2 Bold" panose="02000506030000020004" pitchFamily="50" charset="0"/>
              </a:rPr>
              <a:t> 16 A  (3,7 kW)</a:t>
            </a:r>
            <a:endParaRPr kumimoji="0" lang="sv-SE" altLang="sv-SE" sz="1800" b="0" i="0" u="none" strike="noStrike" cap="none" normalizeH="0" baseline="0" dirty="0">
              <a:ln>
                <a:noFill/>
              </a:ln>
              <a:solidFill>
                <a:schemeClr val="accent1">
                  <a:lumMod val="50000"/>
                </a:schemeClr>
              </a:solidFill>
              <a:effectLst/>
              <a:latin typeface="Arial" panose="020B0604020202020204" pitchFamily="34" charset="0"/>
            </a:endParaRPr>
          </a:p>
        </p:txBody>
      </p:sp>
      <p:cxnSp>
        <p:nvCxnSpPr>
          <p:cNvPr id="8" name="AutoShape 7">
            <a:extLst>
              <a:ext uri="{FF2B5EF4-FFF2-40B4-BE49-F238E27FC236}">
                <a16:creationId xmlns:a16="http://schemas.microsoft.com/office/drawing/2014/main" id="{E32C1CCD-2637-4890-BCB3-5B9D3846CFEE}"/>
              </a:ext>
            </a:extLst>
          </p:cNvPr>
          <p:cNvCxnSpPr>
            <a:cxnSpLocks noChangeShapeType="1"/>
          </p:cNvCxnSpPr>
          <p:nvPr/>
        </p:nvCxnSpPr>
        <p:spPr bwMode="auto">
          <a:xfrm>
            <a:off x="4269654" y="1943950"/>
            <a:ext cx="1299613" cy="0"/>
          </a:xfrm>
          <a:prstGeom prst="straightConnector1">
            <a:avLst/>
          </a:prstGeom>
          <a:noFill/>
          <a:ln w="76200" algn="ctr">
            <a:solidFill>
              <a:srgbClr val="549A7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9" name="AutoShape 8">
            <a:extLst>
              <a:ext uri="{FF2B5EF4-FFF2-40B4-BE49-F238E27FC236}">
                <a16:creationId xmlns:a16="http://schemas.microsoft.com/office/drawing/2014/main" id="{230D87B6-D744-4433-9AAB-E07B0573CF3A}"/>
              </a:ext>
            </a:extLst>
          </p:cNvPr>
          <p:cNvCxnSpPr>
            <a:cxnSpLocks noChangeShapeType="1"/>
          </p:cNvCxnSpPr>
          <p:nvPr/>
        </p:nvCxnSpPr>
        <p:spPr bwMode="auto">
          <a:xfrm flipV="1">
            <a:off x="4342559" y="2868495"/>
            <a:ext cx="2191465" cy="2662"/>
          </a:xfrm>
          <a:prstGeom prst="straightConnector1">
            <a:avLst/>
          </a:prstGeom>
          <a:noFill/>
          <a:ln w="76200" algn="ctr">
            <a:solidFill>
              <a:srgbClr val="549A7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 name="AutoShape 11">
            <a:extLst>
              <a:ext uri="{FF2B5EF4-FFF2-40B4-BE49-F238E27FC236}">
                <a16:creationId xmlns:a16="http://schemas.microsoft.com/office/drawing/2014/main" id="{98ADF2D0-39E0-4547-9290-DFE9CF91D602}"/>
              </a:ext>
            </a:extLst>
          </p:cNvPr>
          <p:cNvCxnSpPr>
            <a:cxnSpLocks noChangeShapeType="1"/>
          </p:cNvCxnSpPr>
          <p:nvPr/>
        </p:nvCxnSpPr>
        <p:spPr bwMode="auto">
          <a:xfrm flipV="1">
            <a:off x="4205494" y="3837164"/>
            <a:ext cx="3672863" cy="754"/>
          </a:xfrm>
          <a:prstGeom prst="straightConnector1">
            <a:avLst/>
          </a:prstGeom>
          <a:noFill/>
          <a:ln w="76200" algn="ctr">
            <a:solidFill>
              <a:srgbClr val="549A7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1" name="Text Box 12">
            <a:extLst>
              <a:ext uri="{FF2B5EF4-FFF2-40B4-BE49-F238E27FC236}">
                <a16:creationId xmlns:a16="http://schemas.microsoft.com/office/drawing/2014/main" id="{D7809FBB-1822-40F5-8604-B08E70FB04FD}"/>
              </a:ext>
            </a:extLst>
          </p:cNvPr>
          <p:cNvSpPr txBox="1">
            <a:spLocks noChangeArrowheads="1"/>
          </p:cNvSpPr>
          <p:nvPr/>
        </p:nvSpPr>
        <p:spPr bwMode="auto">
          <a:xfrm>
            <a:off x="1095252" y="3492067"/>
            <a:ext cx="4983973" cy="5733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3000" b="0" i="0" u="none" strike="noStrike" cap="none" normalizeH="0" baseline="0" dirty="0">
                <a:ln>
                  <a:noFill/>
                </a:ln>
                <a:solidFill>
                  <a:schemeClr val="accent1">
                    <a:lumMod val="50000"/>
                  </a:schemeClr>
                </a:solidFill>
                <a:effectLst/>
                <a:latin typeface="Bliss 2 Bold" panose="02000506030000020004" pitchFamily="50" charset="0"/>
              </a:rPr>
              <a:t>3-fas 16 A  (11 kW)</a:t>
            </a:r>
            <a:endParaRPr kumimoji="0" lang="sv-SE" altLang="sv-SE" sz="1800" b="0" i="0" u="none" strike="noStrike" cap="none" normalizeH="0" baseline="0" dirty="0">
              <a:ln>
                <a:noFill/>
              </a:ln>
              <a:solidFill>
                <a:schemeClr val="accent1">
                  <a:lumMod val="50000"/>
                </a:schemeClr>
              </a:solidFill>
              <a:effectLst/>
              <a:latin typeface="Arial" panose="020B0604020202020204" pitchFamily="34" charset="0"/>
            </a:endParaRPr>
          </a:p>
        </p:txBody>
      </p:sp>
      <p:sp>
        <p:nvSpPr>
          <p:cNvPr id="12" name="Text Box 13">
            <a:extLst>
              <a:ext uri="{FF2B5EF4-FFF2-40B4-BE49-F238E27FC236}">
                <a16:creationId xmlns:a16="http://schemas.microsoft.com/office/drawing/2014/main" id="{46068299-6220-4EBA-9484-2A0A05630121}"/>
              </a:ext>
            </a:extLst>
          </p:cNvPr>
          <p:cNvSpPr txBox="1">
            <a:spLocks noChangeArrowheads="1"/>
          </p:cNvSpPr>
          <p:nvPr/>
        </p:nvSpPr>
        <p:spPr bwMode="auto">
          <a:xfrm>
            <a:off x="7774387" y="3295090"/>
            <a:ext cx="2143034" cy="5165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2000" b="0" i="0" u="none" strike="noStrike" cap="none" normalizeH="0" baseline="0" dirty="0">
                <a:ln>
                  <a:noFill/>
                </a:ln>
                <a:solidFill>
                  <a:srgbClr val="DF668A"/>
                </a:solidFill>
                <a:effectLst/>
                <a:latin typeface="Bliss 2 Bold" panose="02000506030000020004" pitchFamily="50" charset="0"/>
              </a:rPr>
              <a:t>ca </a:t>
            </a:r>
            <a:r>
              <a:rPr kumimoji="0" lang="sv-SE" altLang="sv-SE" sz="3000" b="0" i="0" u="none" strike="noStrike" cap="none" normalizeH="0" baseline="0" dirty="0">
                <a:ln>
                  <a:noFill/>
                </a:ln>
                <a:solidFill>
                  <a:srgbClr val="DF668A"/>
                </a:solidFill>
                <a:effectLst/>
                <a:latin typeface="Bliss 2 Bold" panose="02000506030000020004" pitchFamily="50" charset="0"/>
              </a:rPr>
              <a:t>50 km</a:t>
            </a: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
        <p:nvSpPr>
          <p:cNvPr id="13" name="Text Box 2">
            <a:extLst>
              <a:ext uri="{FF2B5EF4-FFF2-40B4-BE49-F238E27FC236}">
                <a16:creationId xmlns:a16="http://schemas.microsoft.com/office/drawing/2014/main" id="{46FA6C55-739C-449F-B94D-CDFF67B2D504}"/>
              </a:ext>
            </a:extLst>
          </p:cNvPr>
          <p:cNvSpPr txBox="1">
            <a:spLocks noChangeArrowheads="1"/>
          </p:cNvSpPr>
          <p:nvPr/>
        </p:nvSpPr>
        <p:spPr bwMode="auto">
          <a:xfrm>
            <a:off x="1095252" y="4292824"/>
            <a:ext cx="5284838" cy="5733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3000" b="0" i="0" u="none" strike="noStrike" cap="none" normalizeH="0" baseline="0" dirty="0">
                <a:ln>
                  <a:noFill/>
                </a:ln>
                <a:solidFill>
                  <a:schemeClr val="accent1">
                    <a:lumMod val="50000"/>
                  </a:schemeClr>
                </a:solidFill>
                <a:effectLst/>
                <a:latin typeface="Bliss 2 Bold" panose="02000506030000020004" pitchFamily="50" charset="0"/>
              </a:rPr>
              <a:t>3-fas 35 A (22 kW)</a:t>
            </a:r>
            <a:endParaRPr kumimoji="0" lang="sv-SE" altLang="sv-SE" sz="1800" b="0" i="0" u="none" strike="noStrike" cap="none" normalizeH="0" baseline="0" dirty="0">
              <a:ln>
                <a:noFill/>
              </a:ln>
              <a:solidFill>
                <a:schemeClr val="accent1">
                  <a:lumMod val="50000"/>
                </a:schemeClr>
              </a:solidFill>
              <a:effectLst/>
              <a:latin typeface="Arial" panose="020B0604020202020204" pitchFamily="34" charset="0"/>
            </a:endParaRPr>
          </a:p>
        </p:txBody>
      </p:sp>
      <p:cxnSp>
        <p:nvCxnSpPr>
          <p:cNvPr id="14" name="AutoShape 3">
            <a:extLst>
              <a:ext uri="{FF2B5EF4-FFF2-40B4-BE49-F238E27FC236}">
                <a16:creationId xmlns:a16="http://schemas.microsoft.com/office/drawing/2014/main" id="{175E9E27-E512-4A5A-98BD-943302911DD4}"/>
              </a:ext>
            </a:extLst>
          </p:cNvPr>
          <p:cNvCxnSpPr>
            <a:cxnSpLocks noChangeShapeType="1"/>
          </p:cNvCxnSpPr>
          <p:nvPr/>
        </p:nvCxnSpPr>
        <p:spPr bwMode="auto">
          <a:xfrm>
            <a:off x="4287117" y="4657578"/>
            <a:ext cx="5311104" cy="0"/>
          </a:xfrm>
          <a:prstGeom prst="straightConnector1">
            <a:avLst/>
          </a:prstGeom>
          <a:noFill/>
          <a:ln w="76200" algn="ctr">
            <a:solidFill>
              <a:srgbClr val="549A7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5" name="Platshållare för innehåll 25" descr="En bild som visar leksak, lila&#10;&#10;Automatiskt genererad beskrivning">
            <a:extLst>
              <a:ext uri="{FF2B5EF4-FFF2-40B4-BE49-F238E27FC236}">
                <a16:creationId xmlns:a16="http://schemas.microsoft.com/office/drawing/2014/main" id="{B7427511-5CCB-4FF4-A612-61E5F11C79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5499" y="1508286"/>
            <a:ext cx="901119" cy="394775"/>
          </a:xfrm>
          <a:prstGeom prst="rect">
            <a:avLst/>
          </a:prstGeom>
        </p:spPr>
      </p:pic>
      <p:pic>
        <p:nvPicPr>
          <p:cNvPr id="16" name="Platshållare för innehåll 25" descr="En bild som visar leksak, lila&#10;&#10;Automatiskt genererad beskrivning">
            <a:extLst>
              <a:ext uri="{FF2B5EF4-FFF2-40B4-BE49-F238E27FC236}">
                <a16:creationId xmlns:a16="http://schemas.microsoft.com/office/drawing/2014/main" id="{FC4ADB10-1911-4CC2-906B-FE1A93DD49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7758" y="2454756"/>
            <a:ext cx="901119" cy="394775"/>
          </a:xfrm>
          <a:prstGeom prst="rect">
            <a:avLst/>
          </a:prstGeom>
        </p:spPr>
      </p:pic>
      <p:pic>
        <p:nvPicPr>
          <p:cNvPr id="17" name="Platshållare för innehåll 25" descr="En bild som visar leksak, lila&#10;&#10;Automatiskt genererad beskrivning">
            <a:extLst>
              <a:ext uri="{FF2B5EF4-FFF2-40B4-BE49-F238E27FC236}">
                <a16:creationId xmlns:a16="http://schemas.microsoft.com/office/drawing/2014/main" id="{29CF826C-DC50-4E1C-A0E1-D64A0ABAFD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08150" y="3398557"/>
            <a:ext cx="901119" cy="394775"/>
          </a:xfrm>
          <a:prstGeom prst="rect">
            <a:avLst/>
          </a:prstGeom>
        </p:spPr>
      </p:pic>
      <p:pic>
        <p:nvPicPr>
          <p:cNvPr id="18" name="Platshållare för innehåll 25" descr="En bild som visar leksak, lila&#10;&#10;Automatiskt genererad beskrivning">
            <a:extLst>
              <a:ext uri="{FF2B5EF4-FFF2-40B4-BE49-F238E27FC236}">
                <a16:creationId xmlns:a16="http://schemas.microsoft.com/office/drawing/2014/main" id="{8B0EDD5E-03A9-4271-8FB0-8D95F7654C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9047" y="4217373"/>
            <a:ext cx="901119" cy="394775"/>
          </a:xfrm>
          <a:prstGeom prst="rect">
            <a:avLst/>
          </a:prstGeom>
        </p:spPr>
      </p:pic>
      <p:sp>
        <p:nvSpPr>
          <p:cNvPr id="19" name="Text Box 13">
            <a:extLst>
              <a:ext uri="{FF2B5EF4-FFF2-40B4-BE49-F238E27FC236}">
                <a16:creationId xmlns:a16="http://schemas.microsoft.com/office/drawing/2014/main" id="{E5868624-C5F8-445C-B300-0962B579A2DC}"/>
              </a:ext>
            </a:extLst>
          </p:cNvPr>
          <p:cNvSpPr txBox="1">
            <a:spLocks noChangeArrowheads="1"/>
          </p:cNvSpPr>
          <p:nvPr/>
        </p:nvSpPr>
        <p:spPr bwMode="auto">
          <a:xfrm>
            <a:off x="9086840" y="4006251"/>
            <a:ext cx="2143034" cy="5165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2000" b="0" i="0" u="none" strike="noStrike" cap="none" normalizeH="0" baseline="0" dirty="0">
                <a:ln>
                  <a:noFill/>
                </a:ln>
                <a:solidFill>
                  <a:srgbClr val="DF668A"/>
                </a:solidFill>
                <a:effectLst/>
                <a:latin typeface="Bliss 2 Bold" panose="02000506030000020004" pitchFamily="50" charset="0"/>
              </a:rPr>
              <a:t>ca </a:t>
            </a:r>
            <a:r>
              <a:rPr lang="sv-SE" altLang="sv-SE" sz="3000" dirty="0">
                <a:solidFill>
                  <a:srgbClr val="DF668A"/>
                </a:solidFill>
                <a:latin typeface="Bliss 2 Bold" panose="02000506030000020004" pitchFamily="50" charset="0"/>
              </a:rPr>
              <a:t>90</a:t>
            </a:r>
            <a:r>
              <a:rPr kumimoji="0" lang="sv-SE" altLang="sv-SE" sz="3000" b="0" i="0" u="none" strike="noStrike" cap="none" normalizeH="0" baseline="0" dirty="0">
                <a:ln>
                  <a:noFill/>
                </a:ln>
                <a:solidFill>
                  <a:srgbClr val="DF668A"/>
                </a:solidFill>
                <a:effectLst/>
                <a:latin typeface="Bliss 2 Bold" panose="02000506030000020004" pitchFamily="50" charset="0"/>
              </a:rPr>
              <a:t> km</a:t>
            </a: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
        <p:nvSpPr>
          <p:cNvPr id="20" name="Text Box 2">
            <a:extLst>
              <a:ext uri="{FF2B5EF4-FFF2-40B4-BE49-F238E27FC236}">
                <a16:creationId xmlns:a16="http://schemas.microsoft.com/office/drawing/2014/main" id="{040F6C71-4608-41B3-B315-6FCE1434D66C}"/>
              </a:ext>
            </a:extLst>
          </p:cNvPr>
          <p:cNvSpPr txBox="1">
            <a:spLocks noChangeArrowheads="1"/>
          </p:cNvSpPr>
          <p:nvPr/>
        </p:nvSpPr>
        <p:spPr bwMode="auto">
          <a:xfrm>
            <a:off x="1349928" y="5076420"/>
            <a:ext cx="2919726" cy="5503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3000" b="0" i="0" u="none" strike="noStrike" cap="none" normalizeH="0" baseline="0" dirty="0">
                <a:ln>
                  <a:noFill/>
                </a:ln>
                <a:solidFill>
                  <a:schemeClr val="accent1">
                    <a:lumMod val="50000"/>
                  </a:schemeClr>
                </a:solidFill>
                <a:effectLst/>
                <a:latin typeface="Bliss 2 Bold" panose="02000506030000020004" pitchFamily="50" charset="0"/>
              </a:rPr>
              <a:t>Snabbladdning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3000" b="0" i="0" u="none" strike="noStrike" cap="none" normalizeH="0" baseline="0" dirty="0">
                <a:ln>
                  <a:noFill/>
                </a:ln>
                <a:solidFill>
                  <a:schemeClr val="accent1">
                    <a:lumMod val="50000"/>
                  </a:schemeClr>
                </a:solidFill>
                <a:effectLst/>
                <a:latin typeface="Bliss 2 Bold" panose="02000506030000020004" pitchFamily="50" charset="0"/>
              </a:rPr>
              <a:t>50 kW</a:t>
            </a:r>
            <a:endParaRPr kumimoji="0" lang="sv-SE" altLang="sv-SE" sz="1800" b="0" i="0" u="none" strike="noStrike" cap="none" normalizeH="0" baseline="0" dirty="0">
              <a:ln>
                <a:noFill/>
              </a:ln>
              <a:solidFill>
                <a:schemeClr val="accent1">
                  <a:lumMod val="50000"/>
                </a:schemeClr>
              </a:solidFill>
              <a:effectLst/>
              <a:latin typeface="Arial" panose="020B0604020202020204" pitchFamily="34" charset="0"/>
            </a:endParaRPr>
          </a:p>
        </p:txBody>
      </p:sp>
      <p:cxnSp>
        <p:nvCxnSpPr>
          <p:cNvPr id="21" name="AutoShape 3">
            <a:extLst>
              <a:ext uri="{FF2B5EF4-FFF2-40B4-BE49-F238E27FC236}">
                <a16:creationId xmlns:a16="http://schemas.microsoft.com/office/drawing/2014/main" id="{9F798D25-54D4-4C88-8E86-EE41EAB471FE}"/>
              </a:ext>
            </a:extLst>
          </p:cNvPr>
          <p:cNvCxnSpPr>
            <a:cxnSpLocks noChangeShapeType="1"/>
          </p:cNvCxnSpPr>
          <p:nvPr/>
        </p:nvCxnSpPr>
        <p:spPr bwMode="auto">
          <a:xfrm>
            <a:off x="4269654" y="5395432"/>
            <a:ext cx="6960927" cy="0"/>
          </a:xfrm>
          <a:prstGeom prst="straightConnector1">
            <a:avLst/>
          </a:prstGeom>
          <a:noFill/>
          <a:ln w="76200" algn="ctr">
            <a:solidFill>
              <a:srgbClr val="549A7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2" name="Platshållare för innehåll 25" descr="En bild som visar leksak, lila&#10;&#10;Automatiskt genererad beskrivning">
            <a:extLst>
              <a:ext uri="{FF2B5EF4-FFF2-40B4-BE49-F238E27FC236}">
                <a16:creationId xmlns:a16="http://schemas.microsoft.com/office/drawing/2014/main" id="{0199BD7C-13EF-46BB-901F-A2BF2FB1E8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24335" y="4956802"/>
            <a:ext cx="901119" cy="394775"/>
          </a:xfrm>
          <a:prstGeom prst="rect">
            <a:avLst/>
          </a:prstGeom>
        </p:spPr>
      </p:pic>
      <p:sp>
        <p:nvSpPr>
          <p:cNvPr id="23" name="textruta 22">
            <a:extLst>
              <a:ext uri="{FF2B5EF4-FFF2-40B4-BE49-F238E27FC236}">
                <a16:creationId xmlns:a16="http://schemas.microsoft.com/office/drawing/2014/main" id="{9AEFFE77-E831-4FED-A23C-4D7BC32CC5BE}"/>
              </a:ext>
            </a:extLst>
          </p:cNvPr>
          <p:cNvSpPr txBox="1"/>
          <p:nvPr/>
        </p:nvSpPr>
        <p:spPr>
          <a:xfrm>
            <a:off x="6571882" y="5898741"/>
            <a:ext cx="5620118" cy="369332"/>
          </a:xfrm>
          <a:prstGeom prst="rect">
            <a:avLst/>
          </a:prstGeom>
          <a:noFill/>
        </p:spPr>
        <p:txBody>
          <a:bodyPr wrap="square" rtlCol="0">
            <a:spAutoFit/>
          </a:bodyPr>
          <a:lstStyle/>
          <a:p>
            <a:r>
              <a:rPr lang="sv-SE" i="1" dirty="0"/>
              <a:t>Detta är några exempel, det finns flera alternativa effekter</a:t>
            </a:r>
          </a:p>
        </p:txBody>
      </p:sp>
      <p:sp>
        <p:nvSpPr>
          <p:cNvPr id="24" name="Text Box 13">
            <a:extLst>
              <a:ext uri="{FF2B5EF4-FFF2-40B4-BE49-F238E27FC236}">
                <a16:creationId xmlns:a16="http://schemas.microsoft.com/office/drawing/2014/main" id="{06AE82C9-4323-4A13-9736-A8501FC02710}"/>
              </a:ext>
            </a:extLst>
          </p:cNvPr>
          <p:cNvSpPr txBox="1">
            <a:spLocks noChangeArrowheads="1"/>
          </p:cNvSpPr>
          <p:nvPr/>
        </p:nvSpPr>
        <p:spPr bwMode="auto">
          <a:xfrm>
            <a:off x="10412734" y="4438263"/>
            <a:ext cx="2193102" cy="6030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2000" b="0" i="0" u="none" strike="noStrike" cap="none" normalizeH="0" baseline="0" dirty="0">
                <a:ln>
                  <a:noFill/>
                </a:ln>
                <a:solidFill>
                  <a:srgbClr val="DF668A"/>
                </a:solidFill>
                <a:effectLst/>
                <a:latin typeface="Bliss 2 Bold" panose="02000506030000020004" pitchFamily="50" charset="0"/>
              </a:rPr>
              <a:t>Ca</a:t>
            </a:r>
            <a:r>
              <a:rPr kumimoji="0" lang="sv-SE" altLang="sv-SE" sz="3000" b="0" i="0" u="none" strike="noStrike" cap="none" normalizeH="0" dirty="0">
                <a:ln>
                  <a:noFill/>
                </a:ln>
                <a:solidFill>
                  <a:srgbClr val="DF668A"/>
                </a:solidFill>
                <a:effectLst/>
                <a:latin typeface="Bliss 2 Bold" panose="02000506030000020004" pitchFamily="50" charset="0"/>
              </a:rPr>
              <a:t> 250 </a:t>
            </a:r>
            <a:r>
              <a:rPr lang="sv-SE" altLang="sv-SE" sz="3000" dirty="0">
                <a:solidFill>
                  <a:srgbClr val="DF668A"/>
                </a:solidFill>
                <a:latin typeface="Bliss 2 Bold" panose="02000506030000020004" pitchFamily="50" charset="0"/>
              </a:rPr>
              <a:t>km</a:t>
            </a:r>
          </a:p>
        </p:txBody>
      </p:sp>
      <p:sp>
        <p:nvSpPr>
          <p:cNvPr id="26" name="Rektangel 25">
            <a:extLst>
              <a:ext uri="{FF2B5EF4-FFF2-40B4-BE49-F238E27FC236}">
                <a16:creationId xmlns:a16="http://schemas.microsoft.com/office/drawing/2014/main" id="{88FB5B7C-0CE5-4D1A-B852-6D48957F5940}"/>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887759103"/>
      </p:ext>
    </p:extLst>
  </p:cSld>
  <p:clrMapOvr>
    <a:masterClrMapping/>
  </p:clrMapOvr>
  <mc:AlternateContent xmlns:mc="http://schemas.openxmlformats.org/markup-compatibility/2006" xmlns:p14="http://schemas.microsoft.com/office/powerpoint/2010/main">
    <mc:Choice Requires="p14">
      <p:transition spd="slow" p14:dur="2000" advTm="82005"/>
    </mc:Choice>
    <mc:Fallback xmlns="">
      <p:transition spd="slow" advTm="8200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83F15F-97BD-474E-A0D8-E87ADC126DFA}"/>
              </a:ext>
            </a:extLst>
          </p:cNvPr>
          <p:cNvSpPr txBox="1">
            <a:spLocks/>
          </p:cNvSpPr>
          <p:nvPr/>
        </p:nvSpPr>
        <p:spPr>
          <a:xfrm>
            <a:off x="1325731" y="862494"/>
            <a:ext cx="8266331" cy="6405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t>Normalladdning</a:t>
            </a:r>
          </a:p>
        </p:txBody>
      </p:sp>
      <p:sp>
        <p:nvSpPr>
          <p:cNvPr id="3" name="Platshållare för text 2">
            <a:extLst>
              <a:ext uri="{FF2B5EF4-FFF2-40B4-BE49-F238E27FC236}">
                <a16:creationId xmlns:a16="http://schemas.microsoft.com/office/drawing/2014/main" id="{2A3C8D69-ACB1-43FB-87B8-5F10D7A2A1D6}"/>
              </a:ext>
            </a:extLst>
          </p:cNvPr>
          <p:cNvSpPr txBox="1">
            <a:spLocks/>
          </p:cNvSpPr>
          <p:nvPr/>
        </p:nvSpPr>
        <p:spPr>
          <a:xfrm>
            <a:off x="1325731" y="1731646"/>
            <a:ext cx="9536359" cy="3893260"/>
          </a:xfrm>
          <a:prstGeom prst="rect">
            <a:avLst/>
          </a:prstGeom>
        </p:spPr>
        <p:txBody>
          <a:bodyPr vert="horz" lIns="91440" tIns="45720" rIns="91440" bIns="45720" rtlCol="0" anchor="ctr">
            <a:norm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dirty="0">
                <a:solidFill>
                  <a:srgbClr val="1F497D"/>
                </a:solidFill>
                <a:latin typeface="Calibri Light" panose="020F0302020204030204" pitchFamily="34" charset="0"/>
                <a:cs typeface="Calibri Light" panose="020F0302020204030204" pitchFamily="34" charset="0"/>
              </a:rPr>
              <a:t>Laddtid ca 8-16 h timmar </a:t>
            </a:r>
          </a:p>
          <a:p>
            <a:endParaRPr lang="sv-SE" sz="2000" dirty="0">
              <a:solidFill>
                <a:srgbClr val="1F497D"/>
              </a:solidFill>
              <a:latin typeface="Calibri Light" panose="020F0302020204030204" pitchFamily="34" charset="0"/>
              <a:cs typeface="Calibri Light" panose="020F0302020204030204" pitchFamily="34" charset="0"/>
            </a:endParaRPr>
          </a:p>
          <a:p>
            <a:r>
              <a:rPr lang="sv-SE" sz="2000" dirty="0">
                <a:solidFill>
                  <a:srgbClr val="1F497D"/>
                </a:solidFill>
                <a:latin typeface="Calibri Light" panose="020F0302020204030204" pitchFamily="34" charset="0"/>
                <a:cs typeface="Calibri Light" panose="020F0302020204030204" pitchFamily="34" charset="0"/>
              </a:rPr>
              <a:t>- Hemmet</a:t>
            </a:r>
          </a:p>
          <a:p>
            <a:r>
              <a:rPr lang="sv-SE" sz="2000" dirty="0">
                <a:solidFill>
                  <a:srgbClr val="1F497D"/>
                </a:solidFill>
                <a:latin typeface="Calibri Light" panose="020F0302020204030204" pitchFamily="34" charset="0"/>
                <a:cs typeface="Calibri Light" panose="020F0302020204030204" pitchFamily="34" charset="0"/>
              </a:rPr>
              <a:t>- Arbetsplatsen </a:t>
            </a:r>
          </a:p>
          <a:p>
            <a:pPr>
              <a:buFontTx/>
              <a:buChar char="-"/>
            </a:pPr>
            <a:r>
              <a:rPr lang="sv-SE" sz="2000" dirty="0">
                <a:solidFill>
                  <a:srgbClr val="1F497D"/>
                </a:solidFill>
                <a:latin typeface="Calibri Light" panose="020F0302020204030204" pitchFamily="34" charset="0"/>
                <a:cs typeface="Calibri Light" panose="020F0302020204030204" pitchFamily="34" charset="0"/>
              </a:rPr>
              <a:t> Hotell</a:t>
            </a:r>
          </a:p>
          <a:p>
            <a:pPr>
              <a:buFontTx/>
              <a:buChar char="-"/>
            </a:pPr>
            <a:r>
              <a:rPr lang="sv-SE" sz="2000" dirty="0">
                <a:solidFill>
                  <a:srgbClr val="1F497D"/>
                </a:solidFill>
                <a:latin typeface="Calibri Light" panose="020F0302020204030204" pitchFamily="34" charset="0"/>
                <a:cs typeface="Calibri Light" panose="020F0302020204030204" pitchFamily="34" charset="0"/>
              </a:rPr>
              <a:t> Pendlarparkering</a:t>
            </a:r>
          </a:p>
          <a:p>
            <a:endParaRPr lang="sv-SE" sz="2000" dirty="0">
              <a:solidFill>
                <a:srgbClr val="1F497D"/>
              </a:solidFill>
              <a:latin typeface="Calibri Light" panose="020F0302020204030204" pitchFamily="34" charset="0"/>
              <a:cs typeface="Calibri Light" panose="020F0302020204030204" pitchFamily="34" charset="0"/>
            </a:endParaRPr>
          </a:p>
          <a:p>
            <a:r>
              <a:rPr lang="sv-SE" sz="2000" dirty="0">
                <a:solidFill>
                  <a:srgbClr val="1F497D"/>
                </a:solidFill>
                <a:latin typeface="Calibri Light" panose="020F0302020204030204" pitchFamily="34" charset="0"/>
                <a:cs typeface="Calibri Light" panose="020F0302020204030204" pitchFamily="34" charset="0"/>
              </a:rPr>
              <a:t>Effekt 2,3 kW (10 A) och uppåt.</a:t>
            </a:r>
          </a:p>
          <a:p>
            <a:pPr fontAlgn="base"/>
            <a:br>
              <a:rPr lang="sv-SE" sz="2000" dirty="0">
                <a:solidFill>
                  <a:srgbClr val="1F497D"/>
                </a:solidFill>
                <a:latin typeface="Calibri Light" panose="020F0302020204030204" pitchFamily="34" charset="0"/>
                <a:cs typeface="Calibri Light" panose="020F0302020204030204" pitchFamily="34" charset="0"/>
              </a:rPr>
            </a:br>
            <a:r>
              <a:rPr lang="sv-SE" sz="2000" dirty="0">
                <a:solidFill>
                  <a:srgbClr val="1F497D"/>
                </a:solidFill>
                <a:latin typeface="Calibri Light" panose="020F0302020204030204" pitchFamily="34" charset="0"/>
                <a:cs typeface="Calibri Light" panose="020F0302020204030204" pitchFamily="34" charset="0"/>
              </a:rPr>
              <a:t>Installationskostnad: Varierar utifrån behoven och förutsättningarna på plats. </a:t>
            </a:r>
            <a:br>
              <a:rPr lang="sv-SE" sz="2000" dirty="0">
                <a:solidFill>
                  <a:srgbClr val="1F497D"/>
                </a:solidFill>
                <a:latin typeface="Calibri Light" panose="020F0302020204030204" pitchFamily="34" charset="0"/>
                <a:cs typeface="Calibri Light" panose="020F0302020204030204" pitchFamily="34" charset="0"/>
              </a:rPr>
            </a:br>
            <a:r>
              <a:rPr lang="sv-SE" sz="2000" dirty="0">
                <a:solidFill>
                  <a:srgbClr val="1F497D"/>
                </a:solidFill>
                <a:latin typeface="Calibri Light" panose="020F0302020204030204" pitchFamily="34" charset="0"/>
                <a:cs typeface="Calibri Light" panose="020F0302020204030204" pitchFamily="34" charset="0"/>
              </a:rPr>
              <a:t>ca 10 000 – 15 000 kr för väggmonterad box</a:t>
            </a:r>
            <a:r>
              <a:rPr lang="en-US" sz="2000" dirty="0">
                <a:solidFill>
                  <a:srgbClr val="1F497D"/>
                </a:solidFill>
                <a:latin typeface="Calibri Light" panose="020F0302020204030204" pitchFamily="34" charset="0"/>
                <a:cs typeface="Calibri Light" panose="020F0302020204030204" pitchFamily="34" charset="0"/>
              </a:rPr>
              <a:t>​</a:t>
            </a:r>
          </a:p>
          <a:p>
            <a:pPr fontAlgn="base"/>
            <a:r>
              <a:rPr lang="sv-SE" sz="2000" dirty="0">
                <a:solidFill>
                  <a:srgbClr val="1F497D"/>
                </a:solidFill>
                <a:latin typeface="Calibri Light" panose="020F0302020204030204" pitchFamily="34" charset="0"/>
                <a:cs typeface="Calibri Light" panose="020F0302020204030204" pitchFamily="34" charset="0"/>
              </a:rPr>
              <a:t>ca 20 000 - 50 000 för laddstolpe (grävning ökar kostnader)</a:t>
            </a:r>
            <a:endParaRPr lang="en-US" sz="2000" dirty="0">
              <a:solidFill>
                <a:srgbClr val="1F497D"/>
              </a:solidFill>
              <a:latin typeface="Calibri Light" panose="020F0302020204030204" pitchFamily="34" charset="0"/>
              <a:cs typeface="Calibri Light" panose="020F0302020204030204" pitchFamily="34" charset="0"/>
            </a:endParaRPr>
          </a:p>
          <a:p>
            <a:endParaRPr lang="sv-SE" sz="2000" dirty="0"/>
          </a:p>
        </p:txBody>
      </p:sp>
      <p:pic>
        <p:nvPicPr>
          <p:cNvPr id="4" name="Bildobjekt 3">
            <a:extLst>
              <a:ext uri="{FF2B5EF4-FFF2-40B4-BE49-F238E27FC236}">
                <a16:creationId xmlns:a16="http://schemas.microsoft.com/office/drawing/2014/main" id="{708BBB66-3744-424C-8082-756B9BFF72F8}"/>
              </a:ext>
            </a:extLst>
          </p:cNvPr>
          <p:cNvPicPr>
            <a:picLocks noChangeAspect="1"/>
          </p:cNvPicPr>
          <p:nvPr/>
        </p:nvPicPr>
        <p:blipFill>
          <a:blip r:embed="rId4"/>
          <a:stretch>
            <a:fillRect/>
          </a:stretch>
        </p:blipFill>
        <p:spPr>
          <a:xfrm>
            <a:off x="5740206" y="1182769"/>
            <a:ext cx="4279201" cy="2379426"/>
          </a:xfrm>
          <a:prstGeom prst="rect">
            <a:avLst/>
          </a:prstGeom>
        </p:spPr>
      </p:pic>
      <p:sp>
        <p:nvSpPr>
          <p:cNvPr id="6" name="Rektangel 5">
            <a:extLst>
              <a:ext uri="{FF2B5EF4-FFF2-40B4-BE49-F238E27FC236}">
                <a16:creationId xmlns:a16="http://schemas.microsoft.com/office/drawing/2014/main" id="{5C9AD97D-4D2E-429E-AB7C-47D019A3D6FB}"/>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234654264"/>
      </p:ext>
    </p:extLst>
  </p:cSld>
  <p:clrMapOvr>
    <a:masterClrMapping/>
  </p:clrMapOvr>
  <mc:AlternateContent xmlns:mc="http://schemas.openxmlformats.org/markup-compatibility/2006" xmlns:p14="http://schemas.microsoft.com/office/powerpoint/2010/main">
    <mc:Choice Requires="p14">
      <p:transition spd="slow" p14:dur="2000" advTm="110840"/>
    </mc:Choice>
    <mc:Fallback xmlns="">
      <p:transition spd="slow" advTm="1108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EAD91E-5682-4F0D-A9EB-5FC6B746FEBB}"/>
              </a:ext>
            </a:extLst>
          </p:cNvPr>
          <p:cNvSpPr txBox="1">
            <a:spLocks/>
          </p:cNvSpPr>
          <p:nvPr/>
        </p:nvSpPr>
        <p:spPr>
          <a:xfrm>
            <a:off x="648929" y="629266"/>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dirty="0">
                <a:solidFill>
                  <a:schemeClr val="tx1"/>
                </a:solidFill>
                <a:latin typeface="+mj-lt"/>
                <a:ea typeface="+mj-ea"/>
                <a:cs typeface="+mj-cs"/>
              </a:rPr>
              <a:t>Semisnabbladdning</a:t>
            </a:r>
          </a:p>
        </p:txBody>
      </p:sp>
      <p:sp>
        <p:nvSpPr>
          <p:cNvPr id="3" name="Platshållare för text 2">
            <a:extLst>
              <a:ext uri="{FF2B5EF4-FFF2-40B4-BE49-F238E27FC236}">
                <a16:creationId xmlns:a16="http://schemas.microsoft.com/office/drawing/2014/main" id="{5C346D4D-F2E1-4FB3-8E35-3B64B6D749BD}"/>
              </a:ext>
            </a:extLst>
          </p:cNvPr>
          <p:cNvSpPr txBox="1">
            <a:spLocks/>
          </p:cNvSpPr>
          <p:nvPr/>
        </p:nvSpPr>
        <p:spPr>
          <a:xfrm>
            <a:off x="648931" y="2438400"/>
            <a:ext cx="3505494" cy="3785419"/>
          </a:xfrm>
          <a:prstGeom prst="rect">
            <a:avLst/>
          </a:prstGeom>
        </p:spPr>
        <p:txBody>
          <a:bodyPr vert="horz" lIns="91440" tIns="45720" rIns="91440" bIns="45720" rtlCol="0">
            <a:norm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Font typeface="Arial" panose="020B0604020202020204" pitchFamily="34" charset="0"/>
              <a:buChar char="•"/>
            </a:pPr>
            <a:r>
              <a:rPr lang="en-US" sz="2000" dirty="0">
                <a:solidFill>
                  <a:schemeClr val="tx1"/>
                </a:solidFill>
              </a:rPr>
              <a:t>Laddtid 1 – 4 h</a:t>
            </a:r>
          </a:p>
          <a:p>
            <a:pPr indent="-228600">
              <a:lnSpc>
                <a:spcPct val="90000"/>
              </a:lnSpc>
              <a:spcAft>
                <a:spcPts val="600"/>
              </a:spcAft>
              <a:buFont typeface="Arial" panose="020B0604020202020204" pitchFamily="34" charset="0"/>
              <a:buChar char="•"/>
            </a:pPr>
            <a:endParaRPr lang="en-US" sz="2000" dirty="0">
              <a:solidFill>
                <a:schemeClr val="tx1"/>
              </a:solidFill>
            </a:endParaRPr>
          </a:p>
          <a:p>
            <a:pPr indent="-228600">
              <a:lnSpc>
                <a:spcPct val="90000"/>
              </a:lnSpc>
              <a:spcAft>
                <a:spcPts val="600"/>
              </a:spcAft>
              <a:buFont typeface="Arial" panose="020B0604020202020204" pitchFamily="34" charset="0"/>
              <a:buChar char="•"/>
            </a:pPr>
            <a:r>
              <a:rPr lang="en-US" sz="2000" dirty="0">
                <a:solidFill>
                  <a:schemeClr val="tx1"/>
                </a:solidFill>
              </a:rPr>
              <a:t>- Butiker</a:t>
            </a:r>
          </a:p>
          <a:p>
            <a:pPr indent="-228600">
              <a:lnSpc>
                <a:spcPct val="90000"/>
              </a:lnSpc>
              <a:spcAft>
                <a:spcPts val="600"/>
              </a:spcAft>
              <a:buFont typeface="Arial" panose="020B0604020202020204" pitchFamily="34" charset="0"/>
              <a:buChar char="•"/>
            </a:pPr>
            <a:r>
              <a:rPr lang="en-US" sz="2000" dirty="0">
                <a:solidFill>
                  <a:schemeClr val="tx1"/>
                </a:solidFill>
              </a:rPr>
              <a:t> Skidbacke</a:t>
            </a:r>
          </a:p>
          <a:p>
            <a:pPr indent="-228600">
              <a:lnSpc>
                <a:spcPct val="90000"/>
              </a:lnSpc>
              <a:spcAft>
                <a:spcPts val="600"/>
              </a:spcAft>
              <a:buFont typeface="Arial" panose="020B0604020202020204" pitchFamily="34" charset="0"/>
              <a:buChar char="•"/>
            </a:pPr>
            <a:r>
              <a:rPr lang="en-US" sz="2000" dirty="0">
                <a:solidFill>
                  <a:schemeClr val="tx1"/>
                </a:solidFill>
              </a:rPr>
              <a:t> Restauranger</a:t>
            </a:r>
          </a:p>
          <a:p>
            <a:pPr indent="-228600">
              <a:lnSpc>
                <a:spcPct val="90000"/>
              </a:lnSpc>
              <a:spcAft>
                <a:spcPts val="600"/>
              </a:spcAft>
              <a:buFont typeface="Arial" panose="020B0604020202020204" pitchFamily="34" charset="0"/>
              <a:buChar char="•"/>
            </a:pPr>
            <a:r>
              <a:rPr lang="en-US" sz="2000" dirty="0">
                <a:solidFill>
                  <a:schemeClr val="tx1"/>
                </a:solidFill>
              </a:rPr>
              <a:t> Tjänstebilsparkering</a:t>
            </a:r>
          </a:p>
          <a:p>
            <a:pPr indent="-228600">
              <a:lnSpc>
                <a:spcPct val="90000"/>
              </a:lnSpc>
              <a:spcAft>
                <a:spcPts val="600"/>
              </a:spcAft>
              <a:buFont typeface="Arial" panose="020B0604020202020204" pitchFamily="34" charset="0"/>
              <a:buChar char="•"/>
            </a:pPr>
            <a:endParaRPr lang="en-US" sz="2000" dirty="0">
              <a:solidFill>
                <a:schemeClr val="tx1"/>
              </a:solidFill>
            </a:endParaRPr>
          </a:p>
          <a:p>
            <a:pPr indent="-228600">
              <a:lnSpc>
                <a:spcPct val="90000"/>
              </a:lnSpc>
              <a:spcAft>
                <a:spcPts val="600"/>
              </a:spcAft>
              <a:buFont typeface="Arial" panose="020B0604020202020204" pitchFamily="34" charset="0"/>
              <a:buChar char="•"/>
            </a:pPr>
            <a:r>
              <a:rPr lang="en-US" sz="2000" dirty="0">
                <a:solidFill>
                  <a:schemeClr val="tx1"/>
                </a:solidFill>
              </a:rPr>
              <a:t>Effekt 7-22 kW AC</a:t>
            </a:r>
          </a:p>
          <a:p>
            <a:pPr indent="-228600">
              <a:lnSpc>
                <a:spcPct val="90000"/>
              </a:lnSpc>
              <a:spcAft>
                <a:spcPts val="600"/>
              </a:spcAft>
              <a:buFont typeface="Arial" panose="020B0604020202020204" pitchFamily="34" charset="0"/>
              <a:buChar char="•"/>
            </a:pPr>
            <a:r>
              <a:rPr lang="en-US" sz="2000" dirty="0">
                <a:solidFill>
                  <a:schemeClr val="tx1"/>
                </a:solidFill>
              </a:rPr>
              <a:t>Installatonskostnad: </a:t>
            </a:r>
            <a:br>
              <a:rPr lang="en-US" sz="2000" dirty="0">
                <a:solidFill>
                  <a:schemeClr val="tx1"/>
                </a:solidFill>
              </a:rPr>
            </a:br>
            <a:r>
              <a:rPr lang="en-US" sz="2000" dirty="0">
                <a:solidFill>
                  <a:schemeClr val="tx1"/>
                </a:solidFill>
              </a:rPr>
              <a:t>ca 30 000 – 50 000</a:t>
            </a:r>
          </a:p>
          <a:p>
            <a:pPr indent="-228600">
              <a:lnSpc>
                <a:spcPct val="90000"/>
              </a:lnSpc>
              <a:spcAft>
                <a:spcPts val="600"/>
              </a:spcAft>
              <a:buFont typeface="Arial" panose="020B0604020202020204" pitchFamily="34" charset="0"/>
              <a:buChar char="•"/>
            </a:pPr>
            <a:endParaRPr lang="en-US" sz="2000" dirty="0">
              <a:solidFill>
                <a:schemeClr val="tx1"/>
              </a:solidFill>
            </a:endParaRPr>
          </a:p>
          <a:p>
            <a:pPr indent="-228600">
              <a:lnSpc>
                <a:spcPct val="90000"/>
              </a:lnSpc>
              <a:spcAft>
                <a:spcPts val="600"/>
              </a:spcAft>
              <a:buFont typeface="Arial" panose="020B0604020202020204" pitchFamily="34" charset="0"/>
              <a:buChar char="•"/>
            </a:pPr>
            <a:endParaRPr lang="en-US" sz="2000" dirty="0">
              <a:solidFill>
                <a:schemeClr val="tx1"/>
              </a:solidFill>
            </a:endParaRPr>
          </a:p>
          <a:p>
            <a:pPr indent="-228600">
              <a:lnSpc>
                <a:spcPct val="90000"/>
              </a:lnSpc>
              <a:spcAft>
                <a:spcPts val="600"/>
              </a:spcAft>
              <a:buFont typeface="Arial" panose="020B0604020202020204" pitchFamily="34" charset="0"/>
              <a:buChar char="•"/>
            </a:pPr>
            <a:endParaRPr lang="en-US" sz="2000" dirty="0">
              <a:solidFill>
                <a:schemeClr val="tx1"/>
              </a:solidFill>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ildobjekt 3">
            <a:extLst>
              <a:ext uri="{FF2B5EF4-FFF2-40B4-BE49-F238E27FC236}">
                <a16:creationId xmlns:a16="http://schemas.microsoft.com/office/drawing/2014/main" id="{D5FA2B6E-EAD4-4A23-8844-C0E3A9DB56F7}"/>
              </a:ext>
            </a:extLst>
          </p:cNvPr>
          <p:cNvPicPr>
            <a:picLocks noChangeAspect="1"/>
          </p:cNvPicPr>
          <p:nvPr/>
        </p:nvPicPr>
        <p:blipFill>
          <a:blip r:embed="rId4"/>
          <a:stretch>
            <a:fillRect/>
          </a:stretch>
        </p:blipFill>
        <p:spPr>
          <a:xfrm>
            <a:off x="5405862" y="1425949"/>
            <a:ext cx="6019331" cy="4002855"/>
          </a:xfrm>
          <a:prstGeom prst="rect">
            <a:avLst/>
          </a:prstGeom>
          <a:effectLst/>
        </p:spPr>
      </p:pic>
      <p:sp>
        <p:nvSpPr>
          <p:cNvPr id="7" name="Rektangel 6">
            <a:extLst>
              <a:ext uri="{FF2B5EF4-FFF2-40B4-BE49-F238E27FC236}">
                <a16:creationId xmlns:a16="http://schemas.microsoft.com/office/drawing/2014/main" id="{49ABF919-F738-47C7-BA0D-025B05213FA8}"/>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1365235593"/>
      </p:ext>
    </p:extLst>
  </p:cSld>
  <p:clrMapOvr>
    <a:masterClrMapping/>
  </p:clrMapOvr>
  <mc:AlternateContent xmlns:mc="http://schemas.openxmlformats.org/markup-compatibility/2006" xmlns:p14="http://schemas.microsoft.com/office/powerpoint/2010/main">
    <mc:Choice Requires="p14">
      <p:transition spd="slow" p14:dur="2000" advTm="33088"/>
    </mc:Choice>
    <mc:Fallback xmlns="">
      <p:transition spd="slow" advTm="330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ubrik 1">
            <a:extLst>
              <a:ext uri="{FF2B5EF4-FFF2-40B4-BE49-F238E27FC236}">
                <a16:creationId xmlns:a16="http://schemas.microsoft.com/office/drawing/2014/main" id="{3816CFF2-2471-4AE1-ABC7-E097876703BB}"/>
              </a:ext>
            </a:extLst>
          </p:cNvPr>
          <p:cNvSpPr txBox="1">
            <a:spLocks/>
          </p:cNvSpPr>
          <p:nvPr/>
        </p:nvSpPr>
        <p:spPr>
          <a:xfrm>
            <a:off x="1137034" y="609600"/>
            <a:ext cx="4784796" cy="1330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1"/>
                </a:solidFill>
                <a:latin typeface="+mj-lt"/>
                <a:ea typeface="+mj-ea"/>
                <a:cs typeface="+mj-cs"/>
              </a:rPr>
              <a:t>Snabbladdning</a:t>
            </a:r>
          </a:p>
        </p:txBody>
      </p:sp>
      <p:sp>
        <p:nvSpPr>
          <p:cNvPr id="3" name="Platshållare för text 2">
            <a:extLst>
              <a:ext uri="{FF2B5EF4-FFF2-40B4-BE49-F238E27FC236}">
                <a16:creationId xmlns:a16="http://schemas.microsoft.com/office/drawing/2014/main" id="{D87F3D70-08D7-4701-ABC5-BE29FF4A664F}"/>
              </a:ext>
            </a:extLst>
          </p:cNvPr>
          <p:cNvSpPr txBox="1">
            <a:spLocks/>
          </p:cNvSpPr>
          <p:nvPr/>
        </p:nvSpPr>
        <p:spPr>
          <a:xfrm>
            <a:off x="1137034" y="2194102"/>
            <a:ext cx="4438036" cy="3908585"/>
          </a:xfrm>
          <a:prstGeom prst="rect">
            <a:avLst/>
          </a:prstGeom>
        </p:spPr>
        <p:txBody>
          <a:bodyPr vert="horz" lIns="91440" tIns="45720" rIns="91440" bIns="45720" rtlCol="0">
            <a:norm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Font typeface="Arial" panose="020B0604020202020204" pitchFamily="34" charset="0"/>
              <a:buChar char="•"/>
            </a:pPr>
            <a:r>
              <a:rPr lang="en-US" sz="2000" dirty="0">
                <a:solidFill>
                  <a:schemeClr val="tx1"/>
                </a:solidFill>
              </a:rPr>
              <a:t>Laddtid 30 min - 1 h</a:t>
            </a:r>
          </a:p>
          <a:p>
            <a:pPr indent="-228600">
              <a:lnSpc>
                <a:spcPct val="90000"/>
              </a:lnSpc>
              <a:spcAft>
                <a:spcPts val="600"/>
              </a:spcAft>
              <a:buFont typeface="Arial" panose="020B0604020202020204" pitchFamily="34" charset="0"/>
              <a:buChar char="•"/>
            </a:pPr>
            <a:r>
              <a:rPr lang="en-US" sz="2000" dirty="0">
                <a:solidFill>
                  <a:schemeClr val="tx1"/>
                </a:solidFill>
              </a:rPr>
              <a:t>- Räckviddsförlängare</a:t>
            </a:r>
          </a:p>
          <a:p>
            <a:pPr indent="-228600">
              <a:lnSpc>
                <a:spcPct val="90000"/>
              </a:lnSpc>
              <a:spcAft>
                <a:spcPts val="600"/>
              </a:spcAft>
              <a:buFont typeface="Arial" panose="020B0604020202020204" pitchFamily="34" charset="0"/>
              <a:buChar char="•"/>
            </a:pPr>
            <a:endParaRPr lang="en-US" sz="2000" dirty="0">
              <a:solidFill>
                <a:schemeClr val="tx1"/>
              </a:solidFill>
            </a:endParaRPr>
          </a:p>
          <a:p>
            <a:pPr indent="-228600">
              <a:lnSpc>
                <a:spcPct val="90000"/>
              </a:lnSpc>
              <a:spcAft>
                <a:spcPts val="600"/>
              </a:spcAft>
              <a:buFont typeface="Arial" panose="020B0604020202020204" pitchFamily="34" charset="0"/>
              <a:buChar char="•"/>
            </a:pPr>
            <a:r>
              <a:rPr lang="en-US" sz="2000" dirty="0">
                <a:solidFill>
                  <a:schemeClr val="tx1"/>
                </a:solidFill>
              </a:rPr>
              <a:t>Effekt &gt; 50 kW DC </a:t>
            </a:r>
          </a:p>
          <a:p>
            <a:pPr indent="-228600">
              <a:lnSpc>
                <a:spcPct val="90000"/>
              </a:lnSpc>
              <a:spcAft>
                <a:spcPts val="600"/>
              </a:spcAft>
              <a:buFont typeface="Arial" panose="020B0604020202020204" pitchFamily="34" charset="0"/>
              <a:buChar char="•"/>
            </a:pPr>
            <a:endParaRPr lang="en-US" sz="2000" dirty="0">
              <a:solidFill>
                <a:schemeClr val="tx1"/>
              </a:solidFill>
            </a:endParaRPr>
          </a:p>
          <a:p>
            <a:pPr indent="-228600">
              <a:lnSpc>
                <a:spcPct val="90000"/>
              </a:lnSpc>
              <a:spcAft>
                <a:spcPts val="600"/>
              </a:spcAft>
              <a:buFont typeface="Arial" panose="020B0604020202020204" pitchFamily="34" charset="0"/>
              <a:buChar char="•"/>
            </a:pPr>
            <a:r>
              <a:rPr lang="en-US" sz="2000" dirty="0">
                <a:solidFill>
                  <a:schemeClr val="tx1"/>
                </a:solidFill>
              </a:rPr>
              <a:t>Installatonskostnad: </a:t>
            </a:r>
            <a:br>
              <a:rPr lang="en-US" sz="2000" dirty="0">
                <a:solidFill>
                  <a:schemeClr val="tx1"/>
                </a:solidFill>
              </a:rPr>
            </a:br>
            <a:r>
              <a:rPr lang="en-US" sz="2000" dirty="0">
                <a:solidFill>
                  <a:schemeClr val="tx1"/>
                </a:solidFill>
              </a:rPr>
              <a:t>ca &gt; 500 000kr</a:t>
            </a:r>
          </a:p>
          <a:p>
            <a:pPr indent="-228600">
              <a:lnSpc>
                <a:spcPct val="90000"/>
              </a:lnSpc>
              <a:spcAft>
                <a:spcPts val="600"/>
              </a:spcAft>
              <a:buFont typeface="Arial" panose="020B0604020202020204" pitchFamily="34" charset="0"/>
              <a:buChar char="•"/>
            </a:pPr>
            <a:endParaRPr lang="en-US" sz="2000" dirty="0">
              <a:solidFill>
                <a:schemeClr val="tx1"/>
              </a:solidFill>
            </a:endParaRPr>
          </a:p>
          <a:p>
            <a:pPr indent="-228600">
              <a:lnSpc>
                <a:spcPct val="90000"/>
              </a:lnSpc>
              <a:spcAft>
                <a:spcPts val="600"/>
              </a:spcAft>
              <a:buFont typeface="Arial" panose="020B0604020202020204" pitchFamily="34" charset="0"/>
              <a:buChar char="•"/>
            </a:pPr>
            <a:endParaRPr lang="en-US" sz="2000" dirty="0">
              <a:solidFill>
                <a:schemeClr val="tx1"/>
              </a:solidFill>
            </a:endParaRPr>
          </a:p>
          <a:p>
            <a:pPr indent="-228600">
              <a:lnSpc>
                <a:spcPct val="90000"/>
              </a:lnSpc>
              <a:spcAft>
                <a:spcPts val="600"/>
              </a:spcAft>
              <a:buFont typeface="Arial" panose="020B0604020202020204" pitchFamily="34" charset="0"/>
              <a:buChar char="•"/>
            </a:pPr>
            <a:endParaRPr lang="en-US" sz="2000" dirty="0">
              <a:solidFill>
                <a:schemeClr val="tx1"/>
              </a:solidFill>
            </a:endParaRPr>
          </a:p>
        </p:txBody>
      </p:sp>
      <p:pic>
        <p:nvPicPr>
          <p:cNvPr id="4" name="Bildobjekt 3">
            <a:extLst>
              <a:ext uri="{FF2B5EF4-FFF2-40B4-BE49-F238E27FC236}">
                <a16:creationId xmlns:a16="http://schemas.microsoft.com/office/drawing/2014/main" id="{09BED29C-9790-4FBB-BB46-8F8F4CBF88C1}"/>
              </a:ext>
            </a:extLst>
          </p:cNvPr>
          <p:cNvPicPr>
            <a:picLocks noChangeAspect="1"/>
          </p:cNvPicPr>
          <p:nvPr/>
        </p:nvPicPr>
        <p:blipFill>
          <a:blip r:embed="rId4"/>
          <a:stretch>
            <a:fillRect/>
          </a:stretch>
        </p:blipFill>
        <p:spPr>
          <a:xfrm>
            <a:off x="6880610" y="1864839"/>
            <a:ext cx="4737650" cy="3150537"/>
          </a:xfrm>
          <a:prstGeom prst="rect">
            <a:avLst/>
          </a:prstGeom>
        </p:spPr>
      </p:pic>
      <p:sp>
        <p:nvSpPr>
          <p:cNvPr id="7" name="Rektangel 6">
            <a:extLst>
              <a:ext uri="{FF2B5EF4-FFF2-40B4-BE49-F238E27FC236}">
                <a16:creationId xmlns:a16="http://schemas.microsoft.com/office/drawing/2014/main" id="{BC1CAE2B-A558-4843-B72B-316771925D09}"/>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3808868341"/>
      </p:ext>
    </p:extLst>
  </p:cSld>
  <p:clrMapOvr>
    <a:masterClrMapping/>
  </p:clrMapOvr>
  <mc:AlternateContent xmlns:mc="http://schemas.openxmlformats.org/markup-compatibility/2006" xmlns:p14="http://schemas.microsoft.com/office/powerpoint/2010/main">
    <mc:Choice Requires="p14">
      <p:transition spd="slow" p14:dur="2000" advTm="74489"/>
    </mc:Choice>
    <mc:Fallback xmlns="">
      <p:transition spd="slow" advTm="74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8F6D9FDC-0BC5-4E17-8A97-BD2D1147112B}"/>
              </a:ext>
            </a:extLst>
          </p:cNvPr>
          <p:cNvSpPr txBox="1">
            <a:spLocks noChangeArrowheads="1"/>
          </p:cNvSpPr>
          <p:nvPr/>
        </p:nvSpPr>
        <p:spPr bwMode="auto">
          <a:xfrm>
            <a:off x="2270495" y="1323587"/>
            <a:ext cx="8207375"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pPr>
            <a:r>
              <a:rPr lang="sv-SE" altLang="sv-SE" sz="4400" dirty="0">
                <a:solidFill>
                  <a:srgbClr val="1F4E79"/>
                </a:solidFill>
                <a:latin typeface="Bliss 2 Light" panose="02000506030000020004" pitchFamily="50" charset="0"/>
              </a:rPr>
              <a:t>Varför elbilar och laddstolpar?</a:t>
            </a:r>
            <a:endParaRPr lang="sv-SE" altLang="sv-SE" sz="2500" dirty="0">
              <a:solidFill>
                <a:srgbClr val="1F4E79"/>
              </a:solidFill>
              <a:latin typeface="Bliss 2 Light" panose="02000506030000020004" pitchFamily="50" charset="0"/>
            </a:endParaRPr>
          </a:p>
          <a:p>
            <a:pPr eaLnBrk="0" fontAlgn="base" hangingPunct="0">
              <a:spcBef>
                <a:spcPct val="0"/>
              </a:spcBef>
              <a:spcAft>
                <a:spcPct val="0"/>
              </a:spcAft>
            </a:pPr>
            <a:br>
              <a:rPr lang="sv-SE" altLang="sv-SE" sz="1200" dirty="0">
                <a:solidFill>
                  <a:srgbClr val="1F497D"/>
                </a:solidFill>
                <a:latin typeface="Calibri Light" panose="020F0302020204030204" pitchFamily="34" charset="0"/>
              </a:rPr>
            </a:br>
            <a:r>
              <a:rPr lang="sv-SE" altLang="sv-SE" sz="1500" dirty="0">
                <a:solidFill>
                  <a:srgbClr val="1F497D"/>
                </a:solidFill>
                <a:latin typeface="Calibri Light" panose="020F0302020204030204" pitchFamily="34" charset="0"/>
              </a:rPr>
              <a:t>                     </a:t>
            </a:r>
            <a:br>
              <a:rPr lang="sv-SE" altLang="sv-SE" sz="1500" dirty="0">
                <a:solidFill>
                  <a:srgbClr val="1F497D"/>
                </a:solidFill>
                <a:latin typeface="Calibri Light" panose="020F0302020204030204" pitchFamily="34" charset="0"/>
              </a:rPr>
            </a:br>
            <a:br>
              <a:rPr lang="sv-SE" altLang="sv-SE" sz="1500" dirty="0">
                <a:solidFill>
                  <a:srgbClr val="1F497D"/>
                </a:solidFill>
                <a:latin typeface="Calibri Light" panose="020F0302020204030204" pitchFamily="34" charset="0"/>
              </a:rPr>
            </a:br>
            <a:endParaRPr lang="sv-SE" altLang="sv-SE" b="1" dirty="0">
              <a:solidFill>
                <a:srgbClr val="1F497D"/>
              </a:solidFill>
              <a:latin typeface="Calibri Light" panose="020F0302020204030204" pitchFamily="34" charset="0"/>
            </a:endParaRPr>
          </a:p>
          <a:p>
            <a:pPr eaLnBrk="0" fontAlgn="base" hangingPunct="0">
              <a:spcBef>
                <a:spcPct val="0"/>
              </a:spcBef>
              <a:spcAft>
                <a:spcPct val="0"/>
              </a:spcAft>
            </a:pPr>
            <a:endParaRPr lang="sv-SE" altLang="sv-SE" sz="1500" dirty="0">
              <a:solidFill>
                <a:srgbClr val="1F497D"/>
              </a:solidFill>
              <a:latin typeface="Calibri Light" panose="020F0302020204030204" pitchFamily="34" charset="0"/>
            </a:endParaRPr>
          </a:p>
          <a:p>
            <a:pPr eaLnBrk="0" fontAlgn="base" hangingPunct="0">
              <a:spcBef>
                <a:spcPct val="0"/>
              </a:spcBef>
              <a:spcAft>
                <a:spcPct val="0"/>
              </a:spcAft>
            </a:pPr>
            <a:endParaRPr lang="sv-SE" altLang="sv-SE" sz="5000" dirty="0">
              <a:solidFill>
                <a:srgbClr val="1F4E79"/>
              </a:solidFill>
              <a:latin typeface="Calibri" panose="020F0502020204030204" pitchFamily="34" charset="0"/>
            </a:endParaRPr>
          </a:p>
          <a:p>
            <a:pPr eaLnBrk="0" fontAlgn="base" hangingPunct="0">
              <a:spcBef>
                <a:spcPct val="0"/>
              </a:spcBef>
              <a:spcAft>
                <a:spcPct val="0"/>
              </a:spcAft>
            </a:pPr>
            <a:endParaRPr lang="sv-SE" altLang="sv-SE" dirty="0">
              <a:latin typeface="Arial" panose="020B0604020202020204" pitchFamily="34" charset="0"/>
            </a:endParaRPr>
          </a:p>
        </p:txBody>
      </p:sp>
      <p:pic>
        <p:nvPicPr>
          <p:cNvPr id="4" name="Bildobjekt 3" descr="En bild som visar ritning, tecken&#10;&#10;Automatiskt genererad beskrivning">
            <a:extLst>
              <a:ext uri="{FF2B5EF4-FFF2-40B4-BE49-F238E27FC236}">
                <a16:creationId xmlns:a16="http://schemas.microsoft.com/office/drawing/2014/main" id="{DFF5008A-A044-4624-92AE-CF6EE7F42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562690" y="3042636"/>
            <a:ext cx="5944742" cy="2501990"/>
          </a:xfrm>
          <a:prstGeom prst="rect">
            <a:avLst/>
          </a:prstGeom>
        </p:spPr>
      </p:pic>
      <p:sp>
        <p:nvSpPr>
          <p:cNvPr id="5" name="Rektangel 4">
            <a:extLst>
              <a:ext uri="{FF2B5EF4-FFF2-40B4-BE49-F238E27FC236}">
                <a16:creationId xmlns:a16="http://schemas.microsoft.com/office/drawing/2014/main" id="{BA6CA581-CBB0-437D-9169-171355A44BE8}"/>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18570957"/>
      </p:ext>
    </p:extLst>
  </p:cSld>
  <p:clrMapOvr>
    <a:masterClrMapping/>
  </p:clrMapOvr>
  <mc:AlternateContent xmlns:mc="http://schemas.openxmlformats.org/markup-compatibility/2006" xmlns:p14="http://schemas.microsoft.com/office/powerpoint/2010/main">
    <mc:Choice Requires="p14">
      <p:transition spd="slow" p14:dur="2000" advTm="12880"/>
    </mc:Choice>
    <mc:Fallback xmlns="">
      <p:transition spd="slow" advTm="1288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8C959FD-307B-4050-BADD-950638876012}"/>
              </a:ext>
            </a:extLst>
          </p:cNvPr>
          <p:cNvSpPr txBox="1"/>
          <p:nvPr/>
        </p:nvSpPr>
        <p:spPr>
          <a:xfrm>
            <a:off x="5462223" y="5821500"/>
            <a:ext cx="2323265" cy="646331"/>
          </a:xfrm>
          <a:prstGeom prst="rect">
            <a:avLst/>
          </a:prstGeom>
          <a:noFill/>
        </p:spPr>
        <p:txBody>
          <a:bodyPr wrap="none" rtlCol="0">
            <a:spAutoFit/>
          </a:bodyPr>
          <a:lstStyle/>
          <a:p>
            <a:r>
              <a:rPr lang="sv-SE" dirty="0"/>
              <a:t>Ingen bränsletransport</a:t>
            </a:r>
          </a:p>
          <a:p>
            <a:r>
              <a:rPr lang="sv-SE" dirty="0"/>
              <a:t>&amp; minskade utsläpp</a:t>
            </a:r>
          </a:p>
        </p:txBody>
      </p:sp>
      <p:sp>
        <p:nvSpPr>
          <p:cNvPr id="3" name="textruta 9">
            <a:extLst>
              <a:ext uri="{FF2B5EF4-FFF2-40B4-BE49-F238E27FC236}">
                <a16:creationId xmlns:a16="http://schemas.microsoft.com/office/drawing/2014/main" id="{968FBFE8-0669-47C9-986A-0322A6EA16CF}"/>
              </a:ext>
            </a:extLst>
          </p:cNvPr>
          <p:cNvSpPr txBox="1"/>
          <p:nvPr/>
        </p:nvSpPr>
        <p:spPr>
          <a:xfrm>
            <a:off x="8120303" y="5959999"/>
            <a:ext cx="852990" cy="369332"/>
          </a:xfrm>
          <a:prstGeom prst="rect">
            <a:avLst/>
          </a:prstGeom>
          <a:noFill/>
        </p:spPr>
        <p:txBody>
          <a:bodyPr wrap="none" rtlCol="0">
            <a:spAutoFit/>
          </a:bodyPr>
          <a:lstStyle/>
          <a:p>
            <a:r>
              <a:rPr lang="sv-SE" dirty="0"/>
              <a:t>Tystare</a:t>
            </a:r>
          </a:p>
        </p:txBody>
      </p:sp>
      <p:pic>
        <p:nvPicPr>
          <p:cNvPr id="4" name="Bildobjekt 3" descr="En bild som visar banan, inomhus, choklad, metallköksredskap&#10;&#10;Automatiskt genererad beskrivning">
            <a:extLst>
              <a:ext uri="{FF2B5EF4-FFF2-40B4-BE49-F238E27FC236}">
                <a16:creationId xmlns:a16="http://schemas.microsoft.com/office/drawing/2014/main" id="{C15A99F9-D038-4CE0-91C1-A035F75D048F}"/>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033498" y="560099"/>
            <a:ext cx="2060608" cy="1592189"/>
          </a:xfrm>
          <a:prstGeom prst="rect">
            <a:avLst/>
          </a:prstGeom>
        </p:spPr>
      </p:pic>
      <p:sp>
        <p:nvSpPr>
          <p:cNvPr id="5" name="AutoShape 6" descr="Bildresultat fÃ¶r v2g">
            <a:extLst>
              <a:ext uri="{FF2B5EF4-FFF2-40B4-BE49-F238E27FC236}">
                <a16:creationId xmlns:a16="http://schemas.microsoft.com/office/drawing/2014/main" id="{32005D15-AC14-44D6-A4A7-09AD62AD6AA7}"/>
              </a:ext>
            </a:extLst>
          </p:cNvPr>
          <p:cNvSpPr>
            <a:spLocks noChangeAspect="1" noChangeArrowheads="1"/>
          </p:cNvSpPr>
          <p:nvPr/>
        </p:nvSpPr>
        <p:spPr bwMode="auto">
          <a:xfrm>
            <a:off x="7022917" y="33018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dirty="0"/>
          </a:p>
        </p:txBody>
      </p:sp>
      <p:sp>
        <p:nvSpPr>
          <p:cNvPr id="6" name="textruta 5">
            <a:extLst>
              <a:ext uri="{FF2B5EF4-FFF2-40B4-BE49-F238E27FC236}">
                <a16:creationId xmlns:a16="http://schemas.microsoft.com/office/drawing/2014/main" id="{FF208CC1-F8A2-424E-81AD-8D1290B0CC59}"/>
              </a:ext>
            </a:extLst>
          </p:cNvPr>
          <p:cNvSpPr txBox="1"/>
          <p:nvPr/>
        </p:nvSpPr>
        <p:spPr>
          <a:xfrm>
            <a:off x="2663911" y="1986253"/>
            <a:ext cx="1513080" cy="369332"/>
          </a:xfrm>
          <a:prstGeom prst="rect">
            <a:avLst/>
          </a:prstGeom>
          <a:noFill/>
        </p:spPr>
        <p:txBody>
          <a:bodyPr wrap="none" rtlCol="0">
            <a:spAutoFit/>
          </a:bodyPr>
          <a:lstStyle/>
          <a:p>
            <a:r>
              <a:rPr lang="sv-SE" dirty="0"/>
              <a:t>Ladda hemma</a:t>
            </a:r>
          </a:p>
        </p:txBody>
      </p:sp>
      <p:sp>
        <p:nvSpPr>
          <p:cNvPr id="7" name="textruta 6">
            <a:extLst>
              <a:ext uri="{FF2B5EF4-FFF2-40B4-BE49-F238E27FC236}">
                <a16:creationId xmlns:a16="http://schemas.microsoft.com/office/drawing/2014/main" id="{66373B80-2F13-4C43-9BE3-69FF9C19F072}"/>
              </a:ext>
            </a:extLst>
          </p:cNvPr>
          <p:cNvSpPr txBox="1"/>
          <p:nvPr/>
        </p:nvSpPr>
        <p:spPr>
          <a:xfrm>
            <a:off x="5693991" y="1986253"/>
            <a:ext cx="1822021" cy="369332"/>
          </a:xfrm>
          <a:prstGeom prst="rect">
            <a:avLst/>
          </a:prstGeom>
          <a:noFill/>
        </p:spPr>
        <p:txBody>
          <a:bodyPr wrap="none" rtlCol="0">
            <a:spAutoFit/>
          </a:bodyPr>
          <a:lstStyle/>
          <a:p>
            <a:pPr algn="ctr"/>
            <a:r>
              <a:rPr lang="sv-SE" dirty="0"/>
              <a:t>Mindre underhåll</a:t>
            </a:r>
          </a:p>
        </p:txBody>
      </p:sp>
      <p:sp>
        <p:nvSpPr>
          <p:cNvPr id="8" name="textruta 7">
            <a:extLst>
              <a:ext uri="{FF2B5EF4-FFF2-40B4-BE49-F238E27FC236}">
                <a16:creationId xmlns:a16="http://schemas.microsoft.com/office/drawing/2014/main" id="{3F3F365C-C38B-4C82-82A4-A5EC4FE9A40A}"/>
              </a:ext>
            </a:extLst>
          </p:cNvPr>
          <p:cNvSpPr txBox="1"/>
          <p:nvPr/>
        </p:nvSpPr>
        <p:spPr>
          <a:xfrm>
            <a:off x="8728714" y="1986253"/>
            <a:ext cx="1487156" cy="369332"/>
          </a:xfrm>
          <a:prstGeom prst="rect">
            <a:avLst/>
          </a:prstGeom>
          <a:noFill/>
        </p:spPr>
        <p:txBody>
          <a:bodyPr wrap="none" rtlCol="0">
            <a:spAutoFit/>
          </a:bodyPr>
          <a:lstStyle/>
          <a:p>
            <a:r>
              <a:rPr lang="sv-SE" dirty="0"/>
              <a:t>Billigt att köra</a:t>
            </a:r>
          </a:p>
        </p:txBody>
      </p:sp>
      <p:sp>
        <p:nvSpPr>
          <p:cNvPr id="9" name="textruta 7">
            <a:extLst>
              <a:ext uri="{FF2B5EF4-FFF2-40B4-BE49-F238E27FC236}">
                <a16:creationId xmlns:a16="http://schemas.microsoft.com/office/drawing/2014/main" id="{F10A03D7-B79F-4353-9C4F-A9E27035D367}"/>
              </a:ext>
            </a:extLst>
          </p:cNvPr>
          <p:cNvSpPr txBox="1"/>
          <p:nvPr/>
        </p:nvSpPr>
        <p:spPr>
          <a:xfrm>
            <a:off x="2795671" y="3882399"/>
            <a:ext cx="1381320" cy="369332"/>
          </a:xfrm>
          <a:prstGeom prst="rect">
            <a:avLst/>
          </a:prstGeom>
          <a:noFill/>
        </p:spPr>
        <p:txBody>
          <a:bodyPr wrap="none" rtlCol="0">
            <a:spAutoFit/>
          </a:bodyPr>
          <a:lstStyle/>
          <a:p>
            <a:r>
              <a:rPr lang="sv-SE" dirty="0"/>
              <a:t>Håller längre</a:t>
            </a:r>
          </a:p>
        </p:txBody>
      </p:sp>
      <p:sp>
        <p:nvSpPr>
          <p:cNvPr id="10" name="textruta 8">
            <a:extLst>
              <a:ext uri="{FF2B5EF4-FFF2-40B4-BE49-F238E27FC236}">
                <a16:creationId xmlns:a16="http://schemas.microsoft.com/office/drawing/2014/main" id="{074C70A3-17D2-40CF-A1FE-4ACBA1C8A4A0}"/>
              </a:ext>
            </a:extLst>
          </p:cNvPr>
          <p:cNvSpPr txBox="1"/>
          <p:nvPr/>
        </p:nvSpPr>
        <p:spPr>
          <a:xfrm>
            <a:off x="5772196" y="3934292"/>
            <a:ext cx="1845690" cy="369332"/>
          </a:xfrm>
          <a:prstGeom prst="rect">
            <a:avLst/>
          </a:prstGeom>
          <a:noFill/>
        </p:spPr>
        <p:txBody>
          <a:bodyPr wrap="none" rtlCol="0">
            <a:spAutoFit/>
          </a:bodyPr>
          <a:lstStyle/>
          <a:p>
            <a:pPr algn="ctr"/>
            <a:r>
              <a:rPr lang="sv-SE" dirty="0"/>
              <a:t>Jämt vridmoment</a:t>
            </a:r>
          </a:p>
        </p:txBody>
      </p:sp>
      <p:sp>
        <p:nvSpPr>
          <p:cNvPr id="11" name="textruta 9">
            <a:extLst>
              <a:ext uri="{FF2B5EF4-FFF2-40B4-BE49-F238E27FC236}">
                <a16:creationId xmlns:a16="http://schemas.microsoft.com/office/drawing/2014/main" id="{43174401-94A2-45A1-BCEC-340A994815F1}"/>
              </a:ext>
            </a:extLst>
          </p:cNvPr>
          <p:cNvSpPr txBox="1"/>
          <p:nvPr/>
        </p:nvSpPr>
        <p:spPr>
          <a:xfrm>
            <a:off x="8177421" y="3879782"/>
            <a:ext cx="2203886" cy="369332"/>
          </a:xfrm>
          <a:prstGeom prst="rect">
            <a:avLst/>
          </a:prstGeom>
          <a:noFill/>
        </p:spPr>
        <p:txBody>
          <a:bodyPr wrap="none" rtlCol="0">
            <a:spAutoFit/>
          </a:bodyPr>
          <a:lstStyle/>
          <a:p>
            <a:r>
              <a:rPr lang="sv-SE" dirty="0"/>
              <a:t>Bättre köregenskaper</a:t>
            </a:r>
          </a:p>
        </p:txBody>
      </p:sp>
      <p:sp>
        <p:nvSpPr>
          <p:cNvPr id="12" name="textruta 11">
            <a:extLst>
              <a:ext uri="{FF2B5EF4-FFF2-40B4-BE49-F238E27FC236}">
                <a16:creationId xmlns:a16="http://schemas.microsoft.com/office/drawing/2014/main" id="{4EB5F62B-A1FE-442F-8B05-D7C2009011EF}"/>
              </a:ext>
            </a:extLst>
          </p:cNvPr>
          <p:cNvSpPr txBox="1"/>
          <p:nvPr/>
        </p:nvSpPr>
        <p:spPr>
          <a:xfrm>
            <a:off x="3127349" y="5674543"/>
            <a:ext cx="892605" cy="369332"/>
          </a:xfrm>
          <a:prstGeom prst="rect">
            <a:avLst/>
          </a:prstGeom>
          <a:noFill/>
        </p:spPr>
        <p:txBody>
          <a:bodyPr wrap="none" rtlCol="0">
            <a:spAutoFit/>
          </a:bodyPr>
          <a:lstStyle/>
          <a:p>
            <a:pPr algn="ctr"/>
            <a:r>
              <a:rPr lang="sv-SE" dirty="0"/>
              <a:t>Säkrare</a:t>
            </a:r>
          </a:p>
        </p:txBody>
      </p:sp>
      <p:pic>
        <p:nvPicPr>
          <p:cNvPr id="13" name="Picture 10">
            <a:extLst>
              <a:ext uri="{FF2B5EF4-FFF2-40B4-BE49-F238E27FC236}">
                <a16:creationId xmlns:a16="http://schemas.microsoft.com/office/drawing/2014/main" id="{1218745A-A571-422C-AFE1-4C300F72A8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71374" y="706209"/>
            <a:ext cx="2305252" cy="1323599"/>
          </a:xfrm>
          <a:prstGeom prst="rect">
            <a:avLst/>
          </a:prstGeom>
        </p:spPr>
      </p:pic>
      <p:pic>
        <p:nvPicPr>
          <p:cNvPr id="14" name="Picture 20" descr="IMG_1512.JPG">
            <a:extLst>
              <a:ext uri="{FF2B5EF4-FFF2-40B4-BE49-F238E27FC236}">
                <a16:creationId xmlns:a16="http://schemas.microsoft.com/office/drawing/2014/main" id="{8FF2528D-6B19-4193-A925-0FD605A059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63911" y="2541768"/>
            <a:ext cx="1793560" cy="1345170"/>
          </a:xfrm>
          <a:prstGeom prst="rect">
            <a:avLst/>
          </a:prstGeom>
        </p:spPr>
      </p:pic>
      <p:pic>
        <p:nvPicPr>
          <p:cNvPr id="15" name="Picture 21">
            <a:extLst>
              <a:ext uri="{FF2B5EF4-FFF2-40B4-BE49-F238E27FC236}">
                <a16:creationId xmlns:a16="http://schemas.microsoft.com/office/drawing/2014/main" id="{4E8E898F-6D0E-4E42-9713-08C2FE8768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33034" y="2541768"/>
            <a:ext cx="2151125" cy="1345170"/>
          </a:xfrm>
          <a:prstGeom prst="rect">
            <a:avLst/>
          </a:prstGeom>
        </p:spPr>
      </p:pic>
      <p:pic>
        <p:nvPicPr>
          <p:cNvPr id="16" name="Picture 22">
            <a:extLst>
              <a:ext uri="{FF2B5EF4-FFF2-40B4-BE49-F238E27FC236}">
                <a16:creationId xmlns:a16="http://schemas.microsoft.com/office/drawing/2014/main" id="{9FE9D85A-80B2-43B0-8BA0-3700B6A92A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11051" y="2593493"/>
            <a:ext cx="2126978" cy="1340631"/>
          </a:xfrm>
          <a:prstGeom prst="rect">
            <a:avLst/>
          </a:prstGeom>
        </p:spPr>
      </p:pic>
      <p:pic>
        <p:nvPicPr>
          <p:cNvPr id="17" name="Picture 23">
            <a:extLst>
              <a:ext uri="{FF2B5EF4-FFF2-40B4-BE49-F238E27FC236}">
                <a16:creationId xmlns:a16="http://schemas.microsoft.com/office/drawing/2014/main" id="{62C3C444-682C-443E-86F8-8E4EE6042A7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63912" y="4303625"/>
            <a:ext cx="1808657" cy="1356493"/>
          </a:xfrm>
          <a:prstGeom prst="rect">
            <a:avLst/>
          </a:prstGeom>
        </p:spPr>
      </p:pic>
      <p:pic>
        <p:nvPicPr>
          <p:cNvPr id="18" name="Picture 24">
            <a:extLst>
              <a:ext uri="{FF2B5EF4-FFF2-40B4-BE49-F238E27FC236}">
                <a16:creationId xmlns:a16="http://schemas.microsoft.com/office/drawing/2014/main" id="{379533A5-6DA1-4BD7-9922-3E91ECEB00F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47607" y="4303625"/>
            <a:ext cx="2170389" cy="1356493"/>
          </a:xfrm>
          <a:prstGeom prst="rect">
            <a:avLst/>
          </a:prstGeom>
        </p:spPr>
      </p:pic>
      <p:pic>
        <p:nvPicPr>
          <p:cNvPr id="19" name="Bildobjekt 18" descr="En bild som visar skiftnyckel, verktyg&#10;&#10;Automatiskt genererad beskrivning">
            <a:extLst>
              <a:ext uri="{FF2B5EF4-FFF2-40B4-BE49-F238E27FC236}">
                <a16:creationId xmlns:a16="http://schemas.microsoft.com/office/drawing/2014/main" id="{5A5BB7DC-C504-46F0-B3DA-1042C1778FDE}"/>
              </a:ext>
            </a:extLst>
          </p:cNvPr>
          <p:cNvPicPr>
            <a:picLocks noChangeAspect="1"/>
          </p:cNvPicPr>
          <p:nvPr/>
        </p:nvPicPr>
        <p:blipFill>
          <a:blip r:embed="rId12" cstate="screen">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a:off x="5533034" y="602308"/>
            <a:ext cx="1956729" cy="1421686"/>
          </a:xfrm>
          <a:prstGeom prst="rect">
            <a:avLst/>
          </a:prstGeom>
        </p:spPr>
      </p:pic>
      <p:pic>
        <p:nvPicPr>
          <p:cNvPr id="20" name="Bildobjekt 19" descr="En bild som visar träd, utomhus, himmel, natur&#10;&#10;Automatiskt genererad beskrivning">
            <a:extLst>
              <a:ext uri="{FF2B5EF4-FFF2-40B4-BE49-F238E27FC236}">
                <a16:creationId xmlns:a16="http://schemas.microsoft.com/office/drawing/2014/main" id="{13165D92-6647-4B20-9EDE-24C999DE4C96}"/>
              </a:ext>
            </a:extLst>
          </p:cNvPr>
          <p:cNvPicPr>
            <a:picLocks noChangeAspect="1"/>
          </p:cNvPicPr>
          <p:nvPr/>
        </p:nvPicPr>
        <p:blipFill>
          <a:blip r:embed="rId14" cstate="screen">
            <a:extLst>
              <a:ext uri="{28A0092B-C50C-407E-A947-70E740481C1C}">
                <a14:useLocalDpi xmlns:a14="http://schemas.microsoft.com/office/drawing/2010/main"/>
              </a:ext>
              <a:ext uri="{837473B0-CC2E-450A-ABE3-18F120FF3D39}">
                <a1611:picAttrSrcUrl xmlns:a1611="http://schemas.microsoft.com/office/drawing/2016/11/main" r:id="rId15"/>
              </a:ext>
            </a:extLst>
          </a:blip>
          <a:stretch>
            <a:fillRect/>
          </a:stretch>
        </p:blipFill>
        <p:spPr>
          <a:xfrm>
            <a:off x="8033498" y="4303624"/>
            <a:ext cx="2204531" cy="1469687"/>
          </a:xfrm>
          <a:prstGeom prst="rect">
            <a:avLst/>
          </a:prstGeom>
        </p:spPr>
      </p:pic>
      <p:sp>
        <p:nvSpPr>
          <p:cNvPr id="21" name="textruta 20">
            <a:extLst>
              <a:ext uri="{FF2B5EF4-FFF2-40B4-BE49-F238E27FC236}">
                <a16:creationId xmlns:a16="http://schemas.microsoft.com/office/drawing/2014/main" id="{7E7F0EF6-1D3F-4703-9F38-89421F1CEDD2}"/>
              </a:ext>
            </a:extLst>
          </p:cNvPr>
          <p:cNvSpPr txBox="1"/>
          <p:nvPr/>
        </p:nvSpPr>
        <p:spPr>
          <a:xfrm rot="16200000">
            <a:off x="-262724" y="2593864"/>
            <a:ext cx="3411828" cy="707886"/>
          </a:xfrm>
          <a:prstGeom prst="rect">
            <a:avLst/>
          </a:prstGeom>
          <a:noFill/>
        </p:spPr>
        <p:txBody>
          <a:bodyPr wrap="square" rtlCol="0">
            <a:spAutoFit/>
          </a:bodyPr>
          <a:lstStyle/>
          <a:p>
            <a:r>
              <a:rPr lang="sv-SE" sz="4000" dirty="0">
                <a:solidFill>
                  <a:srgbClr val="1F497D"/>
                </a:solidFill>
                <a:latin typeface="Calibri Light"/>
                <a:ea typeface="+mj-ea"/>
                <a:cs typeface="Calibri Light"/>
              </a:rPr>
              <a:t>FÖRDEL ELBIL</a:t>
            </a:r>
          </a:p>
        </p:txBody>
      </p:sp>
      <p:sp>
        <p:nvSpPr>
          <p:cNvPr id="22" name="Rektangel 21">
            <a:extLst>
              <a:ext uri="{FF2B5EF4-FFF2-40B4-BE49-F238E27FC236}">
                <a16:creationId xmlns:a16="http://schemas.microsoft.com/office/drawing/2014/main" id="{0916FDB0-5311-4321-BAE8-774FA99F364B}"/>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3278452040"/>
      </p:ext>
    </p:extLst>
  </p:cSld>
  <p:clrMapOvr>
    <a:masterClrMapping/>
  </p:clrMapOvr>
  <mc:AlternateContent xmlns:mc="http://schemas.openxmlformats.org/markup-compatibility/2006" xmlns:p14="http://schemas.microsoft.com/office/powerpoint/2010/main">
    <mc:Choice Requires="p14">
      <p:transition spd="slow" p14:dur="2000" advTm="27021"/>
    </mc:Choice>
    <mc:Fallback xmlns="">
      <p:transition spd="slow" advTm="2702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699B3AC-06B4-4DFA-91D0-C0F1D7A58B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975" y="1302142"/>
            <a:ext cx="4470400" cy="4470400"/>
          </a:xfrm>
          <a:prstGeom prst="rect">
            <a:avLst/>
          </a:prstGeom>
        </p:spPr>
      </p:pic>
      <p:sp>
        <p:nvSpPr>
          <p:cNvPr id="6" name="Rubrik 8">
            <a:extLst>
              <a:ext uri="{FF2B5EF4-FFF2-40B4-BE49-F238E27FC236}">
                <a16:creationId xmlns:a16="http://schemas.microsoft.com/office/drawing/2014/main" id="{7CC27FE5-86F3-4E3E-97D1-FC1F701E993E}"/>
              </a:ext>
            </a:extLst>
          </p:cNvPr>
          <p:cNvSpPr>
            <a:spLocks noGrp="1"/>
          </p:cNvSpPr>
          <p:nvPr>
            <p:ph type="title"/>
          </p:nvPr>
        </p:nvSpPr>
        <p:spPr>
          <a:xfrm>
            <a:off x="515937" y="1085458"/>
            <a:ext cx="11160125" cy="613609"/>
          </a:xfrm>
        </p:spPr>
        <p:txBody>
          <a:bodyPr>
            <a:normAutofit/>
          </a:bodyPr>
          <a:lstStyle/>
          <a:p>
            <a:r>
              <a:rPr lang="sv-SE" dirty="0"/>
              <a:t>Sveriges miljömål för transporter</a:t>
            </a:r>
          </a:p>
        </p:txBody>
      </p:sp>
      <p:sp>
        <p:nvSpPr>
          <p:cNvPr id="7" name="Platshållare för innehåll 2">
            <a:extLst>
              <a:ext uri="{FF2B5EF4-FFF2-40B4-BE49-F238E27FC236}">
                <a16:creationId xmlns:a16="http://schemas.microsoft.com/office/drawing/2014/main" id="{B8E83C38-83F0-456C-A479-764554377184}"/>
              </a:ext>
            </a:extLst>
          </p:cNvPr>
          <p:cNvSpPr txBox="1">
            <a:spLocks/>
          </p:cNvSpPr>
          <p:nvPr/>
        </p:nvSpPr>
        <p:spPr>
          <a:xfrm>
            <a:off x="696218" y="1561907"/>
            <a:ext cx="6408970" cy="4817327"/>
          </a:xfrm>
          <a:prstGeom prst="rect">
            <a:avLst/>
          </a:prstGeom>
        </p:spPr>
        <p:txBody>
          <a:bodyPr vert="horz" lIns="0" tIns="0" rIns="0" bIns="0" rtlCol="0" anchor="t">
            <a:normAutofit/>
          </a:bodyPr>
          <a:lstStyle>
            <a:lvl1pPr marL="230400" indent="-180000" algn="l" defTabSz="914400" rtl="0" eaLnBrk="1" latinLnBrk="0" hangingPunct="1">
              <a:lnSpc>
                <a:spcPts val="2040"/>
              </a:lnSpc>
              <a:spcBef>
                <a:spcPts val="10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1pPr>
            <a:lvl2pPr marL="685800" indent="-180000" algn="l" defTabSz="914400" rtl="0" eaLnBrk="1" latinLnBrk="0" hangingPunct="1">
              <a:lnSpc>
                <a:spcPts val="2040"/>
              </a:lnSpc>
              <a:spcBef>
                <a:spcPts val="5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180000" algn="l" defTabSz="914400" rtl="0" eaLnBrk="1" latinLnBrk="0" hangingPunct="1">
              <a:lnSpc>
                <a:spcPts val="2040"/>
              </a:lnSpc>
              <a:spcBef>
                <a:spcPts val="5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180000" algn="l" defTabSz="914400" rtl="0" eaLnBrk="1" latinLnBrk="0" hangingPunct="1">
              <a:lnSpc>
                <a:spcPts val="2040"/>
              </a:lnSpc>
              <a:spcBef>
                <a:spcPts val="5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180000" algn="l" defTabSz="914400" rtl="0" eaLnBrk="1" latinLnBrk="0" hangingPunct="1">
              <a:lnSpc>
                <a:spcPts val="2040"/>
              </a:lnSpc>
              <a:spcBef>
                <a:spcPts val="500"/>
              </a:spcBef>
              <a:spcAft>
                <a:spcPts val="100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9870" marR="0" lvl="0" indent="-179705" algn="l" defTabSz="914400" rtl="0" eaLnBrk="1" fontAlgn="auto" latinLnBrk="0" hangingPunct="1">
              <a:lnSpc>
                <a:spcPts val="2040"/>
              </a:lnSpc>
              <a:spcBef>
                <a:spcPts val="1000"/>
              </a:spcBef>
              <a:spcAft>
                <a:spcPts val="1000"/>
              </a:spcAft>
              <a:buClrTx/>
              <a:buSzTx/>
              <a:buFont typeface="Arial" panose="020B0604020202020204" pitchFamily="34" charset="0"/>
              <a:buChar char="•"/>
              <a:tabLst/>
              <a:defRPr/>
            </a:pPr>
            <a:endParaRPr kumimoji="0" lang="sv-SE" sz="20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50165" marR="0" lvl="0" indent="0" algn="l" defTabSz="914400" rtl="0" eaLnBrk="1" fontAlgn="auto" latinLnBrk="0" hangingPunct="1">
              <a:lnSpc>
                <a:spcPct val="150000"/>
              </a:lnSpc>
              <a:spcBef>
                <a:spcPts val="1000"/>
              </a:spcBef>
              <a:spcAft>
                <a:spcPts val="1000"/>
              </a:spcAft>
              <a:buClrTx/>
              <a:buSzTx/>
              <a:buFont typeface="Arial" panose="020B0604020202020204" pitchFamily="34" charset="0"/>
              <a:buNone/>
              <a:tabLst/>
              <a:defRPr/>
            </a:pPr>
            <a:r>
              <a:rPr lang="sv-SE" sz="2800" dirty="0">
                <a:latin typeface="Corbel Light" panose="020B0303020204020204" pitchFamily="34" charset="0"/>
              </a:rPr>
              <a:t>2045 	Klimatneutralt</a:t>
            </a:r>
          </a:p>
          <a:p>
            <a:pPr marL="50165" marR="0" lvl="0" indent="0" algn="l" defTabSz="914400" rtl="0" eaLnBrk="1" fontAlgn="auto" latinLnBrk="0" hangingPunct="1">
              <a:lnSpc>
                <a:spcPct val="150000"/>
              </a:lnSpc>
              <a:spcBef>
                <a:spcPts val="1000"/>
              </a:spcBef>
              <a:spcAft>
                <a:spcPts val="1000"/>
              </a:spcAft>
              <a:buClrTx/>
              <a:buSzTx/>
              <a:buFont typeface="Arial" panose="020B0604020202020204" pitchFamily="34" charset="0"/>
              <a:buNone/>
              <a:tabLst/>
              <a:defRPr/>
            </a:pPr>
            <a:r>
              <a:rPr lang="sv-SE" sz="2800" dirty="0">
                <a:latin typeface="Corbel Light" panose="020B0303020204020204" pitchFamily="34" charset="0"/>
              </a:rPr>
              <a:t>2030 	Inrikestransporternas 				växthusgasutsläpp ska 	 		ha minskat  med 70% </a:t>
            </a:r>
            <a:r>
              <a:rPr kumimoji="0" lang="sv-SE"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50165" marR="0" lvl="0" indent="0" algn="l" defTabSz="914400" rtl="0" eaLnBrk="1" fontAlgn="auto" latinLnBrk="0" hangingPunct="1">
              <a:lnSpc>
                <a:spcPct val="150000"/>
              </a:lnSpc>
              <a:spcBef>
                <a:spcPts val="1000"/>
              </a:spcBef>
              <a:spcAft>
                <a:spcPts val="1000"/>
              </a:spcAft>
              <a:buClrTx/>
              <a:buSzTx/>
              <a:buFont typeface="Arial" panose="020B0604020202020204" pitchFamily="34" charset="0"/>
              <a:buNone/>
              <a:tabLst/>
              <a:defRPr/>
            </a:pPr>
            <a:endParaRPr lang="sv-SE" sz="1800" dirty="0">
              <a:latin typeface="Corbel Light" panose="020B0303020204020204" pitchFamily="34" charset="0"/>
            </a:endParaRPr>
          </a:p>
          <a:p>
            <a:pPr marL="50165" marR="0" lvl="0" indent="0" algn="l" defTabSz="914400" rtl="0" eaLnBrk="1" fontAlgn="auto" latinLnBrk="0" hangingPunct="1">
              <a:lnSpc>
                <a:spcPct val="150000"/>
              </a:lnSpc>
              <a:spcBef>
                <a:spcPts val="1000"/>
              </a:spcBef>
              <a:spcAft>
                <a:spcPts val="1000"/>
              </a:spcAft>
              <a:buClrTx/>
              <a:buSzTx/>
              <a:buFont typeface="Arial" panose="020B0604020202020204" pitchFamily="34" charset="0"/>
              <a:buNone/>
              <a:tabLst/>
              <a:defRPr/>
            </a:pPr>
            <a:r>
              <a:rPr lang="sv-SE" sz="1800" i="1" dirty="0">
                <a:latin typeface="Corbel Light" panose="020B0303020204020204" pitchFamily="34" charset="0"/>
              </a:rPr>
              <a:t>(Referensår 2010 exkl. inrikesflyg)</a:t>
            </a:r>
            <a:endParaRPr lang="sv-SE" sz="2800" i="1" dirty="0">
              <a:latin typeface="Corbel Light" panose="020B0303020204020204" pitchFamily="34" charset="0"/>
            </a:endParaRPr>
          </a:p>
        </p:txBody>
      </p:sp>
      <p:sp>
        <p:nvSpPr>
          <p:cNvPr id="8" name="Rektangel 7">
            <a:extLst>
              <a:ext uri="{FF2B5EF4-FFF2-40B4-BE49-F238E27FC236}">
                <a16:creationId xmlns:a16="http://schemas.microsoft.com/office/drawing/2014/main" id="{46669A76-496B-4EFF-8778-D34DA2FE8036}"/>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132909120"/>
      </p:ext>
    </p:extLst>
  </p:cSld>
  <p:clrMapOvr>
    <a:masterClrMapping/>
  </p:clrMapOvr>
  <mc:AlternateContent xmlns:mc="http://schemas.openxmlformats.org/markup-compatibility/2006" xmlns:p14="http://schemas.microsoft.com/office/powerpoint/2010/main">
    <mc:Choice Requires="p14">
      <p:transition spd="slow" p14:dur="2000" advTm="82499"/>
    </mc:Choice>
    <mc:Fallback xmlns="">
      <p:transition spd="slow" advTm="8249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tshållare för innehåll 2">
            <a:extLst>
              <a:ext uri="{FF2B5EF4-FFF2-40B4-BE49-F238E27FC236}">
                <a16:creationId xmlns:a16="http://schemas.microsoft.com/office/drawing/2014/main" id="{EBB06EC1-9F45-4DCB-BF94-11C4668FA4E1}"/>
              </a:ext>
            </a:extLst>
          </p:cNvPr>
          <p:cNvSpPr>
            <a:spLocks noGrp="1"/>
          </p:cNvSpPr>
          <p:nvPr>
            <p:ph idx="1"/>
          </p:nvPr>
        </p:nvSpPr>
        <p:spPr>
          <a:xfrm>
            <a:off x="590719" y="2330505"/>
            <a:ext cx="4987121" cy="3979585"/>
          </a:xfrm>
        </p:spPr>
        <p:txBody>
          <a:bodyPr anchor="ctr">
            <a:normAutofit/>
          </a:bodyPr>
          <a:lstStyle/>
          <a:p>
            <a:pPr marL="50400" indent="0">
              <a:buNone/>
            </a:pPr>
            <a:r>
              <a:rPr lang="sv-SE" sz="2000" dirty="0">
                <a:latin typeface="Calibri Light"/>
                <a:cs typeface="Calibri Light"/>
              </a:rPr>
              <a:t>Syftet med denna guide är att ge kunskap, stöd och verktyg för att förverkliga fler laddplatser för laddbara fordon i din kommun, må så vara publika mot allmänheten eller etablering av laddplatser i den egna organisationen. </a:t>
            </a:r>
          </a:p>
          <a:p>
            <a:pPr marL="50400" indent="0">
              <a:buNone/>
            </a:pPr>
            <a:endParaRPr lang="sv-SE" sz="1500" dirty="0">
              <a:latin typeface="Calibri Light"/>
              <a:cs typeface="Calibri Light"/>
            </a:endParaRPr>
          </a:p>
          <a:p>
            <a:pPr marL="50400" indent="0">
              <a:buNone/>
            </a:pPr>
            <a:r>
              <a:rPr lang="sv-SE" sz="2000" b="1" dirty="0">
                <a:latin typeface="Calibri Light"/>
                <a:cs typeface="Calibri Light"/>
              </a:rPr>
              <a:t>Detta genom</a:t>
            </a:r>
          </a:p>
          <a:p>
            <a:pPr>
              <a:buFontTx/>
              <a:buChar char="-"/>
            </a:pPr>
            <a:r>
              <a:rPr lang="sv-SE" sz="2000" dirty="0">
                <a:latin typeface="Calibri Light"/>
                <a:cs typeface="Calibri Light"/>
              </a:rPr>
              <a:t>Kunskapshöjande insatser </a:t>
            </a:r>
          </a:p>
          <a:p>
            <a:pPr>
              <a:buFontTx/>
              <a:buChar char="-"/>
            </a:pPr>
            <a:r>
              <a:rPr lang="sv-SE" sz="2000" dirty="0">
                <a:latin typeface="Calibri Light"/>
                <a:cs typeface="Calibri Light"/>
              </a:rPr>
              <a:t>Stöd att upprätta en egen laddinfrastrategi</a:t>
            </a:r>
          </a:p>
          <a:p>
            <a:pPr>
              <a:buFontTx/>
              <a:buChar char="-"/>
            </a:pPr>
            <a:r>
              <a:rPr lang="sv-SE" sz="2000" dirty="0">
                <a:latin typeface="Calibri Light"/>
                <a:cs typeface="Calibri Light"/>
              </a:rPr>
              <a:t>Färdiga mallar att fylla i direkt</a:t>
            </a:r>
          </a:p>
        </p:txBody>
      </p:sp>
      <p:sp>
        <p:nvSpPr>
          <p:cNvPr id="40"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ildobjekt 3">
            <a:extLst>
              <a:ext uri="{FF2B5EF4-FFF2-40B4-BE49-F238E27FC236}">
                <a16:creationId xmlns:a16="http://schemas.microsoft.com/office/drawing/2014/main" id="{6602647F-7D63-4564-A352-FEE9CACBE1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
        <p:nvSpPr>
          <p:cNvPr id="5" name="textruta 4">
            <a:extLst>
              <a:ext uri="{FF2B5EF4-FFF2-40B4-BE49-F238E27FC236}">
                <a16:creationId xmlns:a16="http://schemas.microsoft.com/office/drawing/2014/main" id="{A31A3707-5F21-467E-8606-F7068E9B7112}"/>
              </a:ext>
            </a:extLst>
          </p:cNvPr>
          <p:cNvSpPr txBox="1"/>
          <p:nvPr/>
        </p:nvSpPr>
        <p:spPr>
          <a:xfrm>
            <a:off x="989704" y="1136899"/>
            <a:ext cx="3151991" cy="646331"/>
          </a:xfrm>
          <a:prstGeom prst="rect">
            <a:avLst/>
          </a:prstGeom>
          <a:noFill/>
        </p:spPr>
        <p:txBody>
          <a:bodyPr wrap="square" rtlCol="0">
            <a:spAutoFit/>
          </a:bodyPr>
          <a:lstStyle/>
          <a:p>
            <a:r>
              <a:rPr lang="sv-SE" sz="3600" dirty="0">
                <a:solidFill>
                  <a:schemeClr val="tx2"/>
                </a:solidFill>
                <a:latin typeface="Calibri Light"/>
                <a:cs typeface="Calibri Light"/>
              </a:rPr>
              <a:t>Syfte</a:t>
            </a:r>
          </a:p>
        </p:txBody>
      </p:sp>
    </p:spTree>
    <p:extLst>
      <p:ext uri="{BB962C8B-B14F-4D97-AF65-F5344CB8AC3E}">
        <p14:creationId xmlns:p14="http://schemas.microsoft.com/office/powerpoint/2010/main" val="1845202482"/>
      </p:ext>
    </p:extLst>
  </p:cSld>
  <p:clrMapOvr>
    <a:masterClrMapping/>
  </p:clrMapOvr>
  <mc:AlternateContent xmlns:mc="http://schemas.openxmlformats.org/markup-compatibility/2006" xmlns:p14="http://schemas.microsoft.com/office/powerpoint/2010/main">
    <mc:Choice Requires="p14">
      <p:transition spd="slow" p14:dur="2000" advTm="26258"/>
    </mc:Choice>
    <mc:Fallback xmlns="">
      <p:transition spd="slow" advTm="2625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D3264F-31BE-404E-A638-6ACE8151B328}"/>
              </a:ext>
            </a:extLst>
          </p:cNvPr>
          <p:cNvSpPr>
            <a:spLocks noGrp="1"/>
          </p:cNvSpPr>
          <p:nvPr>
            <p:ph type="title"/>
          </p:nvPr>
        </p:nvSpPr>
        <p:spPr/>
        <p:txBody>
          <a:bodyPr/>
          <a:lstStyle/>
          <a:p>
            <a:endParaRPr lang="sv-SE" dirty="0"/>
          </a:p>
        </p:txBody>
      </p:sp>
      <p:pic>
        <p:nvPicPr>
          <p:cNvPr id="6" name="Bildobjekt 5">
            <a:extLst>
              <a:ext uri="{FF2B5EF4-FFF2-40B4-BE49-F238E27FC236}">
                <a16:creationId xmlns:a16="http://schemas.microsoft.com/office/drawing/2014/main" id="{516B5E26-652F-4D08-B647-A75D66BBF310}"/>
              </a:ext>
            </a:extLst>
          </p:cNvPr>
          <p:cNvPicPr>
            <a:picLocks noChangeAspect="1"/>
          </p:cNvPicPr>
          <p:nvPr/>
        </p:nvPicPr>
        <p:blipFill>
          <a:blip r:embed="rId3"/>
          <a:stretch>
            <a:fillRect/>
          </a:stretch>
        </p:blipFill>
        <p:spPr>
          <a:xfrm>
            <a:off x="618360" y="661601"/>
            <a:ext cx="10955279" cy="5534797"/>
          </a:xfrm>
          <a:prstGeom prst="rect">
            <a:avLst/>
          </a:prstGeom>
        </p:spPr>
      </p:pic>
      <p:sp>
        <p:nvSpPr>
          <p:cNvPr id="4" name="Rektangel 3">
            <a:extLst>
              <a:ext uri="{FF2B5EF4-FFF2-40B4-BE49-F238E27FC236}">
                <a16:creationId xmlns:a16="http://schemas.microsoft.com/office/drawing/2014/main" id="{1CBA62E5-5438-4B8D-BAB3-243E382926D8}"/>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47781392"/>
      </p:ext>
    </p:extLst>
  </p:cSld>
  <p:clrMapOvr>
    <a:masterClrMapping/>
  </p:clrMapOvr>
  <mc:AlternateContent xmlns:mc="http://schemas.openxmlformats.org/markup-compatibility/2006" xmlns:p14="http://schemas.microsoft.com/office/powerpoint/2010/main">
    <mc:Choice Requires="p14">
      <p:transition spd="slow" p14:dur="2000" advTm="69307"/>
    </mc:Choice>
    <mc:Fallback xmlns="">
      <p:transition spd="slow" advTm="6930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
            <a:extLst>
              <a:ext uri="{FF2B5EF4-FFF2-40B4-BE49-F238E27FC236}">
                <a16:creationId xmlns:a16="http://schemas.microsoft.com/office/drawing/2014/main" id="{64D0A6C0-F3F3-4791-B955-52888E91C486}"/>
              </a:ext>
            </a:extLst>
          </p:cNvPr>
          <p:cNvSpPr txBox="1">
            <a:spLocks/>
          </p:cNvSpPr>
          <p:nvPr/>
        </p:nvSpPr>
        <p:spPr>
          <a:xfrm>
            <a:off x="893228" y="30521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6000" dirty="0">
                <a:solidFill>
                  <a:schemeClr val="accent1">
                    <a:lumMod val="50000"/>
                  </a:schemeClr>
                </a:solidFill>
              </a:rPr>
              <a:t>Elsäkerhet</a:t>
            </a:r>
          </a:p>
        </p:txBody>
      </p:sp>
      <p:sp>
        <p:nvSpPr>
          <p:cNvPr id="14" name="Rubrik 1">
            <a:extLst>
              <a:ext uri="{FF2B5EF4-FFF2-40B4-BE49-F238E27FC236}">
                <a16:creationId xmlns:a16="http://schemas.microsoft.com/office/drawing/2014/main" id="{9B92CA0E-7474-49F4-BC06-ADD3094CF43F}"/>
              </a:ext>
            </a:extLst>
          </p:cNvPr>
          <p:cNvSpPr txBox="1">
            <a:spLocks/>
          </p:cNvSpPr>
          <p:nvPr/>
        </p:nvSpPr>
        <p:spPr>
          <a:xfrm>
            <a:off x="252856" y="1311835"/>
            <a:ext cx="9792000" cy="1224000"/>
          </a:xfrm>
          <a:prstGeom prst="rect">
            <a:avLst/>
          </a:prstGeom>
        </p:spPr>
        <p:txBody>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sv-SE" sz="1800" dirty="0">
                <a:solidFill>
                  <a:schemeClr val="accent1">
                    <a:lumMod val="50000"/>
                  </a:schemeClr>
                </a:solidFill>
              </a:rPr>
              <a:t>Elsäkerhetsverket </a:t>
            </a:r>
            <a:r>
              <a:rPr lang="sv-SE" sz="1800" b="1" dirty="0">
                <a:solidFill>
                  <a:schemeClr val="accent1">
                    <a:lumMod val="50000"/>
                  </a:schemeClr>
                </a:solidFill>
              </a:rPr>
              <a:t>avråder </a:t>
            </a:r>
            <a:r>
              <a:rPr lang="sv-SE" sz="1800" dirty="0">
                <a:solidFill>
                  <a:schemeClr val="accent1">
                    <a:lumMod val="50000"/>
                  </a:schemeClr>
                </a:solidFill>
              </a:rPr>
              <a:t>från kontinuerlig laddning i Schuko-uttag </a:t>
            </a:r>
            <a:br>
              <a:rPr lang="sv-SE" sz="1800" dirty="0">
                <a:solidFill>
                  <a:schemeClr val="accent1">
                    <a:lumMod val="50000"/>
                  </a:schemeClr>
                </a:solidFill>
              </a:rPr>
            </a:br>
            <a:r>
              <a:rPr lang="sv-SE" sz="1800" dirty="0">
                <a:solidFill>
                  <a:schemeClr val="accent1">
                    <a:lumMod val="50000"/>
                  </a:schemeClr>
                </a:solidFill>
              </a:rPr>
              <a:t>(ex. motorvärmare)</a:t>
            </a:r>
          </a:p>
        </p:txBody>
      </p:sp>
      <p:pic>
        <p:nvPicPr>
          <p:cNvPr id="6" name="Bildobjekt 5">
            <a:extLst>
              <a:ext uri="{FF2B5EF4-FFF2-40B4-BE49-F238E27FC236}">
                <a16:creationId xmlns:a16="http://schemas.microsoft.com/office/drawing/2014/main" id="{4B80A29F-9006-464A-A763-EC817E09384F}"/>
              </a:ext>
            </a:extLst>
          </p:cNvPr>
          <p:cNvPicPr>
            <a:picLocks noChangeAspect="1"/>
          </p:cNvPicPr>
          <p:nvPr/>
        </p:nvPicPr>
        <p:blipFill>
          <a:blip r:embed="rId3"/>
          <a:stretch>
            <a:fillRect/>
          </a:stretch>
        </p:blipFill>
        <p:spPr>
          <a:xfrm>
            <a:off x="540860" y="2317470"/>
            <a:ext cx="4607996" cy="3426142"/>
          </a:xfrm>
          <a:prstGeom prst="rect">
            <a:avLst/>
          </a:prstGeom>
        </p:spPr>
      </p:pic>
      <p:pic>
        <p:nvPicPr>
          <p:cNvPr id="7" name="Bildobjekt 6">
            <a:extLst>
              <a:ext uri="{FF2B5EF4-FFF2-40B4-BE49-F238E27FC236}">
                <a16:creationId xmlns:a16="http://schemas.microsoft.com/office/drawing/2014/main" id="{DEC28B93-2C99-46B4-9087-B5CDFDDF92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446157">
            <a:off x="7654148" y="827621"/>
            <a:ext cx="3651592" cy="5120041"/>
          </a:xfrm>
          <a:prstGeom prst="rect">
            <a:avLst/>
          </a:prstGeom>
        </p:spPr>
      </p:pic>
      <p:sp>
        <p:nvSpPr>
          <p:cNvPr id="9" name="textruta 8">
            <a:extLst>
              <a:ext uri="{FF2B5EF4-FFF2-40B4-BE49-F238E27FC236}">
                <a16:creationId xmlns:a16="http://schemas.microsoft.com/office/drawing/2014/main" id="{6BFB6E77-F126-4989-8F5B-A9E15319C67A}"/>
              </a:ext>
            </a:extLst>
          </p:cNvPr>
          <p:cNvSpPr txBox="1"/>
          <p:nvPr/>
        </p:nvSpPr>
        <p:spPr>
          <a:xfrm>
            <a:off x="0" y="6057083"/>
            <a:ext cx="6149340" cy="369332"/>
          </a:xfrm>
          <a:prstGeom prst="rect">
            <a:avLst/>
          </a:prstGeom>
          <a:noFill/>
        </p:spPr>
        <p:txBody>
          <a:bodyPr wrap="square">
            <a:spAutoFit/>
          </a:bodyPr>
          <a:lstStyle/>
          <a:p>
            <a:r>
              <a:rPr lang="sv-SE" dirty="0">
                <a:solidFill>
                  <a:schemeClr val="tx2"/>
                </a:solidFill>
                <a:cs typeface="Calibri"/>
              </a:rPr>
              <a:t>Mer info finns på </a:t>
            </a:r>
            <a:r>
              <a:rPr lang="sv-SE" dirty="0">
                <a:solidFill>
                  <a:schemeClr val="tx2"/>
                </a:solidFill>
                <a:cs typeface="Calibri"/>
                <a:hlinkClick r:id="rId5">
                  <a:extLst>
                    <a:ext uri="{A12FA001-AC4F-418D-AE19-62706E023703}">
                      <ahyp:hlinkClr xmlns:ahyp="http://schemas.microsoft.com/office/drawing/2018/hyperlinkcolor" val="tx"/>
                    </a:ext>
                  </a:extLst>
                </a:hlinkClick>
              </a:rPr>
              <a:t>https</a:t>
            </a:r>
            <a:r>
              <a:rPr lang="sv-SE" dirty="0">
                <a:solidFill>
                  <a:schemeClr val="tx2"/>
                </a:solidFill>
                <a:hlinkClick r:id="rId5">
                  <a:extLst>
                    <a:ext uri="{A12FA001-AC4F-418D-AE19-62706E023703}">
                      <ahyp:hlinkClr xmlns:ahyp="http://schemas.microsoft.com/office/drawing/2018/hyperlinkcolor" val="tx"/>
                    </a:ext>
                  </a:extLst>
                </a:hlinkClick>
              </a:rPr>
              <a:t>://biofuelregion.se/kunskap/elfordon/</a:t>
            </a:r>
            <a:endParaRPr lang="sv-SE" dirty="0">
              <a:solidFill>
                <a:schemeClr val="tx2"/>
              </a:solidFill>
              <a:cs typeface="Calibri"/>
            </a:endParaRPr>
          </a:p>
        </p:txBody>
      </p:sp>
      <p:pic>
        <p:nvPicPr>
          <p:cNvPr id="15" name="Bildobjekt 14">
            <a:extLst>
              <a:ext uri="{FF2B5EF4-FFF2-40B4-BE49-F238E27FC236}">
                <a16:creationId xmlns:a16="http://schemas.microsoft.com/office/drawing/2014/main" id="{51D78432-9F3E-4958-8D96-C761925605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856" y="2858370"/>
            <a:ext cx="4754475" cy="2928899"/>
          </a:xfrm>
          <a:prstGeom prst="rect">
            <a:avLst/>
          </a:prstGeom>
        </p:spPr>
      </p:pic>
      <p:sp>
        <p:nvSpPr>
          <p:cNvPr id="8" name="Rektangel 7">
            <a:extLst>
              <a:ext uri="{FF2B5EF4-FFF2-40B4-BE49-F238E27FC236}">
                <a16:creationId xmlns:a16="http://schemas.microsoft.com/office/drawing/2014/main" id="{D470BFF4-CAE6-4AA9-A58B-E362D136292C}"/>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708835170"/>
      </p:ext>
    </p:extLst>
  </p:cSld>
  <p:clrMapOvr>
    <a:masterClrMapping/>
  </p:clrMapOvr>
  <mc:AlternateContent xmlns:mc="http://schemas.openxmlformats.org/markup-compatibility/2006" xmlns:p14="http://schemas.microsoft.com/office/powerpoint/2010/main">
    <mc:Choice Requires="p14">
      <p:transition spd="slow" p14:dur="2000" advTm="87538"/>
    </mc:Choice>
    <mc:Fallback xmlns="">
      <p:transition spd="slow" advTm="8753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6B45284D-60B5-4A51-BD8A-5D314C57BB30}"/>
              </a:ext>
            </a:extLst>
          </p:cNvPr>
          <p:cNvSpPr txBox="1">
            <a:spLocks/>
          </p:cNvSpPr>
          <p:nvPr/>
        </p:nvSpPr>
        <p:spPr>
          <a:xfrm>
            <a:off x="838200" y="171162"/>
            <a:ext cx="2840182" cy="2371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kern="1200" dirty="0">
                <a:solidFill>
                  <a:srgbClr val="FFFFFF"/>
                </a:solidFill>
                <a:latin typeface="+mj-lt"/>
                <a:ea typeface="+mj-ea"/>
                <a:cs typeface="+mj-cs"/>
              </a:rPr>
              <a:t>Alltså: Särskild utrustning för säker laddning rekommenderas</a:t>
            </a:r>
            <a:br>
              <a:rPr lang="en-US" sz="3000" kern="1200" dirty="0">
                <a:solidFill>
                  <a:srgbClr val="FFFFFF"/>
                </a:solidFill>
                <a:latin typeface="+mj-lt"/>
                <a:ea typeface="+mj-ea"/>
                <a:cs typeface="+mj-cs"/>
              </a:rPr>
            </a:br>
            <a:endParaRPr lang="en-US" sz="3000" kern="1200" dirty="0">
              <a:solidFill>
                <a:srgbClr val="FFFFFF"/>
              </a:solidFill>
              <a:latin typeface="+mj-lt"/>
              <a:ea typeface="+mj-ea"/>
              <a:cs typeface="+mj-cs"/>
            </a:endParaRPr>
          </a:p>
        </p:txBody>
      </p:sp>
      <p:pic>
        <p:nvPicPr>
          <p:cNvPr id="3" name="Bildobjekt 2" descr="En bild som visar text, clipart&#10;&#10;Automatiskt genererad beskrivning">
            <a:extLst>
              <a:ext uri="{FF2B5EF4-FFF2-40B4-BE49-F238E27FC236}">
                <a16:creationId xmlns:a16="http://schemas.microsoft.com/office/drawing/2014/main" id="{FED866C9-B59F-4CF0-A14D-A65BC8126505}"/>
              </a:ext>
            </a:extLst>
          </p:cNvPr>
          <p:cNvPicPr>
            <a:picLocks noChangeAspect="1"/>
          </p:cNvPicPr>
          <p:nvPr/>
        </p:nvPicPr>
        <p:blipFill>
          <a:blip r:embed="rId3"/>
          <a:stretch>
            <a:fillRect/>
          </a:stretch>
        </p:blipFill>
        <p:spPr>
          <a:xfrm>
            <a:off x="4207933" y="1386712"/>
            <a:ext cx="7347537" cy="4085552"/>
          </a:xfrm>
          <a:prstGeom prst="rect">
            <a:avLst/>
          </a:prstGeom>
        </p:spPr>
      </p:pic>
      <p:sp>
        <p:nvSpPr>
          <p:cNvPr id="5" name="Rektangel 4">
            <a:extLst>
              <a:ext uri="{FF2B5EF4-FFF2-40B4-BE49-F238E27FC236}">
                <a16:creationId xmlns:a16="http://schemas.microsoft.com/office/drawing/2014/main" id="{CB6243ED-2B77-4FEC-B4A6-66BD94F44FBA}"/>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999291759"/>
      </p:ext>
    </p:extLst>
  </p:cSld>
  <p:clrMapOvr>
    <a:masterClrMapping/>
  </p:clrMapOvr>
  <mc:AlternateContent xmlns:mc="http://schemas.openxmlformats.org/markup-compatibility/2006" xmlns:p14="http://schemas.microsoft.com/office/powerpoint/2010/main">
    <mc:Choice Requires="p14">
      <p:transition spd="slow" p14:dur="2000" advTm="18618"/>
    </mc:Choice>
    <mc:Fallback xmlns="">
      <p:transition spd="slow" advTm="1861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EE901FD-E18B-4313-A7BA-23934110B509}"/>
              </a:ext>
            </a:extLst>
          </p:cNvPr>
          <p:cNvSpPr txBox="1">
            <a:spLocks/>
          </p:cNvSpPr>
          <p:nvPr/>
        </p:nvSpPr>
        <p:spPr>
          <a:xfrm>
            <a:off x="805922" y="787991"/>
            <a:ext cx="5518485" cy="14334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t>Nybyggnation och omfattande renovering</a:t>
            </a:r>
          </a:p>
        </p:txBody>
      </p:sp>
      <p:sp>
        <p:nvSpPr>
          <p:cNvPr id="3" name="textruta 2">
            <a:extLst>
              <a:ext uri="{FF2B5EF4-FFF2-40B4-BE49-F238E27FC236}">
                <a16:creationId xmlns:a16="http://schemas.microsoft.com/office/drawing/2014/main" id="{6082DDA2-9B81-4B92-A92E-AAA541AF9120}"/>
              </a:ext>
            </a:extLst>
          </p:cNvPr>
          <p:cNvSpPr txBox="1"/>
          <p:nvPr/>
        </p:nvSpPr>
        <p:spPr>
          <a:xfrm>
            <a:off x="6131859" y="1504727"/>
            <a:ext cx="5719482" cy="5139869"/>
          </a:xfrm>
          <a:prstGeom prst="rect">
            <a:avLst/>
          </a:prstGeom>
          <a:noFill/>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sv-SE" sz="20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Vid bostadshus (minst 10 p-platser)</a:t>
            </a:r>
          </a:p>
          <a:p>
            <a:pPr marL="800100" marR="0" lvl="1"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sv-SE" sz="20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Tomrör till alla parkeringsplatser</a:t>
            </a:r>
          </a:p>
          <a:p>
            <a:pPr marL="800100" marR="0" lvl="1"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lang="sv-SE" sz="2000" dirty="0">
                <a:solidFill>
                  <a:srgbClr val="002060"/>
                </a:solidFill>
                <a:latin typeface="Calibri Light" panose="020F0302020204030204" pitchFamily="34" charset="0"/>
                <a:cs typeface="Calibri Light" panose="020F0302020204030204" pitchFamily="34" charset="0"/>
              </a:rPr>
              <a:t>Inga laddpunkter</a:t>
            </a:r>
          </a:p>
          <a:p>
            <a:pPr marL="800100" marR="0" lvl="1"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sv-SE" sz="20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sv-SE" sz="20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Vid kommersiella byggnader (minst 10 p-platser)</a:t>
            </a:r>
          </a:p>
          <a:p>
            <a:pPr marL="800100" marR="0" lvl="1"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sv-SE" sz="20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Minst en laddpunkt</a:t>
            </a:r>
          </a:p>
          <a:p>
            <a:pPr marL="800100" marR="0" lvl="1"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sv-SE" sz="20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Tomrör till minst 20% av parkeringsplatserna</a:t>
            </a:r>
          </a:p>
          <a:p>
            <a:pPr marL="800100" marR="0" lvl="1"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sv-SE" sz="20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a:p>
            <a:pPr marL="342900" indent="-342900">
              <a:spcBef>
                <a:spcPct val="20000"/>
              </a:spcBef>
              <a:buFont typeface="Arial" panose="020B0604020202020204" pitchFamily="34" charset="0"/>
              <a:buChar char="•"/>
              <a:defRPr/>
            </a:pPr>
            <a:r>
              <a:rPr kumimoji="0" lang="sv-SE" sz="20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Retroaktiva krav </a:t>
            </a:r>
            <a:r>
              <a:rPr lang="sv-SE" sz="2000" b="1" dirty="0">
                <a:solidFill>
                  <a:srgbClr val="002060"/>
                </a:solidFill>
                <a:latin typeface="Calibri Light" panose="020F0302020204030204" pitchFamily="34" charset="0"/>
                <a:cs typeface="Calibri Light" panose="020F0302020204030204" pitchFamily="34" charset="0"/>
              </a:rPr>
              <a:t>uppvärmda byggnader (ej bostadshus) minst 20 p-platser.</a:t>
            </a:r>
          </a:p>
          <a:p>
            <a:pPr marL="800100" lvl="1" indent="-342900">
              <a:spcBef>
                <a:spcPct val="20000"/>
              </a:spcBef>
              <a:buFont typeface="Courier New" panose="02070309020205020404" pitchFamily="49" charset="0"/>
              <a:buChar char="o"/>
              <a:defRPr/>
            </a:pPr>
            <a:r>
              <a:rPr kumimoji="0" lang="sv-SE" sz="20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Minst en laddpunkt</a:t>
            </a:r>
          </a:p>
          <a:p>
            <a:pPr marL="800100" lvl="1" indent="-342900">
              <a:spcBef>
                <a:spcPct val="20000"/>
              </a:spcBef>
              <a:buFont typeface="Courier New" panose="02070309020205020404" pitchFamily="49" charset="0"/>
              <a:buChar char="o"/>
              <a:defRPr/>
            </a:pPr>
            <a:endParaRPr kumimoji="0" lang="en-US" sz="20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a:p>
            <a:pPr marL="342900" indent="-342900">
              <a:spcBef>
                <a:spcPct val="20000"/>
              </a:spcBef>
              <a:buFont typeface="Arial" panose="020B0604020202020204" pitchFamily="34" charset="0"/>
              <a:buChar char="•"/>
              <a:defRPr/>
            </a:pPr>
            <a:endParaRPr lang="sv-SE" sz="2000" dirty="0">
              <a:solidFill>
                <a:srgbClr val="002060"/>
              </a:solidFill>
              <a:latin typeface="Calibri Light" panose="020F0302020204030204" pitchFamily="34" charset="0"/>
              <a:cs typeface="Calibri Light" panose="020F0302020204030204" pitchFamily="34" charset="0"/>
            </a:endParaRPr>
          </a:p>
          <a:p>
            <a:pPr marL="800100" lvl="1" indent="-342900">
              <a:spcBef>
                <a:spcPct val="20000"/>
              </a:spcBef>
              <a:buFont typeface="Courier New" panose="02070309020205020404" pitchFamily="49" charset="0"/>
              <a:buChar char="o"/>
              <a:defRPr/>
            </a:pPr>
            <a:endParaRPr kumimoji="0" lang="en-US" sz="20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p:txBody>
      </p:sp>
      <p:pic>
        <p:nvPicPr>
          <p:cNvPr id="4" name="Picture 1">
            <a:extLst>
              <a:ext uri="{FF2B5EF4-FFF2-40B4-BE49-F238E27FC236}">
                <a16:creationId xmlns:a16="http://schemas.microsoft.com/office/drawing/2014/main" id="{6BC74B0A-EFE2-498B-940C-C8A3DE5D1825}"/>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a:fillRect/>
          </a:stretch>
        </p:blipFill>
        <p:spPr>
          <a:xfrm>
            <a:off x="1656282" y="2715376"/>
            <a:ext cx="3817767" cy="2300204"/>
          </a:xfrm>
          <a:prstGeom prst="rect">
            <a:avLst/>
          </a:prstGeom>
          <a:noFill/>
        </p:spPr>
      </p:pic>
      <p:sp>
        <p:nvSpPr>
          <p:cNvPr id="5" name="Rektangel 4">
            <a:extLst>
              <a:ext uri="{FF2B5EF4-FFF2-40B4-BE49-F238E27FC236}">
                <a16:creationId xmlns:a16="http://schemas.microsoft.com/office/drawing/2014/main" id="{1F43812B-8428-4156-BB96-1B2049F795D7}"/>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098210803"/>
      </p:ext>
    </p:extLst>
  </p:cSld>
  <p:clrMapOvr>
    <a:masterClrMapping/>
  </p:clrMapOvr>
  <mc:AlternateContent xmlns:mc="http://schemas.openxmlformats.org/markup-compatibility/2006" xmlns:p14="http://schemas.microsoft.com/office/powerpoint/2010/main">
    <mc:Choice Requires="p14">
      <p:transition spd="slow" p14:dur="2000" advTm="115622"/>
    </mc:Choice>
    <mc:Fallback xmlns="">
      <p:transition spd="slow" advTm="11562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2" name="Rubrik 2">
            <a:extLst>
              <a:ext uri="{FF2B5EF4-FFF2-40B4-BE49-F238E27FC236}">
                <a16:creationId xmlns:a16="http://schemas.microsoft.com/office/drawing/2014/main" id="{4340F0C3-6953-45FA-A032-1161E640F4D7}"/>
              </a:ext>
            </a:extLst>
          </p:cNvPr>
          <p:cNvSpPr txBox="1">
            <a:spLocks/>
          </p:cNvSpPr>
          <p:nvPr/>
        </p:nvSpPr>
        <p:spPr>
          <a:xfrm>
            <a:off x="838201" y="643467"/>
            <a:ext cx="3888526" cy="1800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1"/>
                </a:solidFill>
                <a:latin typeface="+mj-lt"/>
                <a:ea typeface="+mj-ea"/>
                <a:cs typeface="+mj-cs"/>
              </a:rPr>
              <a:t>Ladda-bilen-bidraget</a:t>
            </a:r>
          </a:p>
        </p:txBody>
      </p:sp>
      <p:sp>
        <p:nvSpPr>
          <p:cNvPr id="3" name="textruta 2">
            <a:extLst>
              <a:ext uri="{FF2B5EF4-FFF2-40B4-BE49-F238E27FC236}">
                <a16:creationId xmlns:a16="http://schemas.microsoft.com/office/drawing/2014/main" id="{0C0EF87E-4084-47B1-9C1B-4BF5FF65D9D2}"/>
              </a:ext>
            </a:extLst>
          </p:cNvPr>
          <p:cNvSpPr txBox="1"/>
          <p:nvPr/>
        </p:nvSpPr>
        <p:spPr>
          <a:xfrm>
            <a:off x="838201" y="2623381"/>
            <a:ext cx="3888528" cy="355358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Ett bidrag vi inte vet hur länge det finns tillgänglig</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Passa på att söka medan det finns medel!</a:t>
            </a:r>
          </a:p>
        </p:txBody>
      </p:sp>
      <p:grpSp>
        <p:nvGrpSpPr>
          <p:cNvPr id="4" name="Grupp 3">
            <a:extLst>
              <a:ext uri="{FF2B5EF4-FFF2-40B4-BE49-F238E27FC236}">
                <a16:creationId xmlns:a16="http://schemas.microsoft.com/office/drawing/2014/main" id="{F4A8CE2E-E66B-45EE-9D92-035841163669}"/>
              </a:ext>
            </a:extLst>
          </p:cNvPr>
          <p:cNvGrpSpPr/>
          <p:nvPr/>
        </p:nvGrpSpPr>
        <p:grpSpPr>
          <a:xfrm>
            <a:off x="6800986" y="923608"/>
            <a:ext cx="4747547" cy="5039127"/>
            <a:chOff x="2109751" y="1503044"/>
            <a:chExt cx="4689354" cy="4689354"/>
          </a:xfrm>
        </p:grpSpPr>
        <p:pic>
          <p:nvPicPr>
            <p:cNvPr id="5" name="Bildobjekt 4">
              <a:extLst>
                <a:ext uri="{FF2B5EF4-FFF2-40B4-BE49-F238E27FC236}">
                  <a16:creationId xmlns:a16="http://schemas.microsoft.com/office/drawing/2014/main" id="{0B7F67EA-6A20-4773-9E99-16162BB2EA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9751" y="1503044"/>
              <a:ext cx="4689354" cy="4689354"/>
            </a:xfrm>
            <a:prstGeom prst="rect">
              <a:avLst/>
            </a:prstGeom>
          </p:spPr>
        </p:pic>
        <p:sp>
          <p:nvSpPr>
            <p:cNvPr id="6" name="Rektangel 5">
              <a:extLst>
                <a:ext uri="{FF2B5EF4-FFF2-40B4-BE49-F238E27FC236}">
                  <a16:creationId xmlns:a16="http://schemas.microsoft.com/office/drawing/2014/main" id="{4EBF766C-5641-4FED-AEDE-39E96E33136E}"/>
                </a:ext>
              </a:extLst>
            </p:cNvPr>
            <p:cNvSpPr/>
            <p:nvPr/>
          </p:nvSpPr>
          <p:spPr>
            <a:xfrm>
              <a:off x="4511039" y="2557764"/>
              <a:ext cx="979714" cy="1257300"/>
            </a:xfrm>
            <a:prstGeom prst="rect">
              <a:avLst/>
            </a:prstGeom>
            <a:solidFill>
              <a:schemeClr val="bg1"/>
            </a:soli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dirty="0"/>
            </a:p>
          </p:txBody>
        </p:sp>
      </p:grpSp>
      <p:sp>
        <p:nvSpPr>
          <p:cNvPr id="9" name="Rektangel 8">
            <a:extLst>
              <a:ext uri="{FF2B5EF4-FFF2-40B4-BE49-F238E27FC236}">
                <a16:creationId xmlns:a16="http://schemas.microsoft.com/office/drawing/2014/main" id="{68D966E8-C29F-4BF9-BEE2-8B36DCCBCD9C}"/>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171196138"/>
      </p:ext>
    </p:extLst>
  </p:cSld>
  <p:clrMapOvr>
    <a:masterClrMapping/>
  </p:clrMapOvr>
  <mc:AlternateContent xmlns:mc="http://schemas.openxmlformats.org/markup-compatibility/2006" xmlns:p14="http://schemas.microsoft.com/office/powerpoint/2010/main">
    <mc:Choice Requires="p14">
      <p:transition spd="slow" p14:dur="2000" advTm="43443"/>
    </mc:Choice>
    <mc:Fallback xmlns="">
      <p:transition spd="slow" advTm="4344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C50989-A4D4-4CC4-ADC8-EFB504682C81}"/>
              </a:ext>
            </a:extLst>
          </p:cNvPr>
          <p:cNvSpPr>
            <a:spLocks noGrp="1"/>
          </p:cNvSpPr>
          <p:nvPr>
            <p:ph type="title"/>
          </p:nvPr>
        </p:nvSpPr>
        <p:spPr/>
        <p:txBody>
          <a:bodyPr>
            <a:normAutofit fontScale="90000"/>
          </a:bodyPr>
          <a:lstStyle/>
          <a:p>
            <a:r>
              <a:rPr lang="sv-SE" dirty="0"/>
              <a:t>Bra att tänka på vid investering &amp; installation</a:t>
            </a:r>
          </a:p>
        </p:txBody>
      </p:sp>
      <p:pic>
        <p:nvPicPr>
          <p:cNvPr id="5" name="Bildobjekt 4">
            <a:extLst>
              <a:ext uri="{FF2B5EF4-FFF2-40B4-BE49-F238E27FC236}">
                <a16:creationId xmlns:a16="http://schemas.microsoft.com/office/drawing/2014/main" id="{0DBA7EC1-16FF-4D41-B029-C17B73905A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3994" y="1998176"/>
            <a:ext cx="2240134" cy="3360201"/>
          </a:xfrm>
          <a:prstGeom prst="rect">
            <a:avLst/>
          </a:prstGeom>
        </p:spPr>
      </p:pic>
      <p:pic>
        <p:nvPicPr>
          <p:cNvPr id="6" name="Bildobjekt 5" descr="En bild som visar ritning&#10;&#10;Automatiskt genererad beskrivning">
            <a:extLst>
              <a:ext uri="{FF2B5EF4-FFF2-40B4-BE49-F238E27FC236}">
                <a16:creationId xmlns:a16="http://schemas.microsoft.com/office/drawing/2014/main" id="{9F1F7040-9E6C-45DD-81B8-355A7165BE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692" y="2934858"/>
            <a:ext cx="6867158" cy="2575565"/>
          </a:xfrm>
          <a:prstGeom prst="rect">
            <a:avLst/>
          </a:prstGeom>
        </p:spPr>
      </p:pic>
      <p:sp>
        <p:nvSpPr>
          <p:cNvPr id="7" name="Rektangel 6">
            <a:extLst>
              <a:ext uri="{FF2B5EF4-FFF2-40B4-BE49-F238E27FC236}">
                <a16:creationId xmlns:a16="http://schemas.microsoft.com/office/drawing/2014/main" id="{BE740FC1-16C3-486B-8626-E5FA50B829DB}"/>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640840820"/>
      </p:ext>
    </p:extLst>
  </p:cSld>
  <p:clrMapOvr>
    <a:masterClrMapping/>
  </p:clrMapOvr>
  <mc:AlternateContent xmlns:mc="http://schemas.openxmlformats.org/markup-compatibility/2006" xmlns:p14="http://schemas.microsoft.com/office/powerpoint/2010/main">
    <mc:Choice Requires="p14">
      <p:transition spd="slow" p14:dur="2000" advTm="15904"/>
    </mc:Choice>
    <mc:Fallback xmlns="">
      <p:transition spd="slow" advTm="1590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4C6109B-A217-4FD8-9D3A-D1A93B77FBDE}"/>
              </a:ext>
            </a:extLst>
          </p:cNvPr>
          <p:cNvPicPr>
            <a:picLocks noChangeAspect="1"/>
          </p:cNvPicPr>
          <p:nvPr/>
        </p:nvPicPr>
        <p:blipFill>
          <a:blip r:embed="rId3"/>
          <a:stretch>
            <a:fillRect/>
          </a:stretch>
        </p:blipFill>
        <p:spPr>
          <a:xfrm>
            <a:off x="1422173" y="1054249"/>
            <a:ext cx="9184830" cy="4587952"/>
          </a:xfrm>
          <a:prstGeom prst="rect">
            <a:avLst/>
          </a:prstGeom>
        </p:spPr>
      </p:pic>
      <p:sp>
        <p:nvSpPr>
          <p:cNvPr id="4" name="Rektangel 3">
            <a:extLst>
              <a:ext uri="{FF2B5EF4-FFF2-40B4-BE49-F238E27FC236}">
                <a16:creationId xmlns:a16="http://schemas.microsoft.com/office/drawing/2014/main" id="{66BA1D21-2D6E-40D1-A976-0F33E481A8E2}"/>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107405832"/>
      </p:ext>
    </p:extLst>
  </p:cSld>
  <p:clrMapOvr>
    <a:masterClrMapping/>
  </p:clrMapOvr>
  <mc:AlternateContent xmlns:mc="http://schemas.openxmlformats.org/markup-compatibility/2006" xmlns:p14="http://schemas.microsoft.com/office/powerpoint/2010/main">
    <mc:Choice Requires="p14">
      <p:transition spd="slow" p14:dur="2000" advTm="4926"/>
    </mc:Choice>
    <mc:Fallback xmlns="">
      <p:transition spd="slow" advTm="492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B7D2886-E20B-44A7-AFF1-DA0AB0D79ED7}"/>
              </a:ext>
            </a:extLst>
          </p:cNvPr>
          <p:cNvSpPr>
            <a:spLocks noGrp="1"/>
          </p:cNvSpPr>
          <p:nvPr>
            <p:ph type="title"/>
          </p:nvPr>
        </p:nvSpPr>
        <p:spPr>
          <a:xfrm>
            <a:off x="1021263" y="847445"/>
            <a:ext cx="6802267" cy="640551"/>
          </a:xfrm>
          <a:solidFill>
            <a:schemeClr val="tx2"/>
          </a:solidFill>
        </p:spPr>
        <p:txBody>
          <a:bodyPr/>
          <a:lstStyle/>
          <a:p>
            <a:r>
              <a:rPr lang="sv-SE" dirty="0">
                <a:solidFill>
                  <a:schemeClr val="bg1"/>
                </a:solidFill>
              </a:rPr>
              <a:t>Möjligheter till stöd</a:t>
            </a:r>
          </a:p>
        </p:txBody>
      </p:sp>
      <p:sp>
        <p:nvSpPr>
          <p:cNvPr id="5" name="Platshållare för text 2">
            <a:extLst>
              <a:ext uri="{FF2B5EF4-FFF2-40B4-BE49-F238E27FC236}">
                <a16:creationId xmlns:a16="http://schemas.microsoft.com/office/drawing/2014/main" id="{DDE17630-CC3B-4674-919B-E4139040404A}"/>
              </a:ext>
            </a:extLst>
          </p:cNvPr>
          <p:cNvSpPr>
            <a:spLocks noGrp="1"/>
          </p:cNvSpPr>
          <p:nvPr>
            <p:ph type="body" sz="quarter" idx="10"/>
          </p:nvPr>
        </p:nvSpPr>
        <p:spPr>
          <a:xfrm>
            <a:off x="1021263" y="1545839"/>
            <a:ext cx="3855868" cy="617313"/>
          </a:xfrm>
          <a:solidFill>
            <a:schemeClr val="accent1"/>
          </a:solidFill>
        </p:spPr>
        <p:txBody>
          <a:bodyPr>
            <a:normAutofit lnSpcReduction="10000"/>
          </a:bodyPr>
          <a:lstStyle/>
          <a:p>
            <a:r>
              <a:rPr lang="sv-SE" dirty="0">
                <a:solidFill>
                  <a:schemeClr val="bg1"/>
                </a:solidFill>
              </a:rPr>
              <a:t>Publik laddpunkt - </a:t>
            </a:r>
            <a:br>
              <a:rPr lang="sv-SE" dirty="0">
                <a:solidFill>
                  <a:schemeClr val="bg1"/>
                </a:solidFill>
              </a:rPr>
            </a:br>
            <a:r>
              <a:rPr lang="sv-SE" sz="1900" dirty="0">
                <a:solidFill>
                  <a:schemeClr val="bg1"/>
                </a:solidFill>
              </a:rPr>
              <a:t>Klimatklivet </a:t>
            </a:r>
            <a:endParaRPr lang="sv-SE" dirty="0">
              <a:solidFill>
                <a:schemeClr val="bg1"/>
              </a:solidFill>
            </a:endParaRPr>
          </a:p>
        </p:txBody>
      </p:sp>
      <p:sp>
        <p:nvSpPr>
          <p:cNvPr id="6" name="Platshållare för text 2">
            <a:extLst>
              <a:ext uri="{FF2B5EF4-FFF2-40B4-BE49-F238E27FC236}">
                <a16:creationId xmlns:a16="http://schemas.microsoft.com/office/drawing/2014/main" id="{7EB83557-BCF9-4151-A387-AB7C237FB629}"/>
              </a:ext>
            </a:extLst>
          </p:cNvPr>
          <p:cNvSpPr txBox="1">
            <a:spLocks/>
          </p:cNvSpPr>
          <p:nvPr/>
        </p:nvSpPr>
        <p:spPr>
          <a:xfrm>
            <a:off x="4936747" y="1545839"/>
            <a:ext cx="2886783" cy="617313"/>
          </a:xfrm>
          <a:prstGeom prst="rect">
            <a:avLst/>
          </a:prstGeom>
          <a:solidFill>
            <a:schemeClr val="accent1"/>
          </a:solidFill>
          <a:ln>
            <a:noFill/>
          </a:ln>
        </p:spPr>
        <p:txBody>
          <a:bodyPr lIns="0" tIns="0" rIns="0">
            <a:normAutofit fontScale="92500" lnSpcReduction="10000"/>
          </a:bodyPr>
          <a:lstStyle>
            <a:lvl1pPr marL="0" indent="0" algn="l" defTabSz="457200" rtl="0" eaLnBrk="1" latinLnBrk="0" hangingPunct="1">
              <a:spcBef>
                <a:spcPct val="20000"/>
              </a:spcBef>
              <a:buFont typeface="Arial"/>
              <a:buNone/>
              <a:defRPr sz="2400" b="0" i="0" kern="1200">
                <a:solidFill>
                  <a:srgbClr val="1F497D"/>
                </a:solidFill>
                <a:latin typeface="Calibri Light"/>
                <a:ea typeface="+mn-ea"/>
                <a:cs typeface="Calibri Light"/>
              </a:defRPr>
            </a:lvl1pPr>
            <a:lvl2pPr marL="0" indent="0" algn="l" defTabSz="457200" rtl="0" eaLnBrk="1" latinLnBrk="0" hangingPunct="1">
              <a:spcBef>
                <a:spcPct val="20000"/>
              </a:spcBef>
              <a:buFont typeface="Arial"/>
              <a:buNone/>
              <a:defRPr sz="2400" b="0" i="0" kern="1200">
                <a:solidFill>
                  <a:schemeClr val="tx1"/>
                </a:solidFill>
                <a:latin typeface="Calibri Light"/>
                <a:ea typeface="+mn-ea"/>
                <a:cs typeface="Calibri Light"/>
              </a:defRPr>
            </a:lvl2pPr>
            <a:lvl3pPr marL="0" indent="0" algn="l" defTabSz="457200" rtl="0" eaLnBrk="1" latinLnBrk="0" hangingPunct="1">
              <a:lnSpc>
                <a:spcPct val="100000"/>
              </a:lnSpc>
              <a:spcBef>
                <a:spcPts val="0"/>
              </a:spcBef>
              <a:buFont typeface="Arial"/>
              <a:buNone/>
              <a:defRPr sz="2400" b="0" i="0" kern="1200">
                <a:solidFill>
                  <a:schemeClr val="tx1"/>
                </a:solidFill>
                <a:latin typeface="Calibri Light"/>
                <a:ea typeface="+mn-ea"/>
                <a:cs typeface="Calibri Light"/>
              </a:defRPr>
            </a:lvl3pPr>
            <a:lvl4pPr marL="0" indent="0" algn="l" defTabSz="457200" rtl="0" eaLnBrk="1" latinLnBrk="0" hangingPunct="1">
              <a:spcBef>
                <a:spcPct val="20000"/>
              </a:spcBef>
              <a:buFont typeface="Arial"/>
              <a:buNone/>
              <a:defRPr sz="2400" b="0" i="0" kern="1200">
                <a:solidFill>
                  <a:schemeClr val="tx1"/>
                </a:solidFill>
                <a:latin typeface="Calibri Light"/>
                <a:ea typeface="+mn-ea"/>
                <a:cs typeface="Calibri Light"/>
              </a:defRPr>
            </a:lvl4pPr>
            <a:lvl5pPr marL="0" indent="0" algn="l" defTabSz="457200" rtl="0" eaLnBrk="1" latinLnBrk="0" hangingPunct="1">
              <a:spcBef>
                <a:spcPct val="20000"/>
              </a:spcBef>
              <a:buFont typeface="Arial"/>
              <a:buNone/>
              <a:defRPr sz="24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dirty="0">
                <a:solidFill>
                  <a:schemeClr val="bg1"/>
                </a:solidFill>
              </a:rPr>
              <a:t>Icke-publik laddpunkt-</a:t>
            </a:r>
            <a:br>
              <a:rPr lang="sv-SE" dirty="0">
                <a:solidFill>
                  <a:schemeClr val="bg1"/>
                </a:solidFill>
              </a:rPr>
            </a:br>
            <a:r>
              <a:rPr lang="sv-SE" sz="1900" dirty="0">
                <a:solidFill>
                  <a:schemeClr val="bg1"/>
                </a:solidFill>
              </a:rPr>
              <a:t>Ladda bilen stödet</a:t>
            </a:r>
            <a:endParaRPr lang="sv-SE" dirty="0">
              <a:solidFill>
                <a:schemeClr val="bg1"/>
              </a:solidFill>
            </a:endParaRPr>
          </a:p>
        </p:txBody>
      </p:sp>
      <p:sp>
        <p:nvSpPr>
          <p:cNvPr id="7" name="Rubrik 1">
            <a:extLst>
              <a:ext uri="{FF2B5EF4-FFF2-40B4-BE49-F238E27FC236}">
                <a16:creationId xmlns:a16="http://schemas.microsoft.com/office/drawing/2014/main" id="{950B3CE1-02BD-40BA-A97E-C0CB72EACA52}"/>
              </a:ext>
            </a:extLst>
          </p:cNvPr>
          <p:cNvSpPr txBox="1">
            <a:spLocks/>
          </p:cNvSpPr>
          <p:nvPr/>
        </p:nvSpPr>
        <p:spPr>
          <a:xfrm>
            <a:off x="8054997" y="1545839"/>
            <a:ext cx="3086101" cy="640551"/>
          </a:xfrm>
          <a:prstGeom prst="rect">
            <a:avLst/>
          </a:prstGeom>
          <a:solidFill>
            <a:schemeClr val="tx2"/>
          </a:solidFill>
          <a:ln>
            <a:noFill/>
          </a:ln>
        </p:spPr>
        <p:txBody>
          <a:bodyPr lIns="0" tIns="0" rIns="0" bIns="0" anchor="t">
            <a:normAutofit fontScale="70000" lnSpcReduction="20000"/>
          </a:bodyPr>
          <a:lstStyle>
            <a:lvl1pPr algn="l" defTabSz="457200" rtl="0" eaLnBrk="1" latinLnBrk="0" hangingPunct="1">
              <a:spcBef>
                <a:spcPct val="0"/>
              </a:spcBef>
              <a:buNone/>
              <a:defRPr sz="4000" b="0" i="0" kern="1200">
                <a:solidFill>
                  <a:srgbClr val="1F497D"/>
                </a:solidFill>
                <a:latin typeface="Calibri Light"/>
                <a:ea typeface="+mj-ea"/>
                <a:cs typeface="Calibri Light"/>
              </a:defRPr>
            </a:lvl1pPr>
          </a:lstStyle>
          <a:p>
            <a:r>
              <a:rPr lang="sv-SE" dirty="0">
                <a:solidFill>
                  <a:schemeClr val="bg1"/>
                </a:solidFill>
              </a:rPr>
              <a:t>Privat - </a:t>
            </a:r>
            <a:br>
              <a:rPr lang="sv-SE" dirty="0">
                <a:solidFill>
                  <a:schemeClr val="bg1"/>
                </a:solidFill>
              </a:rPr>
            </a:br>
            <a:r>
              <a:rPr lang="sv-SE" sz="2900" dirty="0">
                <a:solidFill>
                  <a:schemeClr val="bg1"/>
                </a:solidFill>
              </a:rPr>
              <a:t>Grön teknik</a:t>
            </a:r>
            <a:endParaRPr lang="sv-SE" dirty="0">
              <a:solidFill>
                <a:schemeClr val="bg1"/>
              </a:solidFill>
            </a:endParaRPr>
          </a:p>
        </p:txBody>
      </p:sp>
      <p:sp>
        <p:nvSpPr>
          <p:cNvPr id="8" name="textruta 7">
            <a:extLst>
              <a:ext uri="{FF2B5EF4-FFF2-40B4-BE49-F238E27FC236}">
                <a16:creationId xmlns:a16="http://schemas.microsoft.com/office/drawing/2014/main" id="{D901A152-C767-477E-90E1-1492A92954E8}"/>
              </a:ext>
            </a:extLst>
          </p:cNvPr>
          <p:cNvSpPr txBox="1"/>
          <p:nvPr/>
        </p:nvSpPr>
        <p:spPr>
          <a:xfrm>
            <a:off x="1021263" y="2163152"/>
            <a:ext cx="3855868" cy="3539430"/>
          </a:xfrm>
          <a:prstGeom prst="rect">
            <a:avLst/>
          </a:prstGeom>
          <a:noFill/>
        </p:spPr>
        <p:txBody>
          <a:bodyPr wrap="square">
            <a:spAutoFit/>
          </a:bodyPr>
          <a:lstStyle/>
          <a:p>
            <a:endParaRPr lang="sv-SE" sz="1400" dirty="0"/>
          </a:p>
          <a:p>
            <a:r>
              <a:rPr lang="sv-SE" sz="1400" dirty="0"/>
              <a:t>Klimatklivet kan ge stöd till publik </a:t>
            </a:r>
          </a:p>
          <a:p>
            <a:r>
              <a:rPr lang="sv-SE" sz="1400" dirty="0"/>
              <a:t>laddinfrastruktur samt laddningsstationer för </a:t>
            </a:r>
          </a:p>
          <a:p>
            <a:r>
              <a:rPr lang="sv-SE" sz="1400" dirty="0"/>
              <a:t>andra fordon såsom lastbilar.</a:t>
            </a:r>
            <a:br>
              <a:rPr lang="sv-SE" sz="1400" dirty="0"/>
            </a:br>
            <a:endParaRPr lang="sv-SE" sz="1400" dirty="0"/>
          </a:p>
          <a:p>
            <a:r>
              <a:rPr lang="sv-SE" sz="1400" dirty="0"/>
              <a:t>Stödet måste sökas innan åtgärd påbörjas, </a:t>
            </a:r>
          </a:p>
          <a:p>
            <a:r>
              <a:rPr lang="sv-SE" sz="1400" dirty="0"/>
              <a:t>under fastställda ansökningsperioder.</a:t>
            </a:r>
          </a:p>
          <a:p>
            <a:r>
              <a:rPr lang="sv-SE" sz="1400" dirty="0"/>
              <a:t>Det går att få högst 50 procent av </a:t>
            </a:r>
          </a:p>
          <a:p>
            <a:r>
              <a:rPr lang="sv-SE" sz="1400" dirty="0"/>
              <a:t>investeringskostnaden i stöd.</a:t>
            </a:r>
            <a:br>
              <a:rPr lang="sv-SE" sz="1400" dirty="0"/>
            </a:br>
            <a:endParaRPr lang="sv-SE" sz="1400" dirty="0"/>
          </a:p>
          <a:p>
            <a:r>
              <a:rPr lang="sv-SE" sz="1400" dirty="0"/>
              <a:t>Klimatklivet har tagit emot ansökningar tre </a:t>
            </a:r>
          </a:p>
          <a:p>
            <a:r>
              <a:rPr lang="sv-SE" sz="1400" dirty="0"/>
              <a:t>gånger i år och har öppet nu mellan 8-18 november.</a:t>
            </a:r>
          </a:p>
          <a:p>
            <a:endParaRPr lang="sv-SE" sz="1400" dirty="0"/>
          </a:p>
          <a:p>
            <a:r>
              <a:rPr lang="sv-SE" sz="1400" dirty="0"/>
              <a:t>Ny artikel kan påverka stödet efter 2021.</a:t>
            </a:r>
          </a:p>
          <a:p>
            <a:endParaRPr lang="sv-SE" sz="1400" dirty="0"/>
          </a:p>
        </p:txBody>
      </p:sp>
      <p:sp>
        <p:nvSpPr>
          <p:cNvPr id="9" name="textruta 8">
            <a:extLst>
              <a:ext uri="{FF2B5EF4-FFF2-40B4-BE49-F238E27FC236}">
                <a16:creationId xmlns:a16="http://schemas.microsoft.com/office/drawing/2014/main" id="{A7425D82-ECC4-4B39-9208-7DB008B7BE69}"/>
              </a:ext>
            </a:extLst>
          </p:cNvPr>
          <p:cNvSpPr txBox="1"/>
          <p:nvPr/>
        </p:nvSpPr>
        <p:spPr>
          <a:xfrm>
            <a:off x="4877131" y="2333344"/>
            <a:ext cx="2886783" cy="3754874"/>
          </a:xfrm>
          <a:prstGeom prst="rect">
            <a:avLst/>
          </a:prstGeom>
          <a:noFill/>
        </p:spPr>
        <p:txBody>
          <a:bodyPr wrap="square" lIns="91440" tIns="45720" rIns="91440" bIns="45720" anchor="t">
            <a:spAutoFit/>
          </a:bodyPr>
          <a:lstStyle/>
          <a:p>
            <a:r>
              <a:rPr lang="sv-SE" sz="1400" dirty="0"/>
              <a:t>Laddning som i huvudsak kan användas för bostadsrättsföreningar för dess medlemmar</a:t>
            </a:r>
            <a:br>
              <a:rPr lang="sv-SE" sz="1400" dirty="0"/>
            </a:br>
            <a:endParaRPr lang="sv-SE" sz="1400" dirty="0"/>
          </a:p>
          <a:p>
            <a:r>
              <a:rPr lang="sv-SE" sz="1400" dirty="0"/>
              <a:t>Det går att få högst 50 procent av de bidragsberättigade </a:t>
            </a:r>
            <a:endParaRPr lang="sv-SE" sz="1400" dirty="0">
              <a:cs typeface="Calibri"/>
            </a:endParaRPr>
          </a:p>
          <a:p>
            <a:r>
              <a:rPr lang="sv-SE" sz="1400" dirty="0"/>
              <a:t>kostnaderna, dock högst 15 000 kr per laddpunkt.</a:t>
            </a:r>
            <a:endParaRPr lang="sv-SE" sz="1400" dirty="0">
              <a:cs typeface="Calibri"/>
            </a:endParaRPr>
          </a:p>
          <a:p>
            <a:endParaRPr lang="sv-SE" sz="1400" dirty="0"/>
          </a:p>
          <a:p>
            <a:r>
              <a:rPr lang="sv-SE" sz="1400" dirty="0"/>
              <a:t>Söks via Naturvårdsverket. </a:t>
            </a:r>
            <a:endParaRPr lang="sv-SE" sz="1400" dirty="0">
              <a:cs typeface="Calibri"/>
            </a:endParaRPr>
          </a:p>
          <a:p>
            <a:r>
              <a:rPr lang="sv-SE" sz="1400" dirty="0"/>
              <a:t> </a:t>
            </a:r>
          </a:p>
          <a:p>
            <a:r>
              <a:rPr lang="sv-SE" sz="1400" dirty="0"/>
              <a:t>Kan sökas av organisationer  och </a:t>
            </a:r>
            <a:r>
              <a:rPr lang="sv-SE" sz="1400" b="1" dirty="0"/>
              <a:t>bostadsrättsföreninga</a:t>
            </a:r>
            <a:r>
              <a:rPr lang="sv-SE" sz="1400" dirty="0"/>
              <a:t>r. Obs att vissa krav ställs på laddutrustning och utförare.</a:t>
            </a:r>
          </a:p>
          <a:p>
            <a:endParaRPr lang="sv-SE" sz="1400" dirty="0"/>
          </a:p>
          <a:p>
            <a:r>
              <a:rPr lang="sv-SE" sz="1400" dirty="0"/>
              <a:t>Prövas i första hand mot De minimis</a:t>
            </a:r>
          </a:p>
        </p:txBody>
      </p:sp>
      <p:sp>
        <p:nvSpPr>
          <p:cNvPr id="10" name="textruta 9">
            <a:extLst>
              <a:ext uri="{FF2B5EF4-FFF2-40B4-BE49-F238E27FC236}">
                <a16:creationId xmlns:a16="http://schemas.microsoft.com/office/drawing/2014/main" id="{E00BEFA2-3264-469E-8916-91B3434000F2}"/>
              </a:ext>
            </a:extLst>
          </p:cNvPr>
          <p:cNvSpPr txBox="1"/>
          <p:nvPr/>
        </p:nvSpPr>
        <p:spPr>
          <a:xfrm>
            <a:off x="8054997" y="2431574"/>
            <a:ext cx="3086101" cy="2246769"/>
          </a:xfrm>
          <a:prstGeom prst="rect">
            <a:avLst/>
          </a:prstGeom>
          <a:noFill/>
        </p:spPr>
        <p:txBody>
          <a:bodyPr wrap="square">
            <a:spAutoFit/>
          </a:bodyPr>
          <a:lstStyle/>
          <a:p>
            <a:r>
              <a:rPr lang="sv-SE" sz="1400" dirty="0"/>
              <a:t>Skattereduktion ges med 50 procent av kostnaden för arbete och material. </a:t>
            </a:r>
          </a:p>
          <a:p>
            <a:endParaRPr lang="sv-SE" sz="1400" dirty="0"/>
          </a:p>
          <a:p>
            <a:r>
              <a:rPr lang="sv-SE" sz="1400" dirty="0"/>
              <a:t>Du får avdraget direkt på fakturan från företaget som utför installationen (din utförare). </a:t>
            </a:r>
          </a:p>
          <a:p>
            <a:endParaRPr lang="sv-SE" sz="1400" dirty="0"/>
          </a:p>
          <a:p>
            <a:r>
              <a:rPr lang="sv-SE" sz="1400" dirty="0"/>
              <a:t>Skattereduktionen för grön teknik är högst 50 000 kr per person och år, men beror på andra avdrag. </a:t>
            </a:r>
          </a:p>
        </p:txBody>
      </p:sp>
      <p:sp>
        <p:nvSpPr>
          <p:cNvPr id="11" name="Rektangel 10">
            <a:extLst>
              <a:ext uri="{FF2B5EF4-FFF2-40B4-BE49-F238E27FC236}">
                <a16:creationId xmlns:a16="http://schemas.microsoft.com/office/drawing/2014/main" id="{F75FC97D-EA0B-45B6-9FED-BEA9A11593C8}"/>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2309728341"/>
      </p:ext>
    </p:extLst>
  </p:cSld>
  <p:clrMapOvr>
    <a:masterClrMapping/>
  </p:clrMapOvr>
  <mc:AlternateContent xmlns:mc="http://schemas.openxmlformats.org/markup-compatibility/2006" xmlns:p14="http://schemas.microsoft.com/office/powerpoint/2010/main">
    <mc:Choice Requires="p14">
      <p:transition spd="slow" p14:dur="2000" advTm="114273"/>
    </mc:Choice>
    <mc:Fallback xmlns="">
      <p:transition spd="slow" advTm="11427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5978091A-78CC-4823-9F2F-AA2011AD44AE}"/>
              </a:ext>
            </a:extLst>
          </p:cNvPr>
          <p:cNvSpPr txBox="1"/>
          <p:nvPr/>
        </p:nvSpPr>
        <p:spPr>
          <a:xfrm>
            <a:off x="2686418" y="1078287"/>
            <a:ext cx="3943927" cy="553998"/>
          </a:xfrm>
          <a:prstGeom prst="rect">
            <a:avLst/>
          </a:prstGeom>
          <a:noFill/>
        </p:spPr>
        <p:txBody>
          <a:bodyPr wrap="square" rtlCol="0">
            <a:spAutoFit/>
          </a:bodyPr>
          <a:lstStyle/>
          <a:p>
            <a:r>
              <a:rPr lang="sv-SE" sz="3000" dirty="0">
                <a:solidFill>
                  <a:srgbClr val="1F497D"/>
                </a:solidFill>
                <a:latin typeface="Calibri Light"/>
                <a:ea typeface="+mj-ea"/>
                <a:cs typeface="Calibri Light"/>
              </a:rPr>
              <a:t> Vad ska man köpa?</a:t>
            </a:r>
          </a:p>
        </p:txBody>
      </p:sp>
      <p:sp>
        <p:nvSpPr>
          <p:cNvPr id="2" name="AutoShape 2" descr="Garo LS4">
            <a:extLst>
              <a:ext uri="{FF2B5EF4-FFF2-40B4-BE49-F238E27FC236}">
                <a16:creationId xmlns:a16="http://schemas.microsoft.com/office/drawing/2014/main" id="{97578761-D2D3-48AF-BC20-C4078BFDCFB3}"/>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sv-SE" sz="1350" dirty="0"/>
          </a:p>
        </p:txBody>
      </p:sp>
      <p:pic>
        <p:nvPicPr>
          <p:cNvPr id="3" name="Bildobjekt 2">
            <a:extLst>
              <a:ext uri="{FF2B5EF4-FFF2-40B4-BE49-F238E27FC236}">
                <a16:creationId xmlns:a16="http://schemas.microsoft.com/office/drawing/2014/main" id="{777D3608-AA09-4E85-9730-3AB82F9CDA28}"/>
              </a:ext>
            </a:extLst>
          </p:cNvPr>
          <p:cNvPicPr>
            <a:picLocks noChangeAspect="1"/>
          </p:cNvPicPr>
          <p:nvPr/>
        </p:nvPicPr>
        <p:blipFill>
          <a:blip r:embed="rId3"/>
          <a:stretch>
            <a:fillRect/>
          </a:stretch>
        </p:blipFill>
        <p:spPr>
          <a:xfrm>
            <a:off x="7965082" y="746155"/>
            <a:ext cx="1952913" cy="5143500"/>
          </a:xfrm>
          <a:prstGeom prst="rect">
            <a:avLst/>
          </a:prstGeom>
        </p:spPr>
      </p:pic>
      <p:pic>
        <p:nvPicPr>
          <p:cNvPr id="1028" name="Picture 4">
            <a:extLst>
              <a:ext uri="{FF2B5EF4-FFF2-40B4-BE49-F238E27FC236}">
                <a16:creationId xmlns:a16="http://schemas.microsoft.com/office/drawing/2014/main" id="{FA9914B0-EB00-495C-874F-47A0546EA84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7495" y="1958307"/>
            <a:ext cx="3476915" cy="34769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ARGE AMPS AURA 2 X 22 KW LADDNINGSSTATION">
            <a:extLst>
              <a:ext uri="{FF2B5EF4-FFF2-40B4-BE49-F238E27FC236}">
                <a16:creationId xmlns:a16="http://schemas.microsoft.com/office/drawing/2014/main" id="{2C27A7BF-A899-434B-AC31-9E8CED72837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19028" y="2193090"/>
            <a:ext cx="2875684" cy="287568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A53CA5D0-66BE-41F3-BA45-1C1405FC826F}"/>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283056070"/>
      </p:ext>
    </p:extLst>
  </p:cSld>
  <p:clrMapOvr>
    <a:masterClrMapping/>
  </p:clrMapOvr>
  <mc:AlternateContent xmlns:mc="http://schemas.openxmlformats.org/markup-compatibility/2006" xmlns:p14="http://schemas.microsoft.com/office/powerpoint/2010/main">
    <mc:Choice Requires="p14">
      <p:transition spd="slow" p14:dur="2000" advTm="43801"/>
    </mc:Choice>
    <mc:Fallback xmlns="">
      <p:transition spd="slow" advTm="4380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B3D4CA-4884-44A1-B267-49CA5BD53086}"/>
              </a:ext>
            </a:extLst>
          </p:cNvPr>
          <p:cNvSpPr txBox="1">
            <a:spLocks/>
          </p:cNvSpPr>
          <p:nvPr/>
        </p:nvSpPr>
        <p:spPr>
          <a:xfrm>
            <a:off x="873265" y="837214"/>
            <a:ext cx="11201400" cy="1106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kern="1200" dirty="0">
                <a:solidFill>
                  <a:schemeClr val="accent1">
                    <a:lumMod val="50000"/>
                  </a:schemeClr>
                </a:solidFill>
                <a:latin typeface="+mj-lt"/>
                <a:ea typeface="+mj-ea"/>
                <a:cs typeface="+mj-cs"/>
              </a:rPr>
              <a:t>Tekniska förutsättningar</a:t>
            </a:r>
          </a:p>
        </p:txBody>
      </p:sp>
      <p:sp>
        <p:nvSpPr>
          <p:cNvPr id="3" name="Platshållare för innehåll 2">
            <a:extLst>
              <a:ext uri="{FF2B5EF4-FFF2-40B4-BE49-F238E27FC236}">
                <a16:creationId xmlns:a16="http://schemas.microsoft.com/office/drawing/2014/main" id="{D6843F2D-FF86-4C51-A4F8-868A4BD958F7}"/>
              </a:ext>
            </a:extLst>
          </p:cNvPr>
          <p:cNvSpPr txBox="1">
            <a:spLocks/>
          </p:cNvSpPr>
          <p:nvPr/>
        </p:nvSpPr>
        <p:spPr>
          <a:xfrm>
            <a:off x="1110299" y="1906454"/>
            <a:ext cx="3455097" cy="395935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1">
                    <a:lumMod val="50000"/>
                  </a:schemeClr>
                </a:solidFill>
              </a:rPr>
              <a:t>Hur många laddplatser behövs idag, om 2 år, 10 år?</a:t>
            </a:r>
          </a:p>
          <a:p>
            <a:r>
              <a:rPr lang="en-US" sz="2000" dirty="0">
                <a:solidFill>
                  <a:schemeClr val="accent1">
                    <a:lumMod val="50000"/>
                  </a:schemeClr>
                </a:solidFill>
              </a:rPr>
              <a:t>Var ska laddplatserna byggas?</a:t>
            </a:r>
          </a:p>
          <a:p>
            <a:r>
              <a:rPr lang="en-US" sz="2000" dirty="0">
                <a:solidFill>
                  <a:schemeClr val="accent1">
                    <a:lumMod val="50000"/>
                  </a:schemeClr>
                </a:solidFill>
              </a:rPr>
              <a:t>Hur ser elinfrastrukturen ut? Vilken effekt finns att tillgå? </a:t>
            </a:r>
          </a:p>
          <a:p>
            <a:r>
              <a:rPr lang="en-US" sz="2000" dirty="0">
                <a:solidFill>
                  <a:schemeClr val="accent1">
                    <a:lumMod val="50000"/>
                  </a:schemeClr>
                </a:solidFill>
              </a:rPr>
              <a:t>Vem äger marken? Bygglov?</a:t>
            </a:r>
          </a:p>
          <a:p>
            <a:r>
              <a:rPr lang="en-US" sz="2000" dirty="0">
                <a:solidFill>
                  <a:schemeClr val="accent1">
                    <a:lumMod val="50000"/>
                  </a:schemeClr>
                </a:solidFill>
              </a:rPr>
              <a:t>Går det att installera längs väggar?</a:t>
            </a:r>
          </a:p>
          <a:p>
            <a:r>
              <a:rPr lang="en-US" sz="2000" dirty="0">
                <a:solidFill>
                  <a:schemeClr val="accent1">
                    <a:lumMod val="50000"/>
                  </a:schemeClr>
                </a:solidFill>
              </a:rPr>
              <a:t>Tillgänglighet</a:t>
            </a:r>
          </a:p>
          <a:p>
            <a:r>
              <a:rPr lang="en-US" sz="2000" dirty="0">
                <a:solidFill>
                  <a:schemeClr val="accent1">
                    <a:lumMod val="50000"/>
                  </a:schemeClr>
                </a:solidFill>
              </a:rPr>
              <a:t>Fasta eller lösa kablar?</a:t>
            </a:r>
          </a:p>
        </p:txBody>
      </p:sp>
      <p:cxnSp>
        <p:nvCxnSpPr>
          <p:cNvPr id="5" name="Rak pilkoppling 4">
            <a:extLst>
              <a:ext uri="{FF2B5EF4-FFF2-40B4-BE49-F238E27FC236}">
                <a16:creationId xmlns:a16="http://schemas.microsoft.com/office/drawing/2014/main" id="{BA1711AD-C12B-4F3B-A240-FB2B1C454EA8}"/>
              </a:ext>
            </a:extLst>
          </p:cNvPr>
          <p:cNvCxnSpPr>
            <a:cxnSpLocks/>
          </p:cNvCxnSpPr>
          <p:nvPr/>
        </p:nvCxnSpPr>
        <p:spPr>
          <a:xfrm>
            <a:off x="6154117" y="4646006"/>
            <a:ext cx="52181" cy="536713"/>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F56432EB-625B-4A04-922D-A7404F77E0B9}"/>
              </a:ext>
            </a:extLst>
          </p:cNvPr>
          <p:cNvSpPr txBox="1"/>
          <p:nvPr/>
        </p:nvSpPr>
        <p:spPr>
          <a:xfrm rot="20750344">
            <a:off x="6705833" y="5499167"/>
            <a:ext cx="760250" cy="300082"/>
          </a:xfrm>
          <a:prstGeom prst="rect">
            <a:avLst/>
          </a:prstGeom>
          <a:noFill/>
          <a:ln>
            <a:noFill/>
          </a:ln>
        </p:spPr>
        <p:txBody>
          <a:bodyPr wrap="square" rtlCol="0">
            <a:spAutoFit/>
          </a:bodyPr>
          <a:lstStyle/>
          <a:p>
            <a:r>
              <a:rPr lang="sv-SE" sz="1350" dirty="0">
                <a:solidFill>
                  <a:schemeClr val="bg1"/>
                </a:solidFill>
              </a:rPr>
              <a:t>5 m</a:t>
            </a:r>
          </a:p>
        </p:txBody>
      </p:sp>
      <p:grpSp>
        <p:nvGrpSpPr>
          <p:cNvPr id="7" name="Grupp 6">
            <a:extLst>
              <a:ext uri="{FF2B5EF4-FFF2-40B4-BE49-F238E27FC236}">
                <a16:creationId xmlns:a16="http://schemas.microsoft.com/office/drawing/2014/main" id="{552E1E70-C451-4069-8813-E7AC5604ECDC}"/>
              </a:ext>
            </a:extLst>
          </p:cNvPr>
          <p:cNvGrpSpPr/>
          <p:nvPr/>
        </p:nvGrpSpPr>
        <p:grpSpPr>
          <a:xfrm>
            <a:off x="5622263" y="1530825"/>
            <a:ext cx="5395535" cy="4046651"/>
            <a:chOff x="1524000" y="1475170"/>
            <a:chExt cx="7194046" cy="5395535"/>
          </a:xfrm>
        </p:grpSpPr>
        <p:pic>
          <p:nvPicPr>
            <p:cNvPr id="8" name="Bildobjekt 7">
              <a:extLst>
                <a:ext uri="{FF2B5EF4-FFF2-40B4-BE49-F238E27FC236}">
                  <a16:creationId xmlns:a16="http://schemas.microsoft.com/office/drawing/2014/main" id="{A9D23501-1AF3-405C-9C6E-F6E939BFD1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475170"/>
              <a:ext cx="7194046" cy="5395535"/>
            </a:xfrm>
            <a:prstGeom prst="rect">
              <a:avLst/>
            </a:prstGeom>
          </p:spPr>
        </p:pic>
        <p:sp>
          <p:nvSpPr>
            <p:cNvPr id="9" name="textruta 8">
              <a:extLst>
                <a:ext uri="{FF2B5EF4-FFF2-40B4-BE49-F238E27FC236}">
                  <a16:creationId xmlns:a16="http://schemas.microsoft.com/office/drawing/2014/main" id="{17AC36A8-5639-4D87-842A-C53889D459C4}"/>
                </a:ext>
              </a:extLst>
            </p:cNvPr>
            <p:cNvSpPr txBox="1"/>
            <p:nvPr/>
          </p:nvSpPr>
          <p:spPr>
            <a:xfrm>
              <a:off x="2801179" y="5013500"/>
              <a:ext cx="763457" cy="400109"/>
            </a:xfrm>
            <a:prstGeom prst="rect">
              <a:avLst/>
            </a:prstGeom>
            <a:noFill/>
          </p:spPr>
          <p:txBody>
            <a:bodyPr wrap="none" rtlCol="0">
              <a:spAutoFit/>
            </a:bodyPr>
            <a:lstStyle/>
            <a:p>
              <a:r>
                <a:rPr lang="sv-SE" sz="1350" dirty="0">
                  <a:solidFill>
                    <a:schemeClr val="bg1"/>
                  </a:solidFill>
                </a:rPr>
                <a:t>90cm</a:t>
              </a:r>
            </a:p>
          </p:txBody>
        </p:sp>
        <p:cxnSp>
          <p:nvCxnSpPr>
            <p:cNvPr id="10" name="Rak pilkoppling 9">
              <a:extLst>
                <a:ext uri="{FF2B5EF4-FFF2-40B4-BE49-F238E27FC236}">
                  <a16:creationId xmlns:a16="http://schemas.microsoft.com/office/drawing/2014/main" id="{1C83ED3B-8A2D-4582-899A-D386AE3A348C}"/>
                </a:ext>
              </a:extLst>
            </p:cNvPr>
            <p:cNvCxnSpPr/>
            <p:nvPr/>
          </p:nvCxnSpPr>
          <p:spPr>
            <a:xfrm flipV="1">
              <a:off x="2150166" y="5834271"/>
              <a:ext cx="4035287" cy="894521"/>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Rak pilkoppling 10">
              <a:extLst>
                <a:ext uri="{FF2B5EF4-FFF2-40B4-BE49-F238E27FC236}">
                  <a16:creationId xmlns:a16="http://schemas.microsoft.com/office/drawing/2014/main" id="{64B89C7C-0DEE-4D20-A24C-D8B7846A7B29}"/>
                </a:ext>
              </a:extLst>
            </p:cNvPr>
            <p:cNvCxnSpPr>
              <a:cxnSpLocks/>
            </p:cNvCxnSpPr>
            <p:nvPr/>
          </p:nvCxnSpPr>
          <p:spPr>
            <a:xfrm flipV="1">
              <a:off x="3959087" y="3826565"/>
              <a:ext cx="0" cy="1013792"/>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ruta 11">
              <a:extLst>
                <a:ext uri="{FF2B5EF4-FFF2-40B4-BE49-F238E27FC236}">
                  <a16:creationId xmlns:a16="http://schemas.microsoft.com/office/drawing/2014/main" id="{C77D6682-0A2B-4346-944A-01CCBB9A3B0D}"/>
                </a:ext>
              </a:extLst>
            </p:cNvPr>
            <p:cNvSpPr txBox="1"/>
            <p:nvPr/>
          </p:nvSpPr>
          <p:spPr>
            <a:xfrm>
              <a:off x="3190992" y="4119591"/>
              <a:ext cx="881011" cy="400109"/>
            </a:xfrm>
            <a:prstGeom prst="rect">
              <a:avLst/>
            </a:prstGeom>
            <a:noFill/>
          </p:spPr>
          <p:txBody>
            <a:bodyPr wrap="none" rtlCol="0">
              <a:spAutoFit/>
            </a:bodyPr>
            <a:lstStyle/>
            <a:p>
              <a:r>
                <a:rPr lang="sv-SE" sz="1350" dirty="0">
                  <a:solidFill>
                    <a:schemeClr val="bg1"/>
                  </a:solidFill>
                </a:rPr>
                <a:t>100cm</a:t>
              </a:r>
            </a:p>
          </p:txBody>
        </p:sp>
        <p:sp>
          <p:nvSpPr>
            <p:cNvPr id="13" name="Pil: nedåt 12">
              <a:extLst>
                <a:ext uri="{FF2B5EF4-FFF2-40B4-BE49-F238E27FC236}">
                  <a16:creationId xmlns:a16="http://schemas.microsoft.com/office/drawing/2014/main" id="{6605D64A-C412-4D98-A411-CA9E3F8FF015}"/>
                </a:ext>
              </a:extLst>
            </p:cNvPr>
            <p:cNvSpPr/>
            <p:nvPr/>
          </p:nvSpPr>
          <p:spPr>
            <a:xfrm rot="8251147">
              <a:off x="4533368" y="4651729"/>
              <a:ext cx="381222" cy="927809"/>
            </a:xfrm>
            <a:prstGeom prst="down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350" dirty="0"/>
            </a:p>
          </p:txBody>
        </p:sp>
        <p:sp>
          <p:nvSpPr>
            <p:cNvPr id="14" name="textruta 13">
              <a:extLst>
                <a:ext uri="{FF2B5EF4-FFF2-40B4-BE49-F238E27FC236}">
                  <a16:creationId xmlns:a16="http://schemas.microsoft.com/office/drawing/2014/main" id="{FFB7C4B5-0A0C-4C0B-AA0B-7FBE61E8933A}"/>
                </a:ext>
              </a:extLst>
            </p:cNvPr>
            <p:cNvSpPr txBox="1"/>
            <p:nvPr/>
          </p:nvSpPr>
          <p:spPr>
            <a:xfrm>
              <a:off x="4393950" y="5442468"/>
              <a:ext cx="1628908" cy="400109"/>
            </a:xfrm>
            <a:prstGeom prst="rect">
              <a:avLst/>
            </a:prstGeom>
            <a:noFill/>
          </p:spPr>
          <p:txBody>
            <a:bodyPr wrap="none" rtlCol="0">
              <a:spAutoFit/>
            </a:bodyPr>
            <a:lstStyle/>
            <a:p>
              <a:r>
                <a:rPr lang="sv-SE" sz="1350" dirty="0">
                  <a:solidFill>
                    <a:schemeClr val="bg1"/>
                  </a:solidFill>
                </a:rPr>
                <a:t>Ingen kantsten</a:t>
              </a:r>
            </a:p>
          </p:txBody>
        </p:sp>
        <p:sp>
          <p:nvSpPr>
            <p:cNvPr id="15" name="Rätvinklig triangel 14">
              <a:extLst>
                <a:ext uri="{FF2B5EF4-FFF2-40B4-BE49-F238E27FC236}">
                  <a16:creationId xmlns:a16="http://schemas.microsoft.com/office/drawing/2014/main" id="{2471908F-C8A9-4B16-9DBB-4461014EAE94}"/>
                </a:ext>
              </a:extLst>
            </p:cNvPr>
            <p:cNvSpPr/>
            <p:nvPr/>
          </p:nvSpPr>
          <p:spPr>
            <a:xfrm rot="20942784">
              <a:off x="5989757" y="5232145"/>
              <a:ext cx="2079411" cy="199245"/>
            </a:xfrm>
            <a:prstGeom prst="r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350" dirty="0"/>
            </a:p>
          </p:txBody>
        </p:sp>
        <p:sp>
          <p:nvSpPr>
            <p:cNvPr id="16" name="textruta 15">
              <a:extLst>
                <a:ext uri="{FF2B5EF4-FFF2-40B4-BE49-F238E27FC236}">
                  <a16:creationId xmlns:a16="http://schemas.microsoft.com/office/drawing/2014/main" id="{C3CBA76D-C468-4ECC-B2DA-754CE7BDA784}"/>
                </a:ext>
              </a:extLst>
            </p:cNvPr>
            <p:cNvSpPr txBox="1"/>
            <p:nvPr/>
          </p:nvSpPr>
          <p:spPr>
            <a:xfrm rot="21395038">
              <a:off x="6550990" y="5468881"/>
              <a:ext cx="1654008" cy="400109"/>
            </a:xfrm>
            <a:prstGeom prst="rect">
              <a:avLst/>
            </a:prstGeom>
            <a:noFill/>
          </p:spPr>
          <p:txBody>
            <a:bodyPr wrap="square" rtlCol="0">
              <a:spAutoFit/>
            </a:bodyPr>
            <a:lstStyle/>
            <a:p>
              <a:r>
                <a:rPr lang="sv-SE" sz="1350" dirty="0">
                  <a:solidFill>
                    <a:schemeClr val="bg1"/>
                  </a:solidFill>
                </a:rPr>
                <a:t>Lutning &lt; 1:50</a:t>
              </a:r>
            </a:p>
          </p:txBody>
        </p:sp>
      </p:grpSp>
      <p:sp>
        <p:nvSpPr>
          <p:cNvPr id="17" name="textruta 16">
            <a:extLst>
              <a:ext uri="{FF2B5EF4-FFF2-40B4-BE49-F238E27FC236}">
                <a16:creationId xmlns:a16="http://schemas.microsoft.com/office/drawing/2014/main" id="{10CA9974-BDFC-450D-8CE2-38F45F9E1F1D}"/>
              </a:ext>
            </a:extLst>
          </p:cNvPr>
          <p:cNvSpPr txBox="1"/>
          <p:nvPr/>
        </p:nvSpPr>
        <p:spPr>
          <a:xfrm>
            <a:off x="5525746" y="5733757"/>
            <a:ext cx="6093724" cy="646331"/>
          </a:xfrm>
          <a:prstGeom prst="rect">
            <a:avLst/>
          </a:prstGeom>
          <a:noFill/>
        </p:spPr>
        <p:txBody>
          <a:bodyPr wrap="square">
            <a:spAutoFit/>
          </a:bodyPr>
          <a:lstStyle/>
          <a:p>
            <a:r>
              <a:rPr lang="sv-SE" dirty="0">
                <a:solidFill>
                  <a:schemeClr val="tx2"/>
                </a:solidFill>
                <a:cs typeface="Calibri"/>
              </a:rPr>
              <a:t>Mer info om tillgängliga laddplatser finns på:</a:t>
            </a:r>
          </a:p>
          <a:p>
            <a:r>
              <a:rPr lang="sv-SE" dirty="0">
                <a:solidFill>
                  <a:schemeClr val="tx2"/>
                </a:solidFill>
                <a:cs typeface="Calibri"/>
                <a:hlinkClick r:id="rId5">
                  <a:extLst>
                    <a:ext uri="{A12FA001-AC4F-418D-AE19-62706E023703}">
                      <ahyp:hlinkClr xmlns:ahyp="http://schemas.microsoft.com/office/drawing/2018/hyperlinkcolor" val="tx"/>
                    </a:ext>
                  </a:extLst>
                </a:hlinkClick>
              </a:rPr>
              <a:t>https</a:t>
            </a:r>
            <a:r>
              <a:rPr lang="sv-SE" dirty="0">
                <a:solidFill>
                  <a:schemeClr val="tx2"/>
                </a:solidFill>
                <a:hlinkClick r:id="rId5">
                  <a:extLst>
                    <a:ext uri="{A12FA001-AC4F-418D-AE19-62706E023703}">
                      <ahyp:hlinkClr xmlns:ahyp="http://schemas.microsoft.com/office/drawing/2018/hyperlinkcolor" val="tx"/>
                    </a:ext>
                  </a:extLst>
                </a:hlinkClick>
              </a:rPr>
              <a:t>://biofuelregion.se/kunskap/elfordon</a:t>
            </a:r>
            <a:endParaRPr lang="sv-SE" dirty="0"/>
          </a:p>
        </p:txBody>
      </p:sp>
      <p:sp>
        <p:nvSpPr>
          <p:cNvPr id="18" name="Rektangel 17">
            <a:extLst>
              <a:ext uri="{FF2B5EF4-FFF2-40B4-BE49-F238E27FC236}">
                <a16:creationId xmlns:a16="http://schemas.microsoft.com/office/drawing/2014/main" id="{5C7701EE-D554-4EE3-8751-03988D6C5AD5}"/>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514138487"/>
      </p:ext>
    </p:extLst>
  </p:cSld>
  <p:clrMapOvr>
    <a:masterClrMapping/>
  </p:clrMapOvr>
  <mc:AlternateContent xmlns:mc="http://schemas.openxmlformats.org/markup-compatibility/2006" xmlns:p14="http://schemas.microsoft.com/office/powerpoint/2010/main">
    <mc:Choice Requires="p14">
      <p:transition spd="slow" p14:dur="2000" advTm="105612"/>
    </mc:Choice>
    <mc:Fallback xmlns="">
      <p:transition spd="slow" advTm="1056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ruta 3">
            <a:extLst>
              <a:ext uri="{FF2B5EF4-FFF2-40B4-BE49-F238E27FC236}">
                <a16:creationId xmlns:a16="http://schemas.microsoft.com/office/drawing/2014/main" id="{2B1B1D73-533E-402E-9419-6164430E40C8}"/>
              </a:ext>
            </a:extLst>
          </p:cNvPr>
          <p:cNvSpPr txBox="1"/>
          <p:nvPr/>
        </p:nvSpPr>
        <p:spPr>
          <a:xfrm>
            <a:off x="6607830" y="0"/>
            <a:ext cx="4840010" cy="1807305"/>
          </a:xfrm>
          <a:prstGeom prst="rect">
            <a:avLst/>
          </a:prstGeom>
        </p:spPr>
        <p:txBody>
          <a:bodyPr vert="horz" lIns="91440" tIns="45720" rIns="91440" bIns="45720" rtlCol="0" anchor="ctr">
            <a:normAutofit/>
          </a:bodyPr>
          <a:lstStyle/>
          <a:p>
            <a:pPr marL="50400" indent="0">
              <a:lnSpc>
                <a:spcPct val="90000"/>
              </a:lnSpc>
              <a:spcBef>
                <a:spcPct val="0"/>
              </a:spcBef>
              <a:spcAft>
                <a:spcPts val="600"/>
              </a:spcAft>
            </a:pPr>
            <a:r>
              <a:rPr lang="en-US" sz="4400" dirty="0">
                <a:latin typeface="+mj-lt"/>
                <a:ea typeface="+mj-ea"/>
                <a:cs typeface="+mj-cs"/>
              </a:rPr>
              <a:t>Avsnitt</a:t>
            </a:r>
          </a:p>
        </p:txBody>
      </p:sp>
      <p:pic>
        <p:nvPicPr>
          <p:cNvPr id="5" name="Bildobjekt 4">
            <a:extLst>
              <a:ext uri="{FF2B5EF4-FFF2-40B4-BE49-F238E27FC236}">
                <a16:creationId xmlns:a16="http://schemas.microsoft.com/office/drawing/2014/main" id="{FA0043D6-2075-4615-9E64-2458698153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950" r="9495"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Platshållare för innehåll 2">
            <a:extLst>
              <a:ext uri="{FF2B5EF4-FFF2-40B4-BE49-F238E27FC236}">
                <a16:creationId xmlns:a16="http://schemas.microsoft.com/office/drawing/2014/main" id="{EBB06EC1-9F45-4DCB-BF94-11C4668FA4E1}"/>
              </a:ext>
            </a:extLst>
          </p:cNvPr>
          <p:cNvSpPr>
            <a:spLocks noGrp="1"/>
          </p:cNvSpPr>
          <p:nvPr>
            <p:ph idx="1"/>
          </p:nvPr>
        </p:nvSpPr>
        <p:spPr>
          <a:xfrm>
            <a:off x="6364289" y="1179590"/>
            <a:ext cx="5576942" cy="5008797"/>
          </a:xfrm>
        </p:spPr>
        <p:txBody>
          <a:bodyPr vert="horz" lIns="91440" tIns="45720" rIns="91440" bIns="45720" rtlCol="0">
            <a:noAutofit/>
          </a:bodyPr>
          <a:lstStyle/>
          <a:p>
            <a:pPr marL="800100" lvl="1" indent="-342900">
              <a:spcBef>
                <a:spcPts val="0"/>
              </a:spcBef>
              <a:buAutoNum type="arabicPeriod"/>
            </a:pPr>
            <a:endParaRPr lang="en-US" sz="2000" dirty="0">
              <a:latin typeface="+mj-lt"/>
            </a:endParaRPr>
          </a:p>
          <a:p>
            <a:pPr marL="800100" lvl="1" indent="-342900">
              <a:spcBef>
                <a:spcPts val="0"/>
              </a:spcBef>
              <a:buAutoNum type="arabicPeriod"/>
            </a:pPr>
            <a:r>
              <a:rPr lang="en-US" sz="2000" dirty="0">
                <a:latin typeface="+mj-lt"/>
              </a:rPr>
              <a:t>Intro</a:t>
            </a:r>
          </a:p>
          <a:p>
            <a:pPr marL="800100" lvl="1" indent="-342900">
              <a:spcBef>
                <a:spcPts val="0"/>
              </a:spcBef>
              <a:buAutoNum type="arabicPeriod"/>
            </a:pPr>
            <a:endParaRPr lang="en-US" sz="2000" dirty="0">
              <a:latin typeface="+mj-lt"/>
            </a:endParaRPr>
          </a:p>
          <a:p>
            <a:pPr marL="800100" lvl="1" indent="-342900">
              <a:spcBef>
                <a:spcPts val="0"/>
              </a:spcBef>
              <a:buAutoNum type="arabicPeriod"/>
            </a:pPr>
            <a:r>
              <a:rPr lang="en-US" sz="2000" dirty="0">
                <a:latin typeface="+mj-lt"/>
              </a:rPr>
              <a:t>Kunskap om elfordon &amp; laddning</a:t>
            </a:r>
          </a:p>
          <a:p>
            <a:pPr marL="800100" lvl="1" indent="-342900">
              <a:spcBef>
                <a:spcPts val="0"/>
              </a:spcBef>
              <a:buAutoNum type="arabicPeriod"/>
            </a:pPr>
            <a:endParaRPr lang="en-US" sz="2000" dirty="0">
              <a:latin typeface="+mj-lt"/>
            </a:endParaRPr>
          </a:p>
          <a:p>
            <a:pPr marL="800100" lvl="1" indent="-342900">
              <a:spcBef>
                <a:spcPts val="0"/>
              </a:spcBef>
              <a:buAutoNum type="arabicPeriod"/>
            </a:pPr>
            <a:r>
              <a:rPr lang="en-US" sz="2000" dirty="0">
                <a:latin typeface="+mj-lt"/>
              </a:rPr>
              <a:t>Varför laddinfrastrategi? </a:t>
            </a:r>
          </a:p>
          <a:p>
            <a:pPr marL="800100" lvl="1" indent="-342900">
              <a:spcBef>
                <a:spcPts val="0"/>
              </a:spcBef>
              <a:buAutoNum type="arabicPeriod"/>
            </a:pPr>
            <a:endParaRPr lang="en-US" sz="2000" dirty="0">
              <a:latin typeface="+mj-lt"/>
            </a:endParaRPr>
          </a:p>
          <a:p>
            <a:pPr marL="800100" lvl="1" indent="-342900">
              <a:spcBef>
                <a:spcPts val="0"/>
              </a:spcBef>
              <a:buFont typeface="Arial" panose="020B0604020202020204" pitchFamily="34" charset="0"/>
              <a:buAutoNum type="arabicPeriod"/>
            </a:pPr>
            <a:r>
              <a:rPr lang="en-US" sz="2000" dirty="0">
                <a:latin typeface="+mj-lt"/>
              </a:rPr>
              <a:t>Mandat, arbetsgrupp &amp; process</a:t>
            </a:r>
          </a:p>
          <a:p>
            <a:pPr marL="800100" lvl="1" indent="-342900">
              <a:spcBef>
                <a:spcPts val="0"/>
              </a:spcBef>
              <a:buFont typeface="Arial" panose="020B0604020202020204" pitchFamily="34" charset="0"/>
              <a:buAutoNum type="arabicPeriod"/>
            </a:pPr>
            <a:endParaRPr lang="en-US" sz="2000" dirty="0">
              <a:latin typeface="+mj-lt"/>
            </a:endParaRPr>
          </a:p>
          <a:p>
            <a:pPr marL="800100" lvl="1" indent="-342900">
              <a:spcBef>
                <a:spcPts val="0"/>
              </a:spcBef>
              <a:buFont typeface="Arial" panose="020B0604020202020204" pitchFamily="34" charset="0"/>
              <a:buAutoNum type="arabicPeriod"/>
            </a:pPr>
            <a:r>
              <a:rPr lang="en-US" sz="2000" dirty="0">
                <a:latin typeface="+mj-lt"/>
              </a:rPr>
              <a:t>Trender &amp; statistik (Jämtland-&gt;Norrbotten)</a:t>
            </a:r>
          </a:p>
          <a:p>
            <a:pPr marL="800100" lvl="1" indent="-342900">
              <a:spcBef>
                <a:spcPts val="0"/>
              </a:spcBef>
              <a:buFont typeface="Arial" panose="020B0604020202020204" pitchFamily="34" charset="0"/>
              <a:buAutoNum type="arabicPeriod"/>
            </a:pPr>
            <a:endParaRPr lang="en-US" sz="2000" dirty="0">
              <a:latin typeface="+mj-lt"/>
            </a:endParaRPr>
          </a:p>
          <a:p>
            <a:pPr marL="800100" lvl="1" indent="-342900">
              <a:spcBef>
                <a:spcPts val="0"/>
              </a:spcBef>
              <a:buFont typeface="Arial" panose="020B0604020202020204" pitchFamily="34" charset="0"/>
              <a:buAutoNum type="arabicPeriod"/>
            </a:pPr>
            <a:r>
              <a:rPr lang="en-US" sz="2000" dirty="0">
                <a:latin typeface="+mj-lt"/>
              </a:rPr>
              <a:t>Workshop </a:t>
            </a:r>
          </a:p>
          <a:p>
            <a:pPr lvl="2">
              <a:spcBef>
                <a:spcPts val="0"/>
              </a:spcBef>
            </a:pPr>
            <a:r>
              <a:rPr lang="en-US" sz="1800" dirty="0">
                <a:latin typeface="+mj-lt"/>
              </a:rPr>
              <a:t>Mål &amp; ambition</a:t>
            </a:r>
          </a:p>
          <a:p>
            <a:pPr lvl="2">
              <a:spcBef>
                <a:spcPts val="0"/>
              </a:spcBef>
            </a:pPr>
            <a:r>
              <a:rPr lang="en-US" sz="1800" dirty="0">
                <a:latin typeface="+mj-lt"/>
              </a:rPr>
              <a:t>Publik laddning </a:t>
            </a:r>
          </a:p>
          <a:p>
            <a:pPr lvl="2">
              <a:spcBef>
                <a:spcPts val="0"/>
              </a:spcBef>
            </a:pPr>
            <a:r>
              <a:rPr lang="en-US" sz="1800" dirty="0">
                <a:latin typeface="+mj-lt"/>
              </a:rPr>
              <a:t>Kommunkoncern</a:t>
            </a:r>
            <a:endParaRPr lang="en-US" sz="2000" dirty="0">
              <a:latin typeface="+mj-lt"/>
            </a:endParaRPr>
          </a:p>
          <a:p>
            <a:pPr marL="800100" lvl="1" indent="-342900">
              <a:spcBef>
                <a:spcPts val="0"/>
              </a:spcBef>
              <a:buFont typeface="Arial" panose="020B0604020202020204" pitchFamily="34" charset="0"/>
              <a:buAutoNum type="arabicPeriod"/>
            </a:pPr>
            <a:endParaRPr lang="en-US" sz="2000" dirty="0">
              <a:latin typeface="+mj-lt"/>
            </a:endParaRPr>
          </a:p>
          <a:p>
            <a:pPr marL="800100" lvl="1" indent="-342900">
              <a:spcBef>
                <a:spcPts val="0"/>
              </a:spcBef>
              <a:buFont typeface="Arial" panose="020B0604020202020204" pitchFamily="34" charset="0"/>
              <a:buAutoNum type="arabicPeriod"/>
            </a:pPr>
            <a:r>
              <a:rPr lang="en-US" sz="2000" dirty="0">
                <a:latin typeface="+mj-lt"/>
              </a:rPr>
              <a:t>Uppföljning</a:t>
            </a:r>
          </a:p>
          <a:p>
            <a:pPr marL="800100" lvl="1" indent="-342900">
              <a:spcBef>
                <a:spcPts val="0"/>
              </a:spcBef>
              <a:buFont typeface="Arial" panose="020B0604020202020204" pitchFamily="34" charset="0"/>
              <a:buAutoNum type="arabicPeriod"/>
            </a:pPr>
            <a:endParaRPr lang="en-US" sz="2000" dirty="0">
              <a:latin typeface="+mj-lt"/>
            </a:endParaRPr>
          </a:p>
          <a:p>
            <a:pPr marL="800100" lvl="1" indent="-342900">
              <a:spcBef>
                <a:spcPts val="0"/>
              </a:spcBef>
              <a:buFont typeface="Arial" panose="020B0604020202020204" pitchFamily="34" charset="0"/>
              <a:buAutoNum type="arabicPeriod"/>
            </a:pPr>
            <a:r>
              <a:rPr lang="en-US" sz="2000" dirty="0">
                <a:latin typeface="+mj-lt"/>
              </a:rPr>
              <a:t>Tack, kontakt &amp; finansiärer</a:t>
            </a:r>
            <a:endParaRPr lang="en-US" sz="1800" dirty="0">
              <a:latin typeface="+mj-lt"/>
            </a:endParaRPr>
          </a:p>
          <a:p>
            <a:pPr lvl="2">
              <a:spcBef>
                <a:spcPts val="0"/>
              </a:spcBef>
            </a:pPr>
            <a:endParaRPr lang="en-US" dirty="0">
              <a:latin typeface="+mj-lt"/>
            </a:endParaRPr>
          </a:p>
          <a:p>
            <a:pPr lvl="1">
              <a:spcBef>
                <a:spcPts val="0"/>
              </a:spcBef>
            </a:pPr>
            <a:endParaRPr lang="en-US" sz="2000" dirty="0">
              <a:latin typeface="+mj-lt"/>
            </a:endParaRPr>
          </a:p>
          <a:p>
            <a:pPr lvl="1">
              <a:spcBef>
                <a:spcPts val="0"/>
              </a:spcBef>
            </a:pPr>
            <a:endParaRPr lang="en-US" sz="2000" dirty="0">
              <a:latin typeface="+mj-lt"/>
            </a:endParaRPr>
          </a:p>
          <a:p>
            <a:pPr lvl="1">
              <a:spcBef>
                <a:spcPts val="0"/>
              </a:spcBef>
            </a:pPr>
            <a:endParaRPr lang="en-US" sz="2000" dirty="0">
              <a:latin typeface="+mj-lt"/>
            </a:endParaRPr>
          </a:p>
          <a:p>
            <a:pPr lvl="1">
              <a:spcBef>
                <a:spcPts val="0"/>
              </a:spcBef>
            </a:pPr>
            <a:endParaRPr lang="en-US" sz="2000" dirty="0">
              <a:latin typeface="+mj-lt"/>
            </a:endParaRPr>
          </a:p>
        </p:txBody>
      </p:sp>
    </p:spTree>
    <p:extLst>
      <p:ext uri="{BB962C8B-B14F-4D97-AF65-F5344CB8AC3E}">
        <p14:creationId xmlns:p14="http://schemas.microsoft.com/office/powerpoint/2010/main" val="1560408673"/>
      </p:ext>
    </p:extLst>
  </p:cSld>
  <p:clrMapOvr>
    <a:masterClrMapping/>
  </p:clrMapOvr>
  <mc:AlternateContent xmlns:mc="http://schemas.openxmlformats.org/markup-compatibility/2006" xmlns:p14="http://schemas.microsoft.com/office/powerpoint/2010/main">
    <mc:Choice Requires="p14">
      <p:transition spd="slow" p14:dur="2000" advTm="17672"/>
    </mc:Choice>
    <mc:Fallback xmlns="">
      <p:transition spd="slow" advTm="1767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0ED8E6AC-18DA-4813-8D81-E49DDC0D3A46}"/>
              </a:ext>
            </a:extLst>
          </p:cNvPr>
          <p:cNvSpPr txBox="1">
            <a:spLocks/>
          </p:cNvSpPr>
          <p:nvPr/>
        </p:nvSpPr>
        <p:spPr>
          <a:xfrm>
            <a:off x="638881" y="457200"/>
            <a:ext cx="10909640" cy="13686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600" dirty="0"/>
              <a:t>Enfasladdning eller trefasladdning?</a:t>
            </a:r>
          </a:p>
        </p:txBody>
      </p:sp>
      <p:sp>
        <p:nvSpPr>
          <p:cNvPr id="1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Bildobjekt 2">
            <a:extLst>
              <a:ext uri="{FF2B5EF4-FFF2-40B4-BE49-F238E27FC236}">
                <a16:creationId xmlns:a16="http://schemas.microsoft.com/office/drawing/2014/main" id="{D232AC95-2F26-4552-B376-258E9DF081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133" y="2642616"/>
            <a:ext cx="5422229" cy="3605784"/>
          </a:xfrm>
          <a:prstGeom prst="rect">
            <a:avLst/>
          </a:prstGeom>
        </p:spPr>
      </p:pic>
      <p:pic>
        <p:nvPicPr>
          <p:cNvPr id="4" name="Bildobjekt 3">
            <a:extLst>
              <a:ext uri="{FF2B5EF4-FFF2-40B4-BE49-F238E27FC236}">
                <a16:creationId xmlns:a16="http://schemas.microsoft.com/office/drawing/2014/main" id="{FD2EC489-EE89-4128-9C76-2716E15137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6522" y="2642616"/>
            <a:ext cx="5590363" cy="3605784"/>
          </a:xfrm>
          <a:prstGeom prst="rect">
            <a:avLst/>
          </a:prstGeom>
        </p:spPr>
      </p:pic>
      <p:sp>
        <p:nvSpPr>
          <p:cNvPr id="7" name="Rektangel 6">
            <a:extLst>
              <a:ext uri="{FF2B5EF4-FFF2-40B4-BE49-F238E27FC236}">
                <a16:creationId xmlns:a16="http://schemas.microsoft.com/office/drawing/2014/main" id="{AC02444F-6598-4B74-A184-0DD003D6F82F}"/>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969792882"/>
      </p:ext>
    </p:extLst>
  </p:cSld>
  <p:clrMapOvr>
    <a:masterClrMapping/>
  </p:clrMapOvr>
  <mc:AlternateContent xmlns:mc="http://schemas.openxmlformats.org/markup-compatibility/2006" xmlns:p14="http://schemas.microsoft.com/office/powerpoint/2010/main">
    <mc:Choice Requires="p14">
      <p:transition spd="slow" p14:dur="2000" advTm="71402"/>
    </mc:Choice>
    <mc:Fallback xmlns="">
      <p:transition spd="slow" advTm="7140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88AFDE-8404-4F37-9B92-5C7490123FCE}"/>
              </a:ext>
            </a:extLst>
          </p:cNvPr>
          <p:cNvSpPr txBox="1">
            <a:spLocks/>
          </p:cNvSpPr>
          <p:nvPr/>
        </p:nvSpPr>
        <p:spPr>
          <a:xfrm>
            <a:off x="906632" y="1586443"/>
            <a:ext cx="9770694" cy="640551"/>
          </a:xfrm>
          <a:prstGeom prst="rect">
            <a:avLst/>
          </a:prstGeom>
          <a:solidFill>
            <a:schemeClr val="tx2"/>
          </a:solidFill>
          <a:ln>
            <a:noFill/>
          </a:ln>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bg1"/>
                </a:solidFill>
              </a:rPr>
              <a:t>Undvika förhöjd säkring</a:t>
            </a:r>
          </a:p>
        </p:txBody>
      </p:sp>
      <p:sp>
        <p:nvSpPr>
          <p:cNvPr id="3" name="Platshållare för text 2">
            <a:extLst>
              <a:ext uri="{FF2B5EF4-FFF2-40B4-BE49-F238E27FC236}">
                <a16:creationId xmlns:a16="http://schemas.microsoft.com/office/drawing/2014/main" id="{B480F7CE-FE36-4437-81C0-673138276D0F}"/>
              </a:ext>
            </a:extLst>
          </p:cNvPr>
          <p:cNvSpPr txBox="1">
            <a:spLocks/>
          </p:cNvSpPr>
          <p:nvPr/>
        </p:nvSpPr>
        <p:spPr>
          <a:xfrm>
            <a:off x="906632" y="2284837"/>
            <a:ext cx="2886783" cy="617313"/>
          </a:xfrm>
          <a:prstGeom prst="rect">
            <a:avLst/>
          </a:prstGeom>
          <a:solidFill>
            <a:schemeClr val="accent1"/>
          </a:solidFill>
          <a:ln>
            <a:noFill/>
          </a:ln>
        </p:spPr>
        <p:txBody>
          <a:bodyPr vert="horz" lIns="0" tIns="0" rIns="0" bIns="45720" rtlCol="0" anchor="ctr">
            <a:normAutofit fontScale="92500" lnSpcReduction="10000"/>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200" dirty="0">
                <a:solidFill>
                  <a:schemeClr val="bg1"/>
                </a:solidFill>
                <a:latin typeface="Calibri Light"/>
                <a:cs typeface="Calibri Light"/>
              </a:rPr>
              <a:t>Balansering mellan laddpunkter/stolpar</a:t>
            </a:r>
          </a:p>
        </p:txBody>
      </p:sp>
      <p:sp>
        <p:nvSpPr>
          <p:cNvPr id="4" name="Platshållare för text 2">
            <a:extLst>
              <a:ext uri="{FF2B5EF4-FFF2-40B4-BE49-F238E27FC236}">
                <a16:creationId xmlns:a16="http://schemas.microsoft.com/office/drawing/2014/main" id="{5C000265-3022-408C-8BF6-46E4BFBE30CE}"/>
              </a:ext>
            </a:extLst>
          </p:cNvPr>
          <p:cNvSpPr txBox="1">
            <a:spLocks/>
          </p:cNvSpPr>
          <p:nvPr/>
        </p:nvSpPr>
        <p:spPr>
          <a:xfrm>
            <a:off x="4348587" y="2284837"/>
            <a:ext cx="2886783" cy="617313"/>
          </a:xfrm>
          <a:prstGeom prst="rect">
            <a:avLst/>
          </a:prstGeom>
          <a:solidFill>
            <a:schemeClr val="accent1"/>
          </a:solidFill>
          <a:ln>
            <a:noFill/>
          </a:ln>
        </p:spPr>
        <p:txBody>
          <a:bodyPr lIns="0" tIns="0" rIns="0">
            <a:normAutofit fontScale="92500"/>
          </a:bodyPr>
          <a:lstStyle>
            <a:lvl1pPr indent="0" defTabSz="457200">
              <a:spcBef>
                <a:spcPct val="20000"/>
              </a:spcBef>
              <a:buFont typeface="Arial"/>
              <a:buNone/>
              <a:defRPr sz="2400" b="0" i="0">
                <a:solidFill>
                  <a:schemeClr val="bg1"/>
                </a:solidFill>
                <a:latin typeface="Calibri Light"/>
                <a:cs typeface="Calibri Light"/>
              </a:defRPr>
            </a:lvl1pPr>
            <a:lvl2pPr marL="0" indent="0" defTabSz="457200">
              <a:spcBef>
                <a:spcPct val="20000"/>
              </a:spcBef>
              <a:buFont typeface="Arial"/>
              <a:buNone/>
              <a:defRPr sz="2400" b="0" i="0">
                <a:latin typeface="Calibri Light"/>
                <a:cs typeface="Calibri Light"/>
              </a:defRPr>
            </a:lvl2pPr>
            <a:lvl3pPr marL="0" indent="0" defTabSz="457200">
              <a:lnSpc>
                <a:spcPct val="100000"/>
              </a:lnSpc>
              <a:spcBef>
                <a:spcPts val="0"/>
              </a:spcBef>
              <a:buFont typeface="Arial"/>
              <a:buNone/>
              <a:defRPr sz="2400" b="0" i="0">
                <a:latin typeface="Calibri Light"/>
                <a:cs typeface="Calibri Light"/>
              </a:defRPr>
            </a:lvl3pPr>
            <a:lvl4pPr marL="0" indent="0" defTabSz="457200">
              <a:spcBef>
                <a:spcPct val="20000"/>
              </a:spcBef>
              <a:buFont typeface="Arial"/>
              <a:buNone/>
              <a:defRPr sz="2400" b="0" i="0">
                <a:latin typeface="Calibri Light"/>
                <a:cs typeface="Calibri Light"/>
              </a:defRPr>
            </a:lvl4pPr>
            <a:lvl5pPr marL="0" indent="0" defTabSz="457200">
              <a:spcBef>
                <a:spcPct val="20000"/>
              </a:spcBef>
              <a:buFont typeface="Arial"/>
              <a:buNone/>
              <a:defRPr sz="2400" b="0" i="0">
                <a:latin typeface="Calibri Light"/>
                <a:cs typeface="Calibri Light"/>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sv-SE" dirty="0"/>
              <a:t>Balansering mellan faser</a:t>
            </a:r>
          </a:p>
        </p:txBody>
      </p:sp>
      <p:sp>
        <p:nvSpPr>
          <p:cNvPr id="5" name="textruta 4">
            <a:extLst>
              <a:ext uri="{FF2B5EF4-FFF2-40B4-BE49-F238E27FC236}">
                <a16:creationId xmlns:a16="http://schemas.microsoft.com/office/drawing/2014/main" id="{4470F595-E9E7-438C-8473-81BB6E55EF2C}"/>
              </a:ext>
            </a:extLst>
          </p:cNvPr>
          <p:cNvSpPr txBox="1"/>
          <p:nvPr/>
        </p:nvSpPr>
        <p:spPr>
          <a:xfrm>
            <a:off x="906632" y="3121223"/>
            <a:ext cx="2886783" cy="2246769"/>
          </a:xfrm>
          <a:prstGeom prst="rect">
            <a:avLst/>
          </a:prstGeom>
          <a:noFill/>
        </p:spPr>
        <p:txBody>
          <a:bodyPr wrap="square">
            <a:spAutoFit/>
          </a:bodyPr>
          <a:lstStyle/>
          <a:p>
            <a:pPr marL="285750" indent="-285750">
              <a:buFont typeface="Arial" panose="020B0604020202020204" pitchFamily="34" charset="0"/>
              <a:buChar char="•"/>
            </a:pPr>
            <a:r>
              <a:rPr lang="sv-SE" sz="2000" dirty="0">
                <a:solidFill>
                  <a:srgbClr val="1F497D"/>
                </a:solidFill>
                <a:latin typeface="Calibri Light"/>
                <a:cs typeface="Calibri Light"/>
              </a:rPr>
              <a:t>Styr effekten till de fordon som behöver den mest </a:t>
            </a:r>
          </a:p>
          <a:p>
            <a:pPr marL="285750" indent="-285750">
              <a:buFont typeface="Arial" panose="020B0604020202020204" pitchFamily="34" charset="0"/>
              <a:buChar char="•"/>
            </a:pPr>
            <a:r>
              <a:rPr lang="sv-SE" sz="2000" dirty="0">
                <a:solidFill>
                  <a:srgbClr val="1F497D"/>
                </a:solidFill>
                <a:latin typeface="Calibri Light"/>
                <a:cs typeface="Calibri Light"/>
              </a:rPr>
              <a:t>Säkerställer att den totala belastningen inte överstiger maxgränsen på säkringen</a:t>
            </a:r>
          </a:p>
        </p:txBody>
      </p:sp>
      <p:sp>
        <p:nvSpPr>
          <p:cNvPr id="6" name="Platshållare för text 2">
            <a:extLst>
              <a:ext uri="{FF2B5EF4-FFF2-40B4-BE49-F238E27FC236}">
                <a16:creationId xmlns:a16="http://schemas.microsoft.com/office/drawing/2014/main" id="{B42447FF-FD2E-4A39-8DA1-038F49B33B51}"/>
              </a:ext>
            </a:extLst>
          </p:cNvPr>
          <p:cNvSpPr txBox="1">
            <a:spLocks/>
          </p:cNvSpPr>
          <p:nvPr/>
        </p:nvSpPr>
        <p:spPr>
          <a:xfrm>
            <a:off x="7790543" y="2284837"/>
            <a:ext cx="2886783" cy="617313"/>
          </a:xfrm>
          <a:prstGeom prst="rect">
            <a:avLst/>
          </a:prstGeom>
          <a:solidFill>
            <a:schemeClr val="accent1"/>
          </a:solidFill>
          <a:ln>
            <a:noFill/>
          </a:ln>
        </p:spPr>
        <p:txBody>
          <a:bodyPr lIns="0" tIns="0" rIns="0">
            <a:normAutofit fontScale="92500" lnSpcReduction="20000"/>
          </a:bodyPr>
          <a:lstStyle>
            <a:defPPr>
              <a:defRPr lang="sv-SE"/>
            </a:defPPr>
            <a:lvl1pPr indent="0" defTabSz="457200">
              <a:spcBef>
                <a:spcPct val="20000"/>
              </a:spcBef>
              <a:buFont typeface="Arial"/>
              <a:buNone/>
              <a:defRPr sz="2400" b="0" i="0">
                <a:solidFill>
                  <a:schemeClr val="bg1"/>
                </a:solidFill>
                <a:latin typeface="Calibri Light"/>
                <a:cs typeface="Calibri Light"/>
              </a:defRPr>
            </a:lvl1pPr>
            <a:lvl2pPr marL="0" indent="0" defTabSz="457200">
              <a:spcBef>
                <a:spcPct val="20000"/>
              </a:spcBef>
              <a:buFont typeface="Arial"/>
              <a:buNone/>
              <a:defRPr sz="2400" b="0" i="0">
                <a:latin typeface="Calibri Light"/>
                <a:cs typeface="Calibri Light"/>
              </a:defRPr>
            </a:lvl2pPr>
            <a:lvl3pPr marL="0" indent="0" defTabSz="457200">
              <a:lnSpc>
                <a:spcPct val="100000"/>
              </a:lnSpc>
              <a:spcBef>
                <a:spcPts val="0"/>
              </a:spcBef>
              <a:buFont typeface="Arial"/>
              <a:buNone/>
              <a:defRPr sz="2400" b="0" i="0">
                <a:latin typeface="Calibri Light"/>
                <a:cs typeface="Calibri Light"/>
              </a:defRPr>
            </a:lvl3pPr>
            <a:lvl4pPr marL="0" indent="0" defTabSz="457200">
              <a:spcBef>
                <a:spcPct val="20000"/>
              </a:spcBef>
              <a:buFont typeface="Arial"/>
              <a:buNone/>
              <a:defRPr sz="2400" b="0" i="0">
                <a:latin typeface="Calibri Light"/>
                <a:cs typeface="Calibri Light"/>
              </a:defRPr>
            </a:lvl4pPr>
            <a:lvl5pPr marL="0" indent="0" defTabSz="457200">
              <a:spcBef>
                <a:spcPct val="20000"/>
              </a:spcBef>
              <a:buFont typeface="Arial"/>
              <a:buNone/>
              <a:defRPr sz="2400" b="0" i="0">
                <a:latin typeface="Calibri Light"/>
                <a:cs typeface="Calibri Light"/>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sv-SE" dirty="0"/>
              <a:t>Balansering mellan laddare och fastigheten</a:t>
            </a:r>
          </a:p>
        </p:txBody>
      </p:sp>
      <p:sp>
        <p:nvSpPr>
          <p:cNvPr id="7" name="textruta 6">
            <a:extLst>
              <a:ext uri="{FF2B5EF4-FFF2-40B4-BE49-F238E27FC236}">
                <a16:creationId xmlns:a16="http://schemas.microsoft.com/office/drawing/2014/main" id="{68397414-C234-41FC-AA87-72928B3D31F3}"/>
              </a:ext>
            </a:extLst>
          </p:cNvPr>
          <p:cNvSpPr txBox="1"/>
          <p:nvPr/>
        </p:nvSpPr>
        <p:spPr>
          <a:xfrm>
            <a:off x="4348586" y="2959993"/>
            <a:ext cx="2886783" cy="2554545"/>
          </a:xfrm>
          <a:prstGeom prst="rect">
            <a:avLst/>
          </a:prstGeom>
          <a:noFill/>
        </p:spPr>
        <p:txBody>
          <a:bodyPr wrap="square">
            <a:spAutoFit/>
          </a:bodyPr>
          <a:lstStyle/>
          <a:p>
            <a:pPr marL="285750" indent="-285750">
              <a:buFont typeface="Arial" panose="020B0604020202020204" pitchFamily="34" charset="0"/>
              <a:buChar char="•"/>
            </a:pPr>
            <a:r>
              <a:rPr lang="sv-SE" sz="2000" dirty="0">
                <a:solidFill>
                  <a:srgbClr val="1F497D"/>
                </a:solidFill>
                <a:latin typeface="Calibri Light"/>
                <a:cs typeface="Calibri Light"/>
              </a:rPr>
              <a:t>Kräver tre-fas-anslutning</a:t>
            </a:r>
          </a:p>
          <a:p>
            <a:pPr marL="285750" indent="-285750">
              <a:buFont typeface="Arial" panose="020B0604020202020204" pitchFamily="34" charset="0"/>
              <a:buChar char="•"/>
            </a:pPr>
            <a:r>
              <a:rPr lang="sv-SE" sz="2000" dirty="0">
                <a:solidFill>
                  <a:srgbClr val="1F497D"/>
                </a:solidFill>
                <a:latin typeface="Calibri Light"/>
                <a:cs typeface="Calibri Light"/>
              </a:rPr>
              <a:t>Kan ge snabbare laddning</a:t>
            </a:r>
          </a:p>
          <a:p>
            <a:pPr marL="285750" indent="-285750">
              <a:buFont typeface="Arial" panose="020B0604020202020204" pitchFamily="34" charset="0"/>
              <a:buChar char="•"/>
            </a:pPr>
            <a:r>
              <a:rPr lang="sv-SE" sz="2000" dirty="0">
                <a:solidFill>
                  <a:srgbClr val="1F497D"/>
                </a:solidFill>
                <a:latin typeface="Calibri Light"/>
                <a:cs typeface="Calibri Light"/>
              </a:rPr>
              <a:t>Använder alla tre faser för att styra effektuttaget </a:t>
            </a:r>
          </a:p>
          <a:p>
            <a:pPr marL="285750" indent="-285750">
              <a:buFont typeface="Arial" panose="020B0604020202020204" pitchFamily="34" charset="0"/>
              <a:buChar char="•"/>
            </a:pPr>
            <a:endParaRPr lang="sv-SE" sz="2000" dirty="0"/>
          </a:p>
        </p:txBody>
      </p:sp>
      <p:sp>
        <p:nvSpPr>
          <p:cNvPr id="8" name="textruta 7">
            <a:extLst>
              <a:ext uri="{FF2B5EF4-FFF2-40B4-BE49-F238E27FC236}">
                <a16:creationId xmlns:a16="http://schemas.microsoft.com/office/drawing/2014/main" id="{4EAD1DA9-3F74-432A-86AB-A70075C0ADC2}"/>
              </a:ext>
            </a:extLst>
          </p:cNvPr>
          <p:cNvSpPr txBox="1"/>
          <p:nvPr/>
        </p:nvSpPr>
        <p:spPr>
          <a:xfrm>
            <a:off x="7727038" y="3121223"/>
            <a:ext cx="2886783" cy="1938992"/>
          </a:xfrm>
          <a:prstGeom prst="rect">
            <a:avLst/>
          </a:prstGeom>
          <a:noFill/>
        </p:spPr>
        <p:txBody>
          <a:bodyPr wrap="square">
            <a:spAutoFit/>
          </a:bodyPr>
          <a:lstStyle/>
          <a:p>
            <a:pPr marL="285750" indent="-285750">
              <a:buFont typeface="Arial" panose="020B0604020202020204" pitchFamily="34" charset="0"/>
              <a:buChar char="•"/>
            </a:pPr>
            <a:r>
              <a:rPr lang="sv-SE" sz="2000" dirty="0">
                <a:solidFill>
                  <a:srgbClr val="1F497D"/>
                </a:solidFill>
                <a:latin typeface="Calibri Light"/>
                <a:cs typeface="Calibri Light"/>
              </a:rPr>
              <a:t>Styr effekten mellan fastigheter och laddpunkter</a:t>
            </a:r>
          </a:p>
          <a:p>
            <a:pPr marL="285750" indent="-285750">
              <a:buFont typeface="Arial" panose="020B0604020202020204" pitchFamily="34" charset="0"/>
              <a:buChar char="•"/>
            </a:pPr>
            <a:r>
              <a:rPr lang="sv-SE" sz="2000" dirty="0">
                <a:solidFill>
                  <a:srgbClr val="1F497D"/>
                </a:solidFill>
                <a:latin typeface="Calibri Light"/>
                <a:cs typeface="Calibri Light"/>
              </a:rPr>
              <a:t>Tar bort risken för effekttoppar</a:t>
            </a:r>
          </a:p>
          <a:p>
            <a:pPr marL="285750" indent="-285750">
              <a:buFont typeface="Arial" panose="020B0604020202020204" pitchFamily="34" charset="0"/>
              <a:buChar char="•"/>
            </a:pPr>
            <a:endParaRPr lang="sv-SE" sz="2000" dirty="0"/>
          </a:p>
        </p:txBody>
      </p:sp>
      <p:sp>
        <p:nvSpPr>
          <p:cNvPr id="9" name="Rektangel 8">
            <a:extLst>
              <a:ext uri="{FF2B5EF4-FFF2-40B4-BE49-F238E27FC236}">
                <a16:creationId xmlns:a16="http://schemas.microsoft.com/office/drawing/2014/main" id="{DA5F9AFD-2A6E-4380-A7D1-430CA250D0A4}"/>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2425958308"/>
      </p:ext>
    </p:extLst>
  </p:cSld>
  <p:clrMapOvr>
    <a:masterClrMapping/>
  </p:clrMapOvr>
  <mc:AlternateContent xmlns:mc="http://schemas.openxmlformats.org/markup-compatibility/2006" xmlns:p14="http://schemas.microsoft.com/office/powerpoint/2010/main">
    <mc:Choice Requires="p14">
      <p:transition spd="slow" p14:dur="2000" advTm="71553"/>
    </mc:Choice>
    <mc:Fallback xmlns="">
      <p:transition spd="slow" advTm="71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A64DBAD6-974E-4778-B18C-438F97B8769B}"/>
              </a:ext>
            </a:extLst>
          </p:cNvPr>
          <p:cNvSpPr txBox="1"/>
          <p:nvPr/>
        </p:nvSpPr>
        <p:spPr>
          <a:xfrm>
            <a:off x="756379" y="925117"/>
            <a:ext cx="10646270" cy="553998"/>
          </a:xfrm>
          <a:prstGeom prst="rect">
            <a:avLst/>
          </a:prstGeom>
          <a:noFill/>
        </p:spPr>
        <p:txBody>
          <a:bodyPr wrap="square" rtlCol="0">
            <a:spAutoFit/>
          </a:bodyPr>
          <a:lstStyle/>
          <a:p>
            <a:pPr algn="ctr"/>
            <a:r>
              <a:rPr lang="sv-SE" sz="3000" dirty="0">
                <a:solidFill>
                  <a:srgbClr val="1F497D"/>
                </a:solidFill>
                <a:latin typeface="Calibri Light"/>
                <a:ea typeface="+mj-ea"/>
                <a:cs typeface="Calibri Light"/>
              </a:rPr>
              <a:t>Laddstationen – kravställning för att få stöd från Naturvårdsverket</a:t>
            </a:r>
          </a:p>
        </p:txBody>
      </p:sp>
      <p:sp>
        <p:nvSpPr>
          <p:cNvPr id="5" name="textruta 4">
            <a:extLst>
              <a:ext uri="{FF2B5EF4-FFF2-40B4-BE49-F238E27FC236}">
                <a16:creationId xmlns:a16="http://schemas.microsoft.com/office/drawing/2014/main" id="{8CBCA665-04D0-4C6D-802A-86C21EEA9812}"/>
              </a:ext>
            </a:extLst>
          </p:cNvPr>
          <p:cNvSpPr txBox="1"/>
          <p:nvPr/>
        </p:nvSpPr>
        <p:spPr>
          <a:xfrm>
            <a:off x="981623" y="1770150"/>
            <a:ext cx="6459568" cy="4727448"/>
          </a:xfrm>
          <a:prstGeom prst="rect">
            <a:avLst/>
          </a:prstGeom>
          <a:noFill/>
        </p:spPr>
        <p:txBody>
          <a:bodyPr wrap="square" rtlCol="0">
            <a:spAutoFit/>
          </a:bodyPr>
          <a:lstStyle/>
          <a:p>
            <a:pPr marL="214313" indent="-214313" defTabSz="457200">
              <a:spcBef>
                <a:spcPct val="20000"/>
              </a:spcBef>
              <a:buFont typeface="Arial" panose="020B0604020202020204" pitchFamily="34" charset="0"/>
              <a:buChar char="•"/>
            </a:pPr>
            <a:r>
              <a:rPr lang="sv-SE" sz="2400" dirty="0">
                <a:solidFill>
                  <a:srgbClr val="1F497D"/>
                </a:solidFill>
                <a:latin typeface="Calibri Light"/>
                <a:cs typeface="Calibri Light"/>
              </a:rPr>
              <a:t>Laddaren ska uppfylla kraven för stöd</a:t>
            </a:r>
          </a:p>
          <a:p>
            <a:pPr marL="671513" lvl="1" indent="-214313" defTabSz="457200">
              <a:spcBef>
                <a:spcPct val="20000"/>
              </a:spcBef>
              <a:buFont typeface="Arial" panose="020B0604020202020204" pitchFamily="34" charset="0"/>
              <a:buChar char="•"/>
            </a:pPr>
            <a:r>
              <a:rPr lang="sv-SE" sz="2400" dirty="0">
                <a:solidFill>
                  <a:srgbClr val="1F497D"/>
                </a:solidFill>
                <a:latin typeface="Calibri Light"/>
                <a:cs typeface="Calibri Light"/>
              </a:rPr>
              <a:t>Typ 2-kontakt</a:t>
            </a:r>
          </a:p>
          <a:p>
            <a:pPr marL="671513" lvl="1" indent="-214313" defTabSz="457200">
              <a:spcBef>
                <a:spcPct val="20000"/>
              </a:spcBef>
              <a:buFont typeface="Arial" panose="020B0604020202020204" pitchFamily="34" charset="0"/>
              <a:buChar char="•"/>
            </a:pPr>
            <a:r>
              <a:rPr lang="sv-SE" sz="2400" dirty="0">
                <a:solidFill>
                  <a:srgbClr val="1F497D"/>
                </a:solidFill>
                <a:latin typeface="Calibri Light"/>
                <a:cs typeface="Calibri Light"/>
              </a:rPr>
              <a:t>Att laddboxen är förberedd för elmätning och debitering</a:t>
            </a:r>
          </a:p>
          <a:p>
            <a:pPr marL="671513" lvl="1" indent="-214313" defTabSz="457200">
              <a:spcBef>
                <a:spcPct val="20000"/>
              </a:spcBef>
              <a:buFont typeface="Arial" panose="020B0604020202020204" pitchFamily="34" charset="0"/>
              <a:buChar char="•"/>
            </a:pPr>
            <a:r>
              <a:rPr lang="sv-SE" sz="2400" dirty="0">
                <a:solidFill>
                  <a:srgbClr val="1F497D"/>
                </a:solidFill>
                <a:latin typeface="Calibri Light"/>
                <a:cs typeface="Calibri Light"/>
              </a:rPr>
              <a:t>Installation av godkänd elinstallatör (Elsäkerhetsverket).</a:t>
            </a:r>
          </a:p>
          <a:p>
            <a:pPr marL="214313" indent="-214313" defTabSz="457200">
              <a:spcBef>
                <a:spcPct val="20000"/>
              </a:spcBef>
              <a:buFont typeface="Arial" panose="020B0604020202020204" pitchFamily="34" charset="0"/>
              <a:buChar char="•"/>
            </a:pPr>
            <a:r>
              <a:rPr lang="sv-SE" sz="2400" dirty="0">
                <a:solidFill>
                  <a:srgbClr val="1F497D"/>
                </a:solidFill>
                <a:latin typeface="Calibri Light"/>
                <a:cs typeface="Calibri Light"/>
              </a:rPr>
              <a:t>Kontakta minst två leverantörer av laddutrustning och begär offerter på helhetslösning, laddbox/laddstolpe och installation och ev. drift.</a:t>
            </a:r>
          </a:p>
          <a:p>
            <a:endParaRPr lang="sv-SE" dirty="0">
              <a:latin typeface="Calibri Light" panose="020F0302020204030204" pitchFamily="34" charset="0"/>
              <a:cs typeface="Calibri Light" panose="020F0302020204030204" pitchFamily="34" charset="0"/>
            </a:endParaRPr>
          </a:p>
          <a:p>
            <a:endParaRPr lang="sv-SE" sz="2400" dirty="0">
              <a:latin typeface="Calibri Light" panose="020F0302020204030204" pitchFamily="34" charset="0"/>
              <a:cs typeface="Calibri Light" panose="020F0302020204030204" pitchFamily="34" charset="0"/>
            </a:endParaRPr>
          </a:p>
          <a:p>
            <a:pPr marL="214313" indent="-214313">
              <a:buFont typeface="Arial" panose="020B0604020202020204" pitchFamily="34" charset="0"/>
              <a:buChar char="•"/>
            </a:pPr>
            <a:endParaRPr lang="sv-SE" sz="2400" u="sng" dirty="0">
              <a:solidFill>
                <a:schemeClr val="tx2">
                  <a:lumMod val="60000"/>
                  <a:lumOff val="40000"/>
                </a:schemeClr>
              </a:solidFill>
              <a:latin typeface="Calibri Light" panose="020F0302020204030204" pitchFamily="34" charset="0"/>
              <a:cs typeface="Calibri Light" panose="020F0302020204030204" pitchFamily="34" charset="0"/>
            </a:endParaRPr>
          </a:p>
        </p:txBody>
      </p:sp>
      <p:grpSp>
        <p:nvGrpSpPr>
          <p:cNvPr id="6" name="Group 675">
            <a:extLst>
              <a:ext uri="{FF2B5EF4-FFF2-40B4-BE49-F238E27FC236}">
                <a16:creationId xmlns:a16="http://schemas.microsoft.com/office/drawing/2014/main" id="{0AE60806-8736-4C3D-BD40-7622D0025C20}"/>
              </a:ext>
            </a:extLst>
          </p:cNvPr>
          <p:cNvGrpSpPr/>
          <p:nvPr/>
        </p:nvGrpSpPr>
        <p:grpSpPr>
          <a:xfrm>
            <a:off x="8104541" y="2384560"/>
            <a:ext cx="3298107" cy="2088880"/>
            <a:chOff x="0" y="0"/>
            <a:chExt cx="5317116" cy="3780086"/>
          </a:xfrm>
        </p:grpSpPr>
        <p:pic>
          <p:nvPicPr>
            <p:cNvPr id="7" name="pasted-image.jpg">
              <a:extLst>
                <a:ext uri="{FF2B5EF4-FFF2-40B4-BE49-F238E27FC236}">
                  <a16:creationId xmlns:a16="http://schemas.microsoft.com/office/drawing/2014/main" id="{37223369-9BA2-4E49-AF52-4DAA0E3A5C03}"/>
                </a:ext>
              </a:extLst>
            </p:cNvPr>
            <p:cNvPicPr>
              <a:picLocks noChangeAspect="1"/>
            </p:cNvPicPr>
            <p:nvPr/>
          </p:nvPicPr>
          <p:blipFill>
            <a:blip r:embed="rId4"/>
            <a:stretch>
              <a:fillRect/>
            </a:stretch>
          </p:blipFill>
          <p:spPr>
            <a:xfrm>
              <a:off x="88900" y="50800"/>
              <a:ext cx="5139317" cy="3538787"/>
            </a:xfrm>
            <a:prstGeom prst="rect">
              <a:avLst/>
            </a:prstGeom>
            <a:ln>
              <a:noFill/>
            </a:ln>
            <a:effectLst/>
          </p:spPr>
        </p:pic>
        <p:pic>
          <p:nvPicPr>
            <p:cNvPr id="8" name="Bildobjekt 7">
              <a:extLst>
                <a:ext uri="{FF2B5EF4-FFF2-40B4-BE49-F238E27FC236}">
                  <a16:creationId xmlns:a16="http://schemas.microsoft.com/office/drawing/2014/main" id="{13237883-59DC-40CC-BF4D-148CDB2B8D9E}"/>
                </a:ext>
              </a:extLst>
            </p:cNvPr>
            <p:cNvPicPr>
              <a:picLocks/>
            </p:cNvPicPr>
            <p:nvPr/>
          </p:nvPicPr>
          <p:blipFill>
            <a:blip r:embed="rId5"/>
            <a:stretch>
              <a:fillRect/>
            </a:stretch>
          </p:blipFill>
          <p:spPr>
            <a:xfrm>
              <a:off x="0" y="0"/>
              <a:ext cx="5317117" cy="3780087"/>
            </a:xfrm>
            <a:prstGeom prst="rect">
              <a:avLst/>
            </a:prstGeom>
            <a:effectLst/>
          </p:spPr>
        </p:pic>
      </p:grpSp>
      <p:sp>
        <p:nvSpPr>
          <p:cNvPr id="9" name="Rektangel 8">
            <a:extLst>
              <a:ext uri="{FF2B5EF4-FFF2-40B4-BE49-F238E27FC236}">
                <a16:creationId xmlns:a16="http://schemas.microsoft.com/office/drawing/2014/main" id="{5E413299-8145-41D1-B1BD-1615BF97A2BC}"/>
              </a:ext>
            </a:extLst>
          </p:cNvPr>
          <p:cNvSpPr/>
          <p:nvPr/>
        </p:nvSpPr>
        <p:spPr>
          <a:xfrm>
            <a:off x="0" y="6539346"/>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194597792"/>
      </p:ext>
    </p:extLst>
  </p:cSld>
  <p:clrMapOvr>
    <a:masterClrMapping/>
  </p:clrMapOvr>
  <mc:AlternateContent xmlns:mc="http://schemas.openxmlformats.org/markup-compatibility/2006" xmlns:p14="http://schemas.microsoft.com/office/powerpoint/2010/main">
    <mc:Choice Requires="p14">
      <p:transition spd="slow" p14:dur="2000" advTm="48215"/>
    </mc:Choice>
    <mc:Fallback xmlns="">
      <p:transition spd="slow" advTm="482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2">
            <a:extLst>
              <a:ext uri="{FF2B5EF4-FFF2-40B4-BE49-F238E27FC236}">
                <a16:creationId xmlns:a16="http://schemas.microsoft.com/office/drawing/2014/main" id="{6679C79E-0C28-4029-8DCF-6701F975F43B}"/>
              </a:ext>
            </a:extLst>
          </p:cNvPr>
          <p:cNvSpPr txBox="1">
            <a:spLocks/>
          </p:cNvSpPr>
          <p:nvPr/>
        </p:nvSpPr>
        <p:spPr>
          <a:xfrm>
            <a:off x="1195047" y="1589913"/>
            <a:ext cx="8388472" cy="2864722"/>
          </a:xfrm>
        </p:spPr>
        <p:txBody>
          <a:bodyPr numCol="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1800" dirty="0">
                <a:solidFill>
                  <a:srgbClr val="1F497D"/>
                </a:solidFill>
                <a:latin typeface="Calibri Light"/>
                <a:cs typeface="Calibri Light"/>
              </a:rPr>
              <a:t>En del av infrastrukturen redan på plats </a:t>
            </a:r>
          </a:p>
          <a:p>
            <a:r>
              <a:rPr lang="sv-SE" sz="1800" dirty="0">
                <a:solidFill>
                  <a:srgbClr val="1F497D"/>
                </a:solidFill>
                <a:latin typeface="Calibri Light"/>
                <a:cs typeface="Calibri Light"/>
              </a:rPr>
              <a:t>Relativt billig ombyggnation </a:t>
            </a:r>
          </a:p>
          <a:p>
            <a:r>
              <a:rPr lang="sv-SE" sz="1800" dirty="0">
                <a:solidFill>
                  <a:srgbClr val="1F497D"/>
                </a:solidFill>
                <a:latin typeface="Calibri Light"/>
                <a:cs typeface="Calibri Light"/>
              </a:rPr>
              <a:t>Enkel och snabb implementation </a:t>
            </a:r>
          </a:p>
          <a:p>
            <a:r>
              <a:rPr lang="sv-SE" sz="1800" dirty="0">
                <a:solidFill>
                  <a:srgbClr val="1F497D"/>
                </a:solidFill>
                <a:latin typeface="Calibri Light"/>
                <a:cs typeface="Calibri Light"/>
              </a:rPr>
              <a:t>Kan byggas ut i den takt som fler skaffar elbilar </a:t>
            </a:r>
          </a:p>
          <a:p>
            <a:pPr>
              <a:buFontTx/>
              <a:buChar char="-"/>
            </a:pPr>
            <a:endParaRPr lang="sv-SE" sz="1800" dirty="0">
              <a:solidFill>
                <a:srgbClr val="1F497D"/>
              </a:solidFill>
              <a:latin typeface="Calibri Light"/>
              <a:cs typeface="Calibri Light"/>
            </a:endParaRPr>
          </a:p>
          <a:p>
            <a:pPr>
              <a:buFontTx/>
              <a:buChar char="-"/>
            </a:pPr>
            <a:endParaRPr lang="sv-SE" sz="1800" dirty="0">
              <a:solidFill>
                <a:srgbClr val="1F497D"/>
              </a:solidFill>
              <a:latin typeface="Calibri Light"/>
              <a:cs typeface="Calibri Light"/>
            </a:endParaRPr>
          </a:p>
          <a:p>
            <a:endParaRPr lang="sv-SE" sz="1800" dirty="0"/>
          </a:p>
        </p:txBody>
      </p:sp>
      <p:pic>
        <p:nvPicPr>
          <p:cNvPr id="3" name="Bildobjekt 2">
            <a:extLst>
              <a:ext uri="{FF2B5EF4-FFF2-40B4-BE49-F238E27FC236}">
                <a16:creationId xmlns:a16="http://schemas.microsoft.com/office/drawing/2014/main" id="{DBDF3240-B2C0-46D9-8D04-EE6BE22069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26802" y="3716438"/>
            <a:ext cx="7115812" cy="2234614"/>
          </a:xfrm>
          <a:prstGeom prst="rect">
            <a:avLst/>
          </a:prstGeom>
        </p:spPr>
      </p:pic>
      <p:sp>
        <p:nvSpPr>
          <p:cNvPr id="4" name="textruta 3">
            <a:extLst>
              <a:ext uri="{FF2B5EF4-FFF2-40B4-BE49-F238E27FC236}">
                <a16:creationId xmlns:a16="http://schemas.microsoft.com/office/drawing/2014/main" id="{2A687C23-3831-4696-9E3E-084FAC9CEF3E}"/>
              </a:ext>
            </a:extLst>
          </p:cNvPr>
          <p:cNvSpPr txBox="1"/>
          <p:nvPr/>
        </p:nvSpPr>
        <p:spPr>
          <a:xfrm>
            <a:off x="1195047" y="407382"/>
            <a:ext cx="6152146" cy="707886"/>
          </a:xfrm>
          <a:prstGeom prst="rect">
            <a:avLst/>
          </a:prstGeom>
          <a:noFill/>
        </p:spPr>
        <p:txBody>
          <a:bodyPr wrap="square">
            <a:spAutoFit/>
          </a:bodyPr>
          <a:lstStyle/>
          <a:p>
            <a:r>
              <a:rPr lang="sv-SE" sz="4000" dirty="0">
                <a:solidFill>
                  <a:srgbClr val="1F497D"/>
                </a:solidFill>
                <a:latin typeface="Calibri Light"/>
                <a:ea typeface="+mj-ea"/>
                <a:cs typeface="Calibri Light"/>
              </a:rPr>
              <a:t>Bygga om motorvärmare?</a:t>
            </a:r>
          </a:p>
        </p:txBody>
      </p:sp>
      <p:sp>
        <p:nvSpPr>
          <p:cNvPr id="5" name="textruta 4">
            <a:extLst>
              <a:ext uri="{FF2B5EF4-FFF2-40B4-BE49-F238E27FC236}">
                <a16:creationId xmlns:a16="http://schemas.microsoft.com/office/drawing/2014/main" id="{E77E4C6C-A6AB-493C-874C-9E4D777834A4}"/>
              </a:ext>
            </a:extLst>
          </p:cNvPr>
          <p:cNvSpPr txBox="1"/>
          <p:nvPr/>
        </p:nvSpPr>
        <p:spPr>
          <a:xfrm>
            <a:off x="8842614" y="407382"/>
            <a:ext cx="3008727" cy="3139321"/>
          </a:xfrm>
          <a:prstGeom prst="rect">
            <a:avLst/>
          </a:prstGeom>
          <a:noFill/>
          <a:ln>
            <a:solidFill>
              <a:schemeClr val="accent1"/>
            </a:solidFill>
          </a:ln>
        </p:spPr>
        <p:txBody>
          <a:bodyPr wrap="square">
            <a:spAutoFit/>
          </a:bodyPr>
          <a:lstStyle/>
          <a:p>
            <a:r>
              <a:rPr lang="sv-SE" dirty="0">
                <a:solidFill>
                  <a:schemeClr val="accent1">
                    <a:lumMod val="60000"/>
                    <a:lumOff val="40000"/>
                  </a:schemeClr>
                </a:solidFill>
              </a:rPr>
              <a:t>Kan vara en bra lösning om el och stolpar med kapslingor redan finns på plats.</a:t>
            </a:r>
          </a:p>
          <a:p>
            <a:endParaRPr lang="sv-SE" dirty="0">
              <a:solidFill>
                <a:schemeClr val="accent1">
                  <a:lumMod val="60000"/>
                  <a:lumOff val="40000"/>
                </a:schemeClr>
              </a:solidFill>
            </a:endParaRPr>
          </a:p>
          <a:p>
            <a:r>
              <a:rPr lang="sv-SE" dirty="0">
                <a:solidFill>
                  <a:schemeClr val="accent1">
                    <a:lumMod val="60000"/>
                    <a:lumOff val="40000"/>
                  </a:schemeClr>
                </a:solidFill>
              </a:rPr>
              <a:t>Ungefärlig kostnad: 4000 kr / parkering (har både ladduttag &amp; schuko kvar)</a:t>
            </a:r>
          </a:p>
          <a:p>
            <a:endParaRPr lang="sv-SE" dirty="0">
              <a:solidFill>
                <a:schemeClr val="accent1">
                  <a:lumMod val="60000"/>
                  <a:lumOff val="40000"/>
                </a:schemeClr>
              </a:solidFill>
            </a:endParaRPr>
          </a:p>
          <a:p>
            <a:r>
              <a:rPr lang="sv-SE" dirty="0">
                <a:solidFill>
                  <a:schemeClr val="accent1">
                    <a:lumMod val="60000"/>
                    <a:lumOff val="40000"/>
                  </a:schemeClr>
                </a:solidFill>
              </a:rPr>
              <a:t>Dubbel motorvärmarinsats finns med, kostar ett par tusenlappar extra. </a:t>
            </a:r>
          </a:p>
        </p:txBody>
      </p:sp>
      <p:sp>
        <p:nvSpPr>
          <p:cNvPr id="6" name="Rektangel 5">
            <a:extLst>
              <a:ext uri="{FF2B5EF4-FFF2-40B4-BE49-F238E27FC236}">
                <a16:creationId xmlns:a16="http://schemas.microsoft.com/office/drawing/2014/main" id="{44F6C68B-0671-47F9-A8CF-C30741025B17}"/>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3217097816"/>
      </p:ext>
    </p:extLst>
  </p:cSld>
  <p:clrMapOvr>
    <a:masterClrMapping/>
  </p:clrMapOvr>
  <mc:AlternateContent xmlns:mc="http://schemas.openxmlformats.org/markup-compatibility/2006" xmlns:p14="http://schemas.microsoft.com/office/powerpoint/2010/main">
    <mc:Choice Requires="p14">
      <p:transition spd="slow" p14:dur="2000" advTm="42208"/>
    </mc:Choice>
    <mc:Fallback xmlns="">
      <p:transition spd="slow" advTm="422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374E62A-CC3E-4AD0-A971-4D3E7CAD742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3022" y="2772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p:nvSpPr>
          <p:cNvPr id="4" name="Rubrik 1">
            <a:extLst>
              <a:ext uri="{FF2B5EF4-FFF2-40B4-BE49-F238E27FC236}">
                <a16:creationId xmlns:a16="http://schemas.microsoft.com/office/drawing/2014/main" id="{42081A84-0B59-4B5D-884B-67EA297CF5D4}"/>
              </a:ext>
            </a:extLst>
          </p:cNvPr>
          <p:cNvSpPr txBox="1">
            <a:spLocks/>
          </p:cNvSpPr>
          <p:nvPr/>
        </p:nvSpPr>
        <p:spPr>
          <a:xfrm>
            <a:off x="374904" y="856488"/>
            <a:ext cx="4992624" cy="12435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400" dirty="0"/>
              <a:t>Fler tips för beställare</a:t>
            </a:r>
          </a:p>
        </p:txBody>
      </p:sp>
      <p:sp>
        <p:nvSpPr>
          <p:cNvPr id="5" name="textruta 4">
            <a:extLst>
              <a:ext uri="{FF2B5EF4-FFF2-40B4-BE49-F238E27FC236}">
                <a16:creationId xmlns:a16="http://schemas.microsoft.com/office/drawing/2014/main" id="{04EB4741-811E-4ED5-AA9C-59A6DF799164}"/>
              </a:ext>
            </a:extLst>
          </p:cNvPr>
          <p:cNvSpPr txBox="1"/>
          <p:nvPr/>
        </p:nvSpPr>
        <p:spPr>
          <a:xfrm>
            <a:off x="374904" y="2392300"/>
            <a:ext cx="5397246" cy="4033299"/>
          </a:xfrm>
          <a:prstGeom prst="rect">
            <a:avLst/>
          </a:prstGeom>
        </p:spPr>
        <p:txBody>
          <a:bodyPr vert="horz" lIns="91440" tIns="45720" rIns="91440" bIns="45720" rtlCol="0" anchor="t">
            <a:normAutofit/>
          </a:bodyPr>
          <a:lstStyle/>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Se över huvudsäkring för elcentral</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Ha  jordfelsbrytare (typ A eller typ B +DC-övervakning ) </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Installation av godkänd elinstallatör (Elsäkerhetsverket) och enligt tillverkares rekommendation för att säkra elsäkerhet</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400" dirty="0"/>
              <a:t>Satsa på 3-fas om möjligt annars 1-fas</a:t>
            </a:r>
            <a:endParaRPr kumimoji="0" lang="en-US" sz="1400"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Satsa på typ 2-kontakt, mode 3</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400" dirty="0"/>
              <a:t>Fast kabel eller inte?</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Förberedd för elmätning</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400" dirty="0"/>
              <a:t>IP-klassning kan variera</a:t>
            </a:r>
          </a:p>
          <a:p>
            <a:pPr marL="285750" indent="-228600">
              <a:lnSpc>
                <a:spcPct val="90000"/>
              </a:lnSpc>
              <a:spcBef>
                <a:spcPts val="0"/>
              </a:spcBef>
              <a:spcAft>
                <a:spcPts val="600"/>
              </a:spcAft>
              <a:buFont typeface="Arial" panose="020B0604020202020204" pitchFamily="34" charset="0"/>
              <a:buChar char="•"/>
              <a:defRPr/>
            </a:pPr>
            <a:r>
              <a:rPr lang="en-US" sz="1400" dirty="0"/>
              <a:t>Ska laddboxen vara uppkopplad?</a:t>
            </a:r>
          </a:p>
          <a:p>
            <a:pPr marL="285750" indent="-228600">
              <a:lnSpc>
                <a:spcPct val="90000"/>
              </a:lnSpc>
              <a:spcBef>
                <a:spcPts val="0"/>
              </a:spcBef>
              <a:spcAft>
                <a:spcPts val="600"/>
              </a:spcAft>
              <a:buFont typeface="Arial" panose="020B0604020202020204" pitchFamily="34" charset="0"/>
              <a:buChar char="•"/>
              <a:defRPr/>
            </a:pPr>
            <a:r>
              <a:rPr lang="en-US" sz="1400" dirty="0"/>
              <a:t>RFID/APP styrning?</a:t>
            </a:r>
          </a:p>
          <a:p>
            <a:pPr marL="285750" indent="-228600">
              <a:lnSpc>
                <a:spcPct val="90000"/>
              </a:lnSpc>
              <a:spcBef>
                <a:spcPts val="0"/>
              </a:spcBef>
              <a:spcAft>
                <a:spcPts val="600"/>
              </a:spcAft>
              <a:buFont typeface="Arial" panose="020B0604020202020204" pitchFamily="34" charset="0"/>
              <a:buChar char="•"/>
              <a:defRPr/>
            </a:pPr>
            <a:r>
              <a:rPr lang="en-US" sz="1400" dirty="0"/>
              <a:t>Överspänningsskydd/effektvakt?</a:t>
            </a:r>
          </a:p>
          <a:p>
            <a:pPr marL="285750" indent="-228600">
              <a:lnSpc>
                <a:spcPct val="90000"/>
              </a:lnSpc>
              <a:spcBef>
                <a:spcPts val="0"/>
              </a:spcBef>
              <a:spcAft>
                <a:spcPts val="600"/>
              </a:spcAft>
              <a:buFont typeface="Arial" panose="020B0604020202020204" pitchFamily="34" charset="0"/>
              <a:buChar char="•"/>
              <a:defRPr/>
            </a:pPr>
            <a:r>
              <a:rPr lang="en-US" sz="1400" dirty="0"/>
              <a:t>Vägghängd eller på stolpe?</a:t>
            </a:r>
          </a:p>
          <a:p>
            <a:pPr marL="285750" indent="-228600">
              <a:lnSpc>
                <a:spcPct val="90000"/>
              </a:lnSpc>
              <a:spcBef>
                <a:spcPts val="0"/>
              </a:spcBef>
              <a:spcAft>
                <a:spcPts val="600"/>
              </a:spcAft>
              <a:buFont typeface="Arial" panose="020B0604020202020204" pitchFamily="34" charset="0"/>
              <a:buChar char="•"/>
              <a:defRPr/>
            </a:pPr>
            <a:r>
              <a:rPr lang="en-US" sz="1400" dirty="0"/>
              <a:t>Effektvakt &amp; lastbalansering</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cap="none" spc="0" normalizeH="0" baseline="0" noProof="0" dirty="0">
              <a:ln>
                <a:noFill/>
              </a:ln>
              <a:effectLst/>
              <a:uLnTx/>
              <a:uFillTx/>
            </a:endParaRPr>
          </a:p>
        </p:txBody>
      </p:sp>
      <p:sp>
        <p:nvSpPr>
          <p:cNvPr id="11" name="Rektangel 10">
            <a:extLst>
              <a:ext uri="{FF2B5EF4-FFF2-40B4-BE49-F238E27FC236}">
                <a16:creationId xmlns:a16="http://schemas.microsoft.com/office/drawing/2014/main" id="{8A29BD5D-BF88-490C-A399-F91815366D02}"/>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707157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2">
            <a:extLst>
              <a:ext uri="{FF2B5EF4-FFF2-40B4-BE49-F238E27FC236}">
                <a16:creationId xmlns:a16="http://schemas.microsoft.com/office/drawing/2014/main" id="{A52A9B0C-69A6-49D3-9F02-7B4D1330706A}"/>
              </a:ext>
            </a:extLst>
          </p:cNvPr>
          <p:cNvSpPr txBox="1">
            <a:spLocks/>
          </p:cNvSpPr>
          <p:nvPr/>
        </p:nvSpPr>
        <p:spPr>
          <a:xfrm>
            <a:off x="2953439" y="1464381"/>
            <a:ext cx="8686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accent1">
                    <a:lumMod val="50000"/>
                  </a:schemeClr>
                </a:solidFill>
                <a:latin typeface="Gill Sans"/>
                <a:cs typeface="Gill Sans"/>
              </a:rPr>
              <a:t>Checklistor</a:t>
            </a:r>
          </a:p>
          <a:p>
            <a:r>
              <a:rPr lang="sv-SE" dirty="0">
                <a:solidFill>
                  <a:schemeClr val="accent1">
                    <a:lumMod val="50000"/>
                  </a:schemeClr>
                </a:solidFill>
                <a:latin typeface="Gill Sans"/>
                <a:cs typeface="Gill Sans"/>
              </a:rPr>
              <a:t>Goda exempel</a:t>
            </a:r>
          </a:p>
          <a:p>
            <a:r>
              <a:rPr lang="sv-SE" dirty="0">
                <a:solidFill>
                  <a:schemeClr val="accent1">
                    <a:lumMod val="50000"/>
                  </a:schemeClr>
                </a:solidFill>
                <a:latin typeface="Gill Sans"/>
                <a:cs typeface="Gill Sans"/>
              </a:rPr>
              <a:t>Steg-för-steg</a:t>
            </a:r>
          </a:p>
          <a:p>
            <a:r>
              <a:rPr lang="sv-SE" dirty="0">
                <a:solidFill>
                  <a:schemeClr val="accent1">
                    <a:lumMod val="50000"/>
                  </a:schemeClr>
                </a:solidFill>
                <a:latin typeface="Gill Sans"/>
                <a:cs typeface="Gill Sans"/>
              </a:rPr>
              <a:t>Vägledning</a:t>
            </a:r>
          </a:p>
          <a:p>
            <a:r>
              <a:rPr lang="sv-SE" dirty="0">
                <a:solidFill>
                  <a:schemeClr val="accent1">
                    <a:lumMod val="50000"/>
                  </a:schemeClr>
                </a:solidFill>
                <a:latin typeface="Gill Sans"/>
                <a:cs typeface="Gill Sans"/>
              </a:rPr>
              <a:t>Offertmallar</a:t>
            </a:r>
          </a:p>
          <a:p>
            <a:pPr marL="0" indent="0">
              <a:buFont typeface="Arial" panose="020B0604020202020204" pitchFamily="34" charset="0"/>
              <a:buNone/>
            </a:pPr>
            <a:endParaRPr lang="sv-SE" dirty="0">
              <a:latin typeface="Gill Sans"/>
              <a:cs typeface="Gill Sans"/>
            </a:endParaRPr>
          </a:p>
          <a:p>
            <a:endParaRPr lang="sv-SE" dirty="0">
              <a:latin typeface="Gill Sans"/>
              <a:cs typeface="Gill Sans"/>
            </a:endParaRPr>
          </a:p>
          <a:p>
            <a:endParaRPr lang="sv-SE" dirty="0">
              <a:latin typeface="Gill Sans"/>
              <a:cs typeface="Gill Sans"/>
            </a:endParaRPr>
          </a:p>
        </p:txBody>
      </p:sp>
      <p:pic>
        <p:nvPicPr>
          <p:cNvPr id="6" name="Picture 1">
            <a:extLst>
              <a:ext uri="{FF2B5EF4-FFF2-40B4-BE49-F238E27FC236}">
                <a16:creationId xmlns:a16="http://schemas.microsoft.com/office/drawing/2014/main" id="{C8C60BC3-1F05-4A17-B6F2-720C3DCE38C7}"/>
              </a:ext>
            </a:extLst>
          </p:cNvPr>
          <p:cNvPicPr>
            <a:picLocks noChangeAspect="1"/>
          </p:cNvPicPr>
          <p:nvPr/>
        </p:nvPicPr>
        <p:blipFill>
          <a:blip r:embed="rId3"/>
          <a:stretch>
            <a:fillRect/>
          </a:stretch>
        </p:blipFill>
        <p:spPr>
          <a:xfrm>
            <a:off x="2402541" y="4491204"/>
            <a:ext cx="7193280" cy="1215637"/>
          </a:xfrm>
          <a:prstGeom prst="rect">
            <a:avLst/>
          </a:prstGeom>
        </p:spPr>
      </p:pic>
      <p:sp>
        <p:nvSpPr>
          <p:cNvPr id="4" name="Rektangel 3">
            <a:extLst>
              <a:ext uri="{FF2B5EF4-FFF2-40B4-BE49-F238E27FC236}">
                <a16:creationId xmlns:a16="http://schemas.microsoft.com/office/drawing/2014/main" id="{E4694396-01FB-4583-A339-E19FF0B5F512}"/>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374857649"/>
      </p:ext>
    </p:extLst>
  </p:cSld>
  <p:clrMapOvr>
    <a:masterClrMapping/>
  </p:clrMapOvr>
  <mc:AlternateContent xmlns:mc="http://schemas.openxmlformats.org/markup-compatibility/2006" xmlns:p14="http://schemas.microsoft.com/office/powerpoint/2010/main">
    <mc:Choice Requires="p14">
      <p:transition spd="slow" p14:dur="2000" advTm="21750"/>
    </mc:Choice>
    <mc:Fallback xmlns="">
      <p:transition spd="slow" advTm="2175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ruta 3">
            <a:extLst>
              <a:ext uri="{FF2B5EF4-FFF2-40B4-BE49-F238E27FC236}">
                <a16:creationId xmlns:a16="http://schemas.microsoft.com/office/drawing/2014/main" id="{5978091A-78CC-4823-9F2F-AA2011AD44AE}"/>
              </a:ext>
            </a:extLst>
          </p:cNvPr>
          <p:cNvSpPr txBox="1"/>
          <p:nvPr/>
        </p:nvSpPr>
        <p:spPr>
          <a:xfrm>
            <a:off x="6513788" y="365125"/>
            <a:ext cx="5487702"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Vilka elfordon passar?</a:t>
            </a:r>
          </a:p>
        </p:txBody>
      </p:sp>
      <p:pic>
        <p:nvPicPr>
          <p:cNvPr id="7" name="Bildobjekt 6" descr="En bild som visar snö, utomhus, bil, träd&#10;&#10;Automatiskt genererad beskrivning">
            <a:extLst>
              <a:ext uri="{FF2B5EF4-FFF2-40B4-BE49-F238E27FC236}">
                <a16:creationId xmlns:a16="http://schemas.microsoft.com/office/drawing/2014/main" id="{C9B792A0-C078-49CF-9A1E-CC902837D520}"/>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textruta 7">
            <a:extLst>
              <a:ext uri="{FF2B5EF4-FFF2-40B4-BE49-F238E27FC236}">
                <a16:creationId xmlns:a16="http://schemas.microsoft.com/office/drawing/2014/main" id="{958C727E-3494-47D6-93B2-CA49A415D12E}"/>
              </a:ext>
            </a:extLst>
          </p:cNvPr>
          <p:cNvSpPr txBox="1"/>
          <p:nvPr/>
        </p:nvSpPr>
        <p:spPr>
          <a:xfrm>
            <a:off x="6266789" y="2172430"/>
            <a:ext cx="5678212" cy="400453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1600" dirty="0"/>
              <a:t>Ska alla bilar bytas ut eller går det att ta bort vissa?</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Vilka bilar vill vi byta ut i ett första skede?</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Kartlägg hur bilarna går idag (elektroniska körjournaler)</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TCO – räkna på kostnad och vinst</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Tänk flera förnybara drivmedel (komplettera)</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Avsett resurser för att driva arbetet framåt</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400" dirty="0"/>
              <a:t>Information om Sveriges populäraste modeller:</a:t>
            </a:r>
          </a:p>
          <a:p>
            <a:pPr>
              <a:lnSpc>
                <a:spcPct val="90000"/>
              </a:lnSpc>
              <a:spcAft>
                <a:spcPts val="600"/>
              </a:spcAft>
            </a:pPr>
            <a:r>
              <a:rPr lang="en-US" sz="1400" dirty="0">
                <a:hlinkClick r:id="rId5"/>
              </a:rPr>
              <a:t>https://www.elbilsstatistik.se/elbilsstatistik</a:t>
            </a:r>
            <a:r>
              <a:rPr lang="en-US" sz="1400" dirty="0"/>
              <a:t> </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endParaRPr lang="en-US" sz="1600" dirty="0"/>
          </a:p>
        </p:txBody>
      </p:sp>
      <p:sp>
        <p:nvSpPr>
          <p:cNvPr id="2" name="AutoShape 2" descr="Garo LS4">
            <a:extLst>
              <a:ext uri="{FF2B5EF4-FFF2-40B4-BE49-F238E27FC236}">
                <a16:creationId xmlns:a16="http://schemas.microsoft.com/office/drawing/2014/main" id="{97578761-D2D3-48AF-BC20-C4078BFDCFB3}"/>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sv-SE" sz="1350" dirty="0"/>
          </a:p>
        </p:txBody>
      </p:sp>
      <p:sp>
        <p:nvSpPr>
          <p:cNvPr id="9" name="Rektangel 8">
            <a:extLst>
              <a:ext uri="{FF2B5EF4-FFF2-40B4-BE49-F238E27FC236}">
                <a16:creationId xmlns:a16="http://schemas.microsoft.com/office/drawing/2014/main" id="{AF132680-A8D3-4D50-80F6-C7551241417C}"/>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501073631"/>
      </p:ext>
    </p:extLst>
  </p:cSld>
  <p:clrMapOvr>
    <a:masterClrMapping/>
  </p:clrMapOvr>
  <mc:AlternateContent xmlns:mc="http://schemas.openxmlformats.org/markup-compatibility/2006" xmlns:p14="http://schemas.microsoft.com/office/powerpoint/2010/main">
    <mc:Choice Requires="p14">
      <p:transition spd="slow" p14:dur="2000" advTm="150465"/>
    </mc:Choice>
    <mc:Fallback xmlns="">
      <p:transition spd="slow" advTm="150465"/>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6AC036-9EF0-45F4-B323-2E2D8BAE7E09}"/>
              </a:ext>
            </a:extLst>
          </p:cNvPr>
          <p:cNvSpPr txBox="1">
            <a:spLocks/>
          </p:cNvSpPr>
          <p:nvPr/>
        </p:nvSpPr>
        <p:spPr>
          <a:xfrm>
            <a:off x="612307" y="1026739"/>
            <a:ext cx="11160125" cy="150025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accent1">
                    <a:lumMod val="50000"/>
                  </a:schemeClr>
                </a:solidFill>
                <a:cs typeface="Arial"/>
              </a:rPr>
              <a:t>Ta del av inspelade utbildningar &amp; webbinarium </a:t>
            </a:r>
          </a:p>
          <a:p>
            <a:br>
              <a:rPr lang="sv-SE" b="1" dirty="0">
                <a:solidFill>
                  <a:schemeClr val="accent1">
                    <a:lumMod val="50000"/>
                  </a:schemeClr>
                </a:solidFill>
              </a:rPr>
            </a:br>
            <a:r>
              <a:rPr lang="sv-SE" sz="2000" b="1" dirty="0">
                <a:solidFill>
                  <a:schemeClr val="accent1">
                    <a:lumMod val="50000"/>
                  </a:schemeClr>
                </a:solidFill>
                <a:cs typeface="Arial"/>
              </a:rPr>
              <a:t>biofuelregion.se/kunskap/elfordon/</a:t>
            </a:r>
          </a:p>
        </p:txBody>
      </p:sp>
      <p:pic>
        <p:nvPicPr>
          <p:cNvPr id="3" name="Bildobjekt 2">
            <a:extLst>
              <a:ext uri="{FF2B5EF4-FFF2-40B4-BE49-F238E27FC236}">
                <a16:creationId xmlns:a16="http://schemas.microsoft.com/office/drawing/2014/main" id="{05626AEA-D312-486A-9CB4-AE5E5A25DAE6}"/>
              </a:ext>
            </a:extLst>
          </p:cNvPr>
          <p:cNvPicPr>
            <a:picLocks noChangeAspect="1"/>
          </p:cNvPicPr>
          <p:nvPr/>
        </p:nvPicPr>
        <p:blipFill>
          <a:blip r:embed="rId3"/>
          <a:stretch>
            <a:fillRect/>
          </a:stretch>
        </p:blipFill>
        <p:spPr>
          <a:xfrm>
            <a:off x="1945121" y="2683678"/>
            <a:ext cx="8494499" cy="3279758"/>
          </a:xfrm>
          <a:prstGeom prst="rect">
            <a:avLst/>
          </a:prstGeom>
        </p:spPr>
      </p:pic>
      <p:sp>
        <p:nvSpPr>
          <p:cNvPr id="4" name="Rektangel 3">
            <a:extLst>
              <a:ext uri="{FF2B5EF4-FFF2-40B4-BE49-F238E27FC236}">
                <a16:creationId xmlns:a16="http://schemas.microsoft.com/office/drawing/2014/main" id="{996230B9-CAA8-412D-B5CC-2F19F5A2E42F}"/>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734374555"/>
      </p:ext>
    </p:extLst>
  </p:cSld>
  <p:clrMapOvr>
    <a:masterClrMapping/>
  </p:clrMapOvr>
  <mc:AlternateContent xmlns:mc="http://schemas.openxmlformats.org/markup-compatibility/2006" xmlns:p14="http://schemas.microsoft.com/office/powerpoint/2010/main">
    <mc:Choice Requires="p14">
      <p:transition spd="slow" p14:dur="2000" advTm="20996"/>
    </mc:Choice>
    <mc:Fallback xmlns="">
      <p:transition spd="slow" advTm="2099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 7">
            <a:extLst>
              <a:ext uri="{FF2B5EF4-FFF2-40B4-BE49-F238E27FC236}">
                <a16:creationId xmlns:a16="http://schemas.microsoft.com/office/drawing/2014/main" id="{CEBE7181-92C8-4D86-95C5-781102138D1A}"/>
              </a:ext>
            </a:extLst>
          </p:cNvPr>
          <p:cNvSpPr/>
          <p:nvPr/>
        </p:nvSpPr>
        <p:spPr>
          <a:xfrm>
            <a:off x="8862747" y="3343002"/>
            <a:ext cx="2917379" cy="275920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Ellips 1">
            <a:extLst>
              <a:ext uri="{FF2B5EF4-FFF2-40B4-BE49-F238E27FC236}">
                <a16:creationId xmlns:a16="http://schemas.microsoft.com/office/drawing/2014/main" id="{2C3F40DA-3225-4AF1-AE05-B3704A8E5E9C}"/>
              </a:ext>
            </a:extLst>
          </p:cNvPr>
          <p:cNvSpPr/>
          <p:nvPr/>
        </p:nvSpPr>
        <p:spPr>
          <a:xfrm>
            <a:off x="1642788" y="1260487"/>
            <a:ext cx="2917379" cy="275920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id="{2FBC91DB-2913-4CA5-B437-290D0A35FBFA}"/>
              </a:ext>
            </a:extLst>
          </p:cNvPr>
          <p:cNvSpPr txBox="1"/>
          <p:nvPr/>
        </p:nvSpPr>
        <p:spPr>
          <a:xfrm>
            <a:off x="3659081" y="2819078"/>
            <a:ext cx="5946579" cy="1514185"/>
          </a:xfrm>
          <a:prstGeom prst="rect">
            <a:avLst/>
          </a:prstGeom>
        </p:spPr>
        <p:txBody>
          <a:bodyPr vert="horz" lIns="91440" tIns="45720" rIns="91440" bIns="45720" rtlCol="0" anchor="t">
            <a:normAutofit fontScale="92500" lnSpcReduction="20000"/>
          </a:bodyPr>
          <a:lstStyle/>
          <a:p>
            <a:pPr algn="ctr">
              <a:lnSpc>
                <a:spcPct val="90000"/>
              </a:lnSpc>
              <a:spcBef>
                <a:spcPct val="0"/>
              </a:spcBef>
              <a:spcAft>
                <a:spcPts val="600"/>
              </a:spcAft>
            </a:pPr>
            <a:r>
              <a:rPr lang="en-US" sz="4000" b="1" dirty="0">
                <a:solidFill>
                  <a:schemeClr val="accent6">
                    <a:lumMod val="50000"/>
                  </a:schemeClr>
                </a:solidFill>
                <a:latin typeface="+mj-lt"/>
                <a:ea typeface="+mj-ea"/>
                <a:cs typeface="+mj-cs"/>
              </a:rPr>
              <a:t>Avsnitt 3</a:t>
            </a:r>
          </a:p>
          <a:p>
            <a:pPr algn="ctr">
              <a:lnSpc>
                <a:spcPct val="90000"/>
              </a:lnSpc>
              <a:spcBef>
                <a:spcPct val="0"/>
              </a:spcBef>
              <a:spcAft>
                <a:spcPts val="600"/>
              </a:spcAft>
            </a:pPr>
            <a:r>
              <a:rPr lang="en-US" sz="4000" dirty="0">
                <a:solidFill>
                  <a:schemeClr val="accent6">
                    <a:lumMod val="50000"/>
                  </a:schemeClr>
                </a:solidFill>
                <a:latin typeface="+mj-lt"/>
                <a:ea typeface="+mj-ea"/>
                <a:cs typeface="+mj-cs"/>
              </a:rPr>
              <a:t>Varför kommunal </a:t>
            </a:r>
            <a:r>
              <a:rPr lang="sv-SE" sz="4000" dirty="0">
                <a:solidFill>
                  <a:schemeClr val="accent6">
                    <a:lumMod val="50000"/>
                  </a:schemeClr>
                </a:solidFill>
                <a:latin typeface="+mj-lt"/>
                <a:ea typeface="+mj-ea"/>
                <a:cs typeface="+mj-cs"/>
              </a:rPr>
              <a:t>laddinfrastrategi</a:t>
            </a:r>
            <a:r>
              <a:rPr lang="en-US" sz="4000" dirty="0">
                <a:solidFill>
                  <a:schemeClr val="accent6">
                    <a:lumMod val="50000"/>
                  </a:schemeClr>
                </a:solidFill>
                <a:latin typeface="+mj-lt"/>
                <a:ea typeface="+mj-ea"/>
                <a:cs typeface="+mj-cs"/>
              </a:rPr>
              <a:t>?</a:t>
            </a:r>
          </a:p>
        </p:txBody>
      </p:sp>
      <p:pic>
        <p:nvPicPr>
          <p:cNvPr id="6" name="Bild 5" descr="Pussel">
            <a:extLst>
              <a:ext uri="{FF2B5EF4-FFF2-40B4-BE49-F238E27FC236}">
                <a16:creationId xmlns:a16="http://schemas.microsoft.com/office/drawing/2014/main" id="{4BD049A0-78C1-4557-B904-594F5A1219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12888" y="3614056"/>
            <a:ext cx="2217096" cy="2217096"/>
          </a:xfrm>
          <a:prstGeom prst="rect">
            <a:avLst/>
          </a:prstGeom>
        </p:spPr>
      </p:pic>
      <p:pic>
        <p:nvPicPr>
          <p:cNvPr id="7" name="Bild 6" descr="Frågor">
            <a:extLst>
              <a:ext uri="{FF2B5EF4-FFF2-40B4-BE49-F238E27FC236}">
                <a16:creationId xmlns:a16="http://schemas.microsoft.com/office/drawing/2014/main" id="{9570FB36-E92C-45CC-8F3F-CCC3AC7FCD9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42788" y="1260487"/>
            <a:ext cx="2759205" cy="2759205"/>
          </a:xfrm>
          <a:prstGeom prst="rect">
            <a:avLst/>
          </a:prstGeom>
        </p:spPr>
      </p:pic>
      <p:sp>
        <p:nvSpPr>
          <p:cNvPr id="9" name="Rektangel 8">
            <a:extLst>
              <a:ext uri="{FF2B5EF4-FFF2-40B4-BE49-F238E27FC236}">
                <a16:creationId xmlns:a16="http://schemas.microsoft.com/office/drawing/2014/main" id="{DD196A20-17A8-46B2-88B6-F83C889174CA}"/>
              </a:ext>
            </a:extLst>
          </p:cNvPr>
          <p:cNvSpPr/>
          <p:nvPr/>
        </p:nvSpPr>
        <p:spPr>
          <a:xfrm>
            <a:off x="0" y="6470072"/>
            <a:ext cx="12192000" cy="3879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057694919"/>
      </p:ext>
    </p:extLst>
  </p:cSld>
  <p:clrMapOvr>
    <a:masterClrMapping/>
  </p:clrMapOvr>
  <mc:AlternateContent xmlns:mc="http://schemas.openxmlformats.org/markup-compatibility/2006" xmlns:p14="http://schemas.microsoft.com/office/powerpoint/2010/main">
    <mc:Choice Requires="p14">
      <p:transition spd="slow" p14:dur="2000" advTm="5991"/>
    </mc:Choice>
    <mc:Fallback xmlns="">
      <p:transition spd="slow" advTm="599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tbubbla: rektangel med rundade hörn 5">
            <a:extLst>
              <a:ext uri="{FF2B5EF4-FFF2-40B4-BE49-F238E27FC236}">
                <a16:creationId xmlns:a16="http://schemas.microsoft.com/office/drawing/2014/main" id="{797FFD42-7D7F-4483-8509-5639A9E3231A}"/>
              </a:ext>
            </a:extLst>
          </p:cNvPr>
          <p:cNvSpPr/>
          <p:nvPr/>
        </p:nvSpPr>
        <p:spPr>
          <a:xfrm>
            <a:off x="6341746" y="2171700"/>
            <a:ext cx="4406265" cy="2800350"/>
          </a:xfrm>
          <a:prstGeom prst="wedgeRoundRectCallou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4C5A85EF-AA8A-4685-873B-6BE24A9BA53B}"/>
              </a:ext>
            </a:extLst>
          </p:cNvPr>
          <p:cNvSpPr>
            <a:spLocks noGrp="1"/>
          </p:cNvSpPr>
          <p:nvPr>
            <p:ph type="title"/>
          </p:nvPr>
        </p:nvSpPr>
        <p:spPr/>
        <p:txBody>
          <a:bodyPr/>
          <a:lstStyle/>
          <a:p>
            <a:r>
              <a:rPr lang="sv-SE" dirty="0">
                <a:solidFill>
                  <a:schemeClr val="accent6">
                    <a:lumMod val="50000"/>
                  </a:schemeClr>
                </a:solidFill>
              </a:rPr>
              <a:t>Definition av en strategi…</a:t>
            </a:r>
          </a:p>
        </p:txBody>
      </p:sp>
      <p:sp>
        <p:nvSpPr>
          <p:cNvPr id="3" name="Platshållare för innehåll 2">
            <a:extLst>
              <a:ext uri="{FF2B5EF4-FFF2-40B4-BE49-F238E27FC236}">
                <a16:creationId xmlns:a16="http://schemas.microsoft.com/office/drawing/2014/main" id="{08DF031D-EE35-43A3-B0E5-29B15A38EFE7}"/>
              </a:ext>
            </a:extLst>
          </p:cNvPr>
          <p:cNvSpPr>
            <a:spLocks noGrp="1"/>
          </p:cNvSpPr>
          <p:nvPr>
            <p:ph idx="1"/>
          </p:nvPr>
        </p:nvSpPr>
        <p:spPr>
          <a:xfrm>
            <a:off x="1293495" y="2511425"/>
            <a:ext cx="4192905" cy="4346575"/>
          </a:xfrm>
        </p:spPr>
        <p:txBody>
          <a:bodyPr>
            <a:normAutofit/>
          </a:bodyPr>
          <a:lstStyle/>
          <a:p>
            <a:pPr marL="0" indent="0">
              <a:lnSpc>
                <a:spcPct val="107000"/>
              </a:lnSpc>
              <a:spcAft>
                <a:spcPts val="1800"/>
              </a:spcAft>
              <a:buNone/>
            </a:pPr>
            <a:r>
              <a:rPr lang="sv-SE" i="1" dirty="0">
                <a:solidFill>
                  <a:schemeClr val="bg2">
                    <a:lumMod val="75000"/>
                  </a:schemeClr>
                </a:solidFill>
                <a:latin typeface="Abadi Extra Light" panose="020B0604020202020204" pitchFamily="34" charset="0"/>
                <a:ea typeface="Times New Roman" panose="02020603050405020304" pitchFamily="18" charset="0"/>
                <a:cs typeface="Times New Roman" panose="02020603050405020304" pitchFamily="18" charset="0"/>
              </a:rPr>
              <a:t>”A</a:t>
            </a:r>
            <a:r>
              <a:rPr lang="sv-SE" i="1" dirty="0">
                <a:solidFill>
                  <a:schemeClr val="bg2">
                    <a:lumMod val="75000"/>
                  </a:schemeClr>
                </a:solidFill>
                <a:effectLst/>
                <a:latin typeface="Abadi Extra Light" panose="020B0604020202020204" pitchFamily="34" charset="0"/>
                <a:ea typeface="Times New Roman" panose="02020603050405020304" pitchFamily="18" charset="0"/>
                <a:cs typeface="Times New Roman" panose="02020603050405020304" pitchFamily="18" charset="0"/>
              </a:rPr>
              <a:t>tt identifiera och förstå sina förutsättningar och sedan definiera vad man bör göra för att nå resultat”</a:t>
            </a:r>
          </a:p>
          <a:p>
            <a:pPr>
              <a:lnSpc>
                <a:spcPct val="107000"/>
              </a:lnSpc>
              <a:spcAft>
                <a:spcPts val="1800"/>
              </a:spcAft>
            </a:pPr>
            <a:endParaRPr lang="sv-SE" i="1" dirty="0">
              <a:solidFill>
                <a:schemeClr val="bg2">
                  <a:lumMod val="75000"/>
                </a:schemeClr>
              </a:solidFill>
              <a:effectLst/>
              <a:latin typeface="Abadi Extra Light" panose="020B0604020202020204" pitchFamily="34" charset="0"/>
              <a:ea typeface="Times New Roman" panose="02020603050405020304" pitchFamily="18" charset="0"/>
              <a:cs typeface="Times New Roman" panose="02020603050405020304" pitchFamily="18" charset="0"/>
            </a:endParaRPr>
          </a:p>
          <a:p>
            <a:pPr marL="0" indent="0">
              <a:buNone/>
            </a:pPr>
            <a:endParaRPr lang="sv-SE" i="1" dirty="0">
              <a:solidFill>
                <a:schemeClr val="bg2">
                  <a:lumMod val="75000"/>
                </a:schemeClr>
              </a:solidFill>
              <a:latin typeface="Abadi Extra Light" panose="020B0604020202020204" pitchFamily="34" charset="0"/>
            </a:endParaRPr>
          </a:p>
        </p:txBody>
      </p:sp>
      <p:sp>
        <p:nvSpPr>
          <p:cNvPr id="5" name="textruta 4">
            <a:extLst>
              <a:ext uri="{FF2B5EF4-FFF2-40B4-BE49-F238E27FC236}">
                <a16:creationId xmlns:a16="http://schemas.microsoft.com/office/drawing/2014/main" id="{3DAB4A80-88B0-40A1-92E6-7895AC483292}"/>
              </a:ext>
            </a:extLst>
          </p:cNvPr>
          <p:cNvSpPr txBox="1"/>
          <p:nvPr/>
        </p:nvSpPr>
        <p:spPr>
          <a:xfrm>
            <a:off x="5404487" y="2472071"/>
            <a:ext cx="6097904" cy="1913857"/>
          </a:xfrm>
          <a:prstGeom prst="rect">
            <a:avLst/>
          </a:prstGeom>
          <a:noFill/>
        </p:spPr>
        <p:txBody>
          <a:bodyPr wrap="square" anchor="ctr">
            <a:spAutoFit/>
          </a:bodyPr>
          <a:lstStyle/>
          <a:p>
            <a:pPr marL="0" indent="0" algn="ctr">
              <a:lnSpc>
                <a:spcPct val="107000"/>
              </a:lnSpc>
              <a:spcAft>
                <a:spcPts val="1800"/>
              </a:spcAft>
              <a:buNone/>
            </a:pPr>
            <a:r>
              <a:rPr lang="sv-SE" sz="2800" dirty="0">
                <a:effectLst/>
                <a:latin typeface="Corbel Light" panose="020B0303020204020204" pitchFamily="34" charset="0"/>
                <a:ea typeface="Times New Roman" panose="02020603050405020304" pitchFamily="18" charset="0"/>
                <a:cs typeface="Times New Roman" panose="02020603050405020304" pitchFamily="18" charset="0"/>
              </a:rPr>
              <a:t>Var är vi idag?</a:t>
            </a:r>
            <a:endParaRPr lang="sv-SE" sz="2400" dirty="0">
              <a:latin typeface="Corbel Light" panose="020B0303020204020204" pitchFamily="34" charset="0"/>
              <a:ea typeface="Times New Roman" panose="02020603050405020304" pitchFamily="18" charset="0"/>
              <a:cs typeface="Times New Roman" panose="02020603050405020304" pitchFamily="18" charset="0"/>
            </a:endParaRPr>
          </a:p>
          <a:p>
            <a:pPr marL="0" indent="0" algn="ctr">
              <a:lnSpc>
                <a:spcPct val="107000"/>
              </a:lnSpc>
              <a:spcAft>
                <a:spcPts val="1800"/>
              </a:spcAft>
              <a:buNone/>
            </a:pPr>
            <a:r>
              <a:rPr lang="sv-SE" sz="2800" dirty="0">
                <a:effectLst/>
                <a:latin typeface="Corbel Light" panose="020B0303020204020204" pitchFamily="34" charset="0"/>
                <a:ea typeface="Times New Roman" panose="02020603050405020304" pitchFamily="18" charset="0"/>
                <a:cs typeface="Times New Roman" panose="02020603050405020304" pitchFamily="18" charset="0"/>
              </a:rPr>
              <a:t>Var vill vi vara?</a:t>
            </a:r>
            <a:endParaRPr lang="sv-SE" sz="2400" dirty="0">
              <a:latin typeface="Corbel Light" panose="020B0303020204020204" pitchFamily="34" charset="0"/>
              <a:ea typeface="Times New Roman" panose="02020603050405020304" pitchFamily="18" charset="0"/>
              <a:cs typeface="Times New Roman" panose="02020603050405020304" pitchFamily="18" charset="0"/>
            </a:endParaRPr>
          </a:p>
          <a:p>
            <a:pPr marL="0" indent="0" algn="ctr">
              <a:lnSpc>
                <a:spcPct val="107000"/>
              </a:lnSpc>
              <a:spcAft>
                <a:spcPts val="1800"/>
              </a:spcAft>
              <a:buNone/>
            </a:pPr>
            <a:r>
              <a:rPr lang="sv-SE" sz="2800" dirty="0">
                <a:effectLst/>
                <a:latin typeface="Corbel Light" panose="020B0303020204020204" pitchFamily="34" charset="0"/>
                <a:ea typeface="Times New Roman" panose="02020603050405020304" pitchFamily="18" charset="0"/>
                <a:cs typeface="Times New Roman" panose="02020603050405020304" pitchFamily="18" charset="0"/>
              </a:rPr>
              <a:t>Hur tar vi oss dit?</a:t>
            </a:r>
            <a:endParaRPr lang="sv-SE" sz="2400" dirty="0">
              <a:effectLst/>
              <a:latin typeface="Corbel Light" panose="020B0303020204020204" pitchFamily="34" charset="0"/>
              <a:ea typeface="Calibri" panose="020F0502020204030204" pitchFamily="34" charset="0"/>
              <a:cs typeface="Times New Roman" panose="02020603050405020304" pitchFamily="18" charset="0"/>
            </a:endParaRPr>
          </a:p>
        </p:txBody>
      </p:sp>
      <p:sp>
        <p:nvSpPr>
          <p:cNvPr id="7" name="Rektangel 6">
            <a:extLst>
              <a:ext uri="{FF2B5EF4-FFF2-40B4-BE49-F238E27FC236}">
                <a16:creationId xmlns:a16="http://schemas.microsoft.com/office/drawing/2014/main" id="{A3DCC8BB-4B83-4AAC-83B0-387B38CA0BEA}"/>
              </a:ext>
            </a:extLst>
          </p:cNvPr>
          <p:cNvSpPr/>
          <p:nvPr/>
        </p:nvSpPr>
        <p:spPr>
          <a:xfrm>
            <a:off x="0" y="6470072"/>
            <a:ext cx="12192000" cy="3879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831656838"/>
      </p:ext>
    </p:extLst>
  </p:cSld>
  <p:clrMapOvr>
    <a:masterClrMapping/>
  </p:clrMapOvr>
  <mc:AlternateContent xmlns:mc="http://schemas.openxmlformats.org/markup-compatibility/2006" xmlns:p14="http://schemas.microsoft.com/office/powerpoint/2010/main">
    <mc:Choice Requires="p14">
      <p:transition spd="slow" p14:dur="2000" advTm="78626"/>
    </mc:Choice>
    <mc:Fallback xmlns="">
      <p:transition spd="slow" advTm="7862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C65A811A-7A0D-45E0-8164-A2B9904E7E8E}"/>
              </a:ext>
            </a:extLst>
          </p:cNvPr>
          <p:cNvSpPr>
            <a:spLocks noGrp="1"/>
          </p:cNvSpPr>
          <p:nvPr>
            <p:ph type="title"/>
          </p:nvPr>
        </p:nvSpPr>
        <p:spPr>
          <a:xfrm>
            <a:off x="6732755" y="826946"/>
            <a:ext cx="4840010" cy="1807305"/>
          </a:xfrm>
        </p:spPr>
        <p:txBody>
          <a:bodyPr vert="horz" lIns="91440" tIns="45720" rIns="91440" bIns="45720" rtlCol="0" anchor="ctr">
            <a:normAutofit/>
          </a:bodyPr>
          <a:lstStyle/>
          <a:p>
            <a:r>
              <a:rPr lang="en-US" sz="3600" b="1" dirty="0">
                <a:solidFill>
                  <a:schemeClr val="accent1">
                    <a:lumMod val="50000"/>
                  </a:schemeClr>
                </a:solidFill>
              </a:rPr>
              <a:t>Avsnitt 2</a:t>
            </a:r>
            <a:br>
              <a:rPr lang="en-US" sz="3100" dirty="0">
                <a:solidFill>
                  <a:schemeClr val="accent1">
                    <a:lumMod val="50000"/>
                  </a:schemeClr>
                </a:solidFill>
              </a:rPr>
            </a:br>
            <a:r>
              <a:rPr lang="en-US" sz="3100" dirty="0">
                <a:solidFill>
                  <a:schemeClr val="accent1">
                    <a:lumMod val="50000"/>
                  </a:schemeClr>
                </a:solidFill>
              </a:rPr>
              <a:t>Om elfordon &amp; laddning </a:t>
            </a:r>
            <a:br>
              <a:rPr lang="en-US" sz="3100" dirty="0">
                <a:solidFill>
                  <a:schemeClr val="accent1">
                    <a:lumMod val="50000"/>
                  </a:schemeClr>
                </a:solidFill>
              </a:rPr>
            </a:br>
            <a:endParaRPr lang="en-US" sz="3100" i="1" dirty="0">
              <a:solidFill>
                <a:schemeClr val="accent1">
                  <a:lumMod val="50000"/>
                </a:schemeClr>
              </a:solidFill>
            </a:endParaRPr>
          </a:p>
        </p:txBody>
      </p:sp>
      <p:pic>
        <p:nvPicPr>
          <p:cNvPr id="5" name="Bildobjekt 4" descr="En bild som visar person, kvinna, transport&#10;&#10;Automatiskt genererad beskrivning">
            <a:extLst>
              <a:ext uri="{FF2B5EF4-FFF2-40B4-BE49-F238E27FC236}">
                <a16:creationId xmlns:a16="http://schemas.microsoft.com/office/drawing/2014/main" id="{94A04ACD-C85B-427B-8745-D13EC33B9FDF}"/>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ruta 2">
            <a:extLst>
              <a:ext uri="{FF2B5EF4-FFF2-40B4-BE49-F238E27FC236}">
                <a16:creationId xmlns:a16="http://schemas.microsoft.com/office/drawing/2014/main" id="{D62E873C-B268-42A1-BFE6-4CA23F5C7EC0}"/>
              </a:ext>
            </a:extLst>
          </p:cNvPr>
          <p:cNvSpPr txBox="1"/>
          <p:nvPr/>
        </p:nvSpPr>
        <p:spPr>
          <a:xfrm>
            <a:off x="6513788" y="2172430"/>
            <a:ext cx="4437497" cy="3843666"/>
          </a:xfrm>
          <a:prstGeom prst="rect">
            <a:avLst/>
          </a:prstGeom>
        </p:spPr>
        <p:txBody>
          <a:bodyPr vert="horz" lIns="91440" tIns="45720" rIns="91440" bIns="45720" rtlCol="0">
            <a:normAutofit/>
          </a:bodyPr>
          <a:lstStyle/>
          <a:p>
            <a:pPr marL="50165" indent="-228600">
              <a:lnSpc>
                <a:spcPct val="90000"/>
              </a:lnSpc>
              <a:spcAft>
                <a:spcPts val="600"/>
              </a:spcAft>
              <a:buSzPct val="80000"/>
              <a:buFont typeface="Arial" panose="020B0604020202020204" pitchFamily="34" charset="0"/>
              <a:buChar char="•"/>
            </a:pPr>
            <a:endParaRPr lang="en-US" sz="2400" b="1" dirty="0">
              <a:latin typeface="+mj-lt"/>
            </a:endParaRPr>
          </a:p>
          <a:p>
            <a:pPr>
              <a:lnSpc>
                <a:spcPct val="90000"/>
              </a:lnSpc>
              <a:spcAft>
                <a:spcPts val="600"/>
              </a:spcAft>
              <a:buSzPct val="80000"/>
            </a:pPr>
            <a:r>
              <a:rPr lang="en-US" sz="2400" dirty="0">
                <a:latin typeface="+mj-lt"/>
              </a:rPr>
              <a:t>Kunskap och förståelse för elfordon &amp; laddning</a:t>
            </a:r>
          </a:p>
          <a:p>
            <a:pPr marL="50165" indent="-228600">
              <a:lnSpc>
                <a:spcPct val="90000"/>
              </a:lnSpc>
              <a:spcAft>
                <a:spcPts val="600"/>
              </a:spcAft>
              <a:buSzPct val="80000"/>
              <a:buFont typeface="Arial" panose="020B0604020202020204" pitchFamily="34" charset="0"/>
              <a:buChar char="•"/>
            </a:pPr>
            <a:endParaRPr lang="en-US" sz="2400" dirty="0">
              <a:latin typeface="+mj-lt"/>
            </a:endParaRPr>
          </a:p>
          <a:p>
            <a:pPr>
              <a:lnSpc>
                <a:spcPct val="90000"/>
              </a:lnSpc>
              <a:spcAft>
                <a:spcPts val="600"/>
              </a:spcAft>
              <a:buSzPct val="80000"/>
            </a:pPr>
            <a:r>
              <a:rPr lang="en-US" sz="2400" dirty="0">
                <a:latin typeface="+mj-lt"/>
              </a:rPr>
              <a:t>Kunna sprida kunskap inom den egna organisationen</a:t>
            </a:r>
          </a:p>
          <a:p>
            <a:pPr marL="50165" indent="-228600">
              <a:lnSpc>
                <a:spcPct val="90000"/>
              </a:lnSpc>
              <a:spcAft>
                <a:spcPts val="600"/>
              </a:spcAft>
              <a:buSzPct val="80000"/>
              <a:buFont typeface="Arial" panose="020B0604020202020204" pitchFamily="34" charset="0"/>
              <a:buChar char="•"/>
            </a:pPr>
            <a:endParaRPr lang="en-US" sz="2400" dirty="0">
              <a:latin typeface="+mj-lt"/>
            </a:endParaRPr>
          </a:p>
          <a:p>
            <a:pPr>
              <a:lnSpc>
                <a:spcPct val="90000"/>
              </a:lnSpc>
              <a:spcAft>
                <a:spcPts val="600"/>
              </a:spcAft>
              <a:buSzPct val="80000"/>
            </a:pPr>
            <a:r>
              <a:rPr lang="en-US" sz="2400" dirty="0">
                <a:latin typeface="+mj-lt"/>
              </a:rPr>
              <a:t>Kunna underlätta beslut i frågor som rör elfordon &amp; laddning</a:t>
            </a:r>
          </a:p>
        </p:txBody>
      </p:sp>
      <p:sp>
        <p:nvSpPr>
          <p:cNvPr id="6" name="Rektangel 5">
            <a:extLst>
              <a:ext uri="{FF2B5EF4-FFF2-40B4-BE49-F238E27FC236}">
                <a16:creationId xmlns:a16="http://schemas.microsoft.com/office/drawing/2014/main" id="{5AC898A7-5FC5-41DF-8C17-CD67E9FD9FAB}"/>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08340450"/>
      </p:ext>
    </p:extLst>
  </p:cSld>
  <p:clrMapOvr>
    <a:masterClrMapping/>
  </p:clrMapOvr>
  <mc:AlternateContent xmlns:mc="http://schemas.openxmlformats.org/markup-compatibility/2006" xmlns:p14="http://schemas.microsoft.com/office/powerpoint/2010/main">
    <mc:Choice Requires="p14">
      <p:transition spd="slow" p14:dur="2000" advTm="5743"/>
    </mc:Choice>
    <mc:Fallback xmlns="">
      <p:transition spd="slow" advTm="574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EC995EFC-83E9-45D3-82D3-DDC5A620F9E5}"/>
              </a:ext>
            </a:extLst>
          </p:cNvPr>
          <p:cNvSpPr txBox="1"/>
          <p:nvPr/>
        </p:nvSpPr>
        <p:spPr>
          <a:xfrm>
            <a:off x="634702" y="686876"/>
            <a:ext cx="3520140" cy="5251345"/>
          </a:xfrm>
          <a:prstGeom prst="rect">
            <a:avLst/>
          </a:prstGeom>
        </p:spPr>
        <p:txBody>
          <a:bodyPr vert="horz" lIns="91440" tIns="45720" rIns="91440" bIns="45720" rtlCol="0">
            <a:normAutofit lnSpcReduction="10000"/>
          </a:bodyPr>
          <a:lstStyle/>
          <a:p>
            <a:pPr>
              <a:lnSpc>
                <a:spcPct val="90000"/>
              </a:lnSpc>
            </a:pPr>
            <a:r>
              <a:rPr lang="en-US" sz="2800" b="1" dirty="0">
                <a:solidFill>
                  <a:schemeClr val="accent6">
                    <a:lumMod val="50000"/>
                  </a:schemeClr>
                </a:solidFill>
                <a:latin typeface="+mj-lt"/>
              </a:rPr>
              <a:t>L</a:t>
            </a:r>
            <a:r>
              <a:rPr lang="en-US" sz="2800" b="1" dirty="0">
                <a:solidFill>
                  <a:schemeClr val="accent6">
                    <a:lumMod val="50000"/>
                  </a:schemeClr>
                </a:solidFill>
                <a:effectLst/>
                <a:latin typeface="+mj-lt"/>
              </a:rPr>
              <a:t>addinfrastrategin kan </a:t>
            </a:r>
            <a:r>
              <a:rPr lang="sv-SE" sz="2800" b="1" dirty="0">
                <a:solidFill>
                  <a:schemeClr val="accent6">
                    <a:lumMod val="50000"/>
                  </a:schemeClr>
                </a:solidFill>
                <a:effectLst/>
                <a:latin typeface="+mj-lt"/>
              </a:rPr>
              <a:t>innehålla</a:t>
            </a:r>
            <a:r>
              <a:rPr lang="en-US" sz="2800" b="1" dirty="0">
                <a:solidFill>
                  <a:schemeClr val="accent6">
                    <a:lumMod val="50000"/>
                  </a:schemeClr>
                </a:solidFill>
                <a:effectLst/>
                <a:latin typeface="+mj-lt"/>
              </a:rPr>
              <a:t> tre delar</a:t>
            </a:r>
          </a:p>
          <a:p>
            <a:pPr>
              <a:lnSpc>
                <a:spcPct val="90000"/>
              </a:lnSpc>
            </a:pPr>
            <a:endParaRPr lang="en-US" sz="2800" b="1" dirty="0">
              <a:effectLst/>
              <a:latin typeface="+mj-lt"/>
            </a:endParaRPr>
          </a:p>
          <a:p>
            <a:pPr marL="228600">
              <a:lnSpc>
                <a:spcPct val="90000"/>
              </a:lnSpc>
              <a:spcBef>
                <a:spcPts val="1200"/>
              </a:spcBef>
            </a:pPr>
            <a:r>
              <a:rPr lang="en-US" sz="1600" b="1" dirty="0">
                <a:solidFill>
                  <a:schemeClr val="accent6">
                    <a:lumMod val="75000"/>
                  </a:schemeClr>
                </a:solidFill>
                <a:effectLst/>
                <a:latin typeface="+mj-lt"/>
              </a:rPr>
              <a:t>Mål och ambitioner</a:t>
            </a:r>
            <a:endParaRPr lang="en-US" sz="1600" dirty="0">
              <a:solidFill>
                <a:schemeClr val="accent6">
                  <a:lumMod val="75000"/>
                </a:schemeClr>
              </a:solidFill>
              <a:effectLst/>
              <a:latin typeface="+mj-lt"/>
            </a:endParaRPr>
          </a:p>
          <a:p>
            <a:pPr>
              <a:lnSpc>
                <a:spcPct val="90000"/>
              </a:lnSpc>
            </a:pPr>
            <a:r>
              <a:rPr lang="en-US" sz="1600" dirty="0">
                <a:effectLst/>
                <a:latin typeface="+mj-lt"/>
              </a:rPr>
              <a:t>Hur laddinfrastruktur kopplar an till kommunens egna mål på transportområdet.</a:t>
            </a:r>
          </a:p>
          <a:p>
            <a:pPr indent="-228600">
              <a:lnSpc>
                <a:spcPct val="90000"/>
              </a:lnSpc>
              <a:buFont typeface="Arial" panose="020B0604020202020204" pitchFamily="34" charset="0"/>
              <a:buChar char="•"/>
            </a:pPr>
            <a:endParaRPr lang="en-US" sz="1600" dirty="0">
              <a:effectLst/>
              <a:latin typeface="+mj-lt"/>
            </a:endParaRPr>
          </a:p>
          <a:p>
            <a:pPr marL="228600">
              <a:lnSpc>
                <a:spcPct val="90000"/>
              </a:lnSpc>
              <a:spcBef>
                <a:spcPts val="1200"/>
              </a:spcBef>
            </a:pPr>
            <a:r>
              <a:rPr lang="en-US" sz="1600" b="1" dirty="0">
                <a:solidFill>
                  <a:schemeClr val="accent6">
                    <a:lumMod val="75000"/>
                  </a:schemeClr>
                </a:solidFill>
                <a:effectLst/>
                <a:latin typeface="+mj-lt"/>
              </a:rPr>
              <a:t>Publik laddning</a:t>
            </a:r>
            <a:endParaRPr lang="en-US" sz="1600" dirty="0">
              <a:solidFill>
                <a:schemeClr val="accent6">
                  <a:lumMod val="75000"/>
                </a:schemeClr>
              </a:solidFill>
              <a:effectLst/>
              <a:latin typeface="+mj-lt"/>
            </a:endParaRPr>
          </a:p>
          <a:p>
            <a:pPr>
              <a:lnSpc>
                <a:spcPct val="90000"/>
              </a:lnSpc>
            </a:pPr>
            <a:r>
              <a:rPr lang="en-US" sz="1600" dirty="0">
                <a:effectLst/>
                <a:latin typeface="+mj-lt"/>
              </a:rPr>
              <a:t>Ambitioner och mål för att stödja utveckling av publik laddning (främjar t ex. laddning för invånare, besökare och näringsliv) inom kommunen. </a:t>
            </a:r>
          </a:p>
          <a:p>
            <a:pPr marL="228600">
              <a:lnSpc>
                <a:spcPct val="90000"/>
              </a:lnSpc>
              <a:spcBef>
                <a:spcPts val="1200"/>
              </a:spcBef>
            </a:pPr>
            <a:endParaRPr lang="en-US" sz="1600" dirty="0">
              <a:latin typeface="+mj-lt"/>
            </a:endParaRPr>
          </a:p>
          <a:p>
            <a:pPr marL="228600">
              <a:lnSpc>
                <a:spcPct val="90000"/>
              </a:lnSpc>
              <a:spcBef>
                <a:spcPts val="1200"/>
              </a:spcBef>
            </a:pPr>
            <a:r>
              <a:rPr lang="en-US" sz="1600" b="1" dirty="0">
                <a:solidFill>
                  <a:schemeClr val="accent6">
                    <a:lumMod val="75000"/>
                  </a:schemeClr>
                </a:solidFill>
                <a:effectLst/>
                <a:latin typeface="+mj-lt"/>
              </a:rPr>
              <a:t>Laddning i organisationen</a:t>
            </a:r>
            <a:endParaRPr lang="en-US" sz="1600" dirty="0">
              <a:solidFill>
                <a:schemeClr val="accent6">
                  <a:lumMod val="75000"/>
                </a:schemeClr>
              </a:solidFill>
              <a:effectLst/>
              <a:latin typeface="+mj-lt"/>
            </a:endParaRPr>
          </a:p>
          <a:p>
            <a:pPr>
              <a:lnSpc>
                <a:spcPct val="90000"/>
              </a:lnSpc>
            </a:pPr>
            <a:r>
              <a:rPr lang="en-US" sz="1600" dirty="0">
                <a:effectLst/>
                <a:latin typeface="+mj-lt"/>
              </a:rPr>
              <a:t>Mål och åtgärder för att utveckla laddinfrastruktur inom den egna organisationen, t ex. för kommun-koncernens egen fordonsflotta. </a:t>
            </a:r>
          </a:p>
        </p:txBody>
      </p:sp>
      <p:sp>
        <p:nvSpPr>
          <p:cNvPr id="21" name="Rectangle 1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Bildobjekt 8">
            <a:extLst>
              <a:ext uri="{FF2B5EF4-FFF2-40B4-BE49-F238E27FC236}">
                <a16:creationId xmlns:a16="http://schemas.microsoft.com/office/drawing/2014/main" id="{0F2B142F-528B-42DE-9879-F1630EE700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5862" y="1275466"/>
            <a:ext cx="6019331" cy="4303821"/>
          </a:xfrm>
          <a:prstGeom prst="rect">
            <a:avLst/>
          </a:prstGeom>
          <a:effectLst/>
        </p:spPr>
      </p:pic>
      <p:sp>
        <p:nvSpPr>
          <p:cNvPr id="6" name="Rektangel 5">
            <a:extLst>
              <a:ext uri="{FF2B5EF4-FFF2-40B4-BE49-F238E27FC236}">
                <a16:creationId xmlns:a16="http://schemas.microsoft.com/office/drawing/2014/main" id="{7BBF2823-59A3-41FD-AD95-2458F277DB5C}"/>
              </a:ext>
            </a:extLst>
          </p:cNvPr>
          <p:cNvSpPr/>
          <p:nvPr/>
        </p:nvSpPr>
        <p:spPr>
          <a:xfrm>
            <a:off x="0" y="6470072"/>
            <a:ext cx="12192000" cy="3879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942744292"/>
      </p:ext>
    </p:extLst>
  </p:cSld>
  <p:clrMapOvr>
    <a:masterClrMapping/>
  </p:clrMapOvr>
  <mc:AlternateContent xmlns:mc="http://schemas.openxmlformats.org/markup-compatibility/2006" xmlns:p14="http://schemas.microsoft.com/office/powerpoint/2010/main">
    <mc:Choice Requires="p14">
      <p:transition spd="slow" p14:dur="2000" advTm="19748"/>
    </mc:Choice>
    <mc:Fallback xmlns="">
      <p:transition spd="slow" advTm="19748"/>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70C10F3E-9FBE-4208-9156-88358E1100E5}"/>
              </a:ext>
            </a:extLst>
          </p:cNvPr>
          <p:cNvGraphicFramePr/>
          <p:nvPr>
            <p:extLst>
              <p:ext uri="{D42A27DB-BD31-4B8C-83A1-F6EECF244321}">
                <p14:modId xmlns:p14="http://schemas.microsoft.com/office/powerpoint/2010/main" val="1160644097"/>
              </p:ext>
            </p:extLst>
          </p:nvPr>
        </p:nvGraphicFramePr>
        <p:xfrm>
          <a:off x="871370" y="783663"/>
          <a:ext cx="7976093" cy="5699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1">
            <a:extLst>
              <a:ext uri="{FF2B5EF4-FFF2-40B4-BE49-F238E27FC236}">
                <a16:creationId xmlns:a16="http://schemas.microsoft.com/office/drawing/2014/main" id="{F3CC64AA-AF0F-4E29-A863-F731966194D0}"/>
              </a:ext>
            </a:extLst>
          </p:cNvPr>
          <p:cNvSpPr>
            <a:spLocks noGrp="1"/>
          </p:cNvSpPr>
          <p:nvPr>
            <p:ph type="title"/>
          </p:nvPr>
        </p:nvSpPr>
        <p:spPr>
          <a:xfrm>
            <a:off x="515470" y="374874"/>
            <a:ext cx="10515600" cy="1325563"/>
          </a:xfrm>
        </p:spPr>
        <p:txBody>
          <a:bodyPr/>
          <a:lstStyle/>
          <a:p>
            <a:r>
              <a:rPr lang="sv-SE" dirty="0">
                <a:solidFill>
                  <a:schemeClr val="accent6">
                    <a:lumMod val="50000"/>
                  </a:schemeClr>
                </a:solidFill>
              </a:rPr>
              <a:t>Varför</a:t>
            </a:r>
            <a:r>
              <a:rPr lang="sv-SE" dirty="0"/>
              <a:t> </a:t>
            </a:r>
            <a:r>
              <a:rPr lang="sv-SE" dirty="0">
                <a:solidFill>
                  <a:schemeClr val="accent6">
                    <a:lumMod val="50000"/>
                  </a:schemeClr>
                </a:solidFill>
              </a:rPr>
              <a:t>strategi?</a:t>
            </a:r>
          </a:p>
        </p:txBody>
      </p:sp>
      <p:sp>
        <p:nvSpPr>
          <p:cNvPr id="2" name="Rektangel 1">
            <a:extLst>
              <a:ext uri="{FF2B5EF4-FFF2-40B4-BE49-F238E27FC236}">
                <a16:creationId xmlns:a16="http://schemas.microsoft.com/office/drawing/2014/main" id="{B1C5DBEF-89BA-466B-887A-8837B164121E}"/>
              </a:ext>
            </a:extLst>
          </p:cNvPr>
          <p:cNvSpPr/>
          <p:nvPr/>
        </p:nvSpPr>
        <p:spPr>
          <a:xfrm>
            <a:off x="9100969" y="0"/>
            <a:ext cx="309103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ktangel 4">
            <a:extLst>
              <a:ext uri="{FF2B5EF4-FFF2-40B4-BE49-F238E27FC236}">
                <a16:creationId xmlns:a16="http://schemas.microsoft.com/office/drawing/2014/main" id="{7258D24D-EC18-4552-9FB3-764FB140CC84}"/>
              </a:ext>
            </a:extLst>
          </p:cNvPr>
          <p:cNvSpPr/>
          <p:nvPr/>
        </p:nvSpPr>
        <p:spPr>
          <a:xfrm>
            <a:off x="0" y="6470072"/>
            <a:ext cx="12192000" cy="3879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842715294"/>
      </p:ext>
    </p:extLst>
  </p:cSld>
  <p:clrMapOvr>
    <a:masterClrMapping/>
  </p:clrMapOvr>
  <mc:AlternateContent xmlns:mc="http://schemas.openxmlformats.org/markup-compatibility/2006" xmlns:p14="http://schemas.microsoft.com/office/powerpoint/2010/main">
    <mc:Choice Requires="p14">
      <p:transition spd="slow" p14:dur="2000" advTm="87348"/>
    </mc:Choice>
    <mc:Fallback xmlns="">
      <p:transition spd="slow" advTm="87348"/>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lle: vågrät 8">
            <a:extLst>
              <a:ext uri="{FF2B5EF4-FFF2-40B4-BE49-F238E27FC236}">
                <a16:creationId xmlns:a16="http://schemas.microsoft.com/office/drawing/2014/main" id="{7AFC189A-5181-4305-BA8A-0F634A1458F5}"/>
              </a:ext>
            </a:extLst>
          </p:cNvPr>
          <p:cNvSpPr/>
          <p:nvPr/>
        </p:nvSpPr>
        <p:spPr>
          <a:xfrm>
            <a:off x="768006" y="463858"/>
            <a:ext cx="9543495" cy="5930284"/>
          </a:xfrm>
          <a:prstGeom prst="horizontalScroll">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ruta 5">
            <a:extLst>
              <a:ext uri="{FF2B5EF4-FFF2-40B4-BE49-F238E27FC236}">
                <a16:creationId xmlns:a16="http://schemas.microsoft.com/office/drawing/2014/main" id="{18C8BF1C-73CB-407D-A4C2-B7ECE95119C8}"/>
              </a:ext>
            </a:extLst>
          </p:cNvPr>
          <p:cNvSpPr txBox="1"/>
          <p:nvPr/>
        </p:nvSpPr>
        <p:spPr>
          <a:xfrm>
            <a:off x="1533705" y="1923346"/>
            <a:ext cx="8777796" cy="3416320"/>
          </a:xfrm>
          <a:prstGeom prst="rect">
            <a:avLst/>
          </a:prstGeom>
          <a:noFill/>
        </p:spPr>
        <p:txBody>
          <a:bodyPr wrap="square" anchor="ctr">
            <a:spAutoFit/>
          </a:bodyPr>
          <a:lstStyle/>
          <a:p>
            <a:pPr marL="229870" indent="-179705"/>
            <a:r>
              <a:rPr lang="sv-SE" sz="2400" dirty="0">
                <a:latin typeface="+mj-lt"/>
                <a:ea typeface="Calibri" panose="020F0502020204030204" pitchFamily="34" charset="0"/>
                <a:cs typeface="Times New Roman"/>
              </a:rPr>
              <a:t>I</a:t>
            </a:r>
            <a:r>
              <a:rPr lang="sv-SE" sz="2400" dirty="0">
                <a:effectLst/>
                <a:latin typeface="+mj-lt"/>
                <a:ea typeface="Calibri" panose="020F0502020204030204" pitchFamily="34" charset="0"/>
                <a:cs typeface="Times New Roman"/>
              </a:rPr>
              <a:t> en strategi för publik laddning beskrivs ambitionsnivån och vilken roll kommunen är </a:t>
            </a:r>
            <a:r>
              <a:rPr lang="sv-SE" sz="2400" dirty="0">
                <a:latin typeface="+mj-lt"/>
                <a:ea typeface="Calibri" panose="020F0502020204030204" pitchFamily="34" charset="0"/>
                <a:cs typeface="Times New Roman"/>
              </a:rPr>
              <a:t>beredd att ta i omställningen. </a:t>
            </a:r>
          </a:p>
          <a:p>
            <a:pPr marL="229870" indent="-179705"/>
            <a:endParaRPr lang="sv-SE" sz="2400" dirty="0">
              <a:latin typeface="+mj-lt"/>
              <a:ea typeface="Calibri" panose="020F0502020204030204" pitchFamily="34" charset="0"/>
              <a:cs typeface="Times New Roman"/>
            </a:endParaRPr>
          </a:p>
          <a:p>
            <a:pPr marL="229870" indent="-179705"/>
            <a:r>
              <a:rPr lang="sv-SE" sz="2400" dirty="0">
                <a:latin typeface="+mj-lt"/>
                <a:ea typeface="Calibri" panose="020F0502020204030204" pitchFamily="34" charset="0"/>
                <a:cs typeface="Times New Roman"/>
              </a:rPr>
              <a:t>Det kan vara att </a:t>
            </a:r>
            <a:r>
              <a:rPr lang="sv-SE" sz="2400" dirty="0">
                <a:effectLst/>
                <a:latin typeface="+mj-lt"/>
                <a:ea typeface="Calibri" panose="020F0502020204030204" pitchFamily="34" charset="0"/>
                <a:cs typeface="Times New Roman"/>
              </a:rPr>
              <a:t>kommunen är beredd att ta en roll som</a:t>
            </a:r>
          </a:p>
          <a:p>
            <a:pPr marL="229870" indent="-179705"/>
            <a:r>
              <a:rPr lang="sv-SE" sz="2400" dirty="0">
                <a:effectLst/>
                <a:latin typeface="+mj-lt"/>
                <a:ea typeface="Calibri" panose="020F0502020204030204" pitchFamily="34" charset="0"/>
                <a:cs typeface="Times New Roman"/>
              </a:rPr>
              <a:t>samverkande och samordnande</a:t>
            </a:r>
            <a:r>
              <a:rPr lang="sv-SE" sz="2400" dirty="0">
                <a:latin typeface="+mj-lt"/>
                <a:ea typeface="Calibri" panose="020F0502020204030204" pitchFamily="34" charset="0"/>
                <a:cs typeface="Times New Roman"/>
              </a:rPr>
              <a:t> </a:t>
            </a:r>
            <a:r>
              <a:rPr lang="sv-SE" sz="2400" dirty="0">
                <a:effectLst/>
                <a:latin typeface="+mj-lt"/>
                <a:ea typeface="Calibri" panose="020F0502020204030204" pitchFamily="34" charset="0"/>
                <a:cs typeface="Times New Roman"/>
              </a:rPr>
              <a:t>part i syfte att inspirera marknaden till investeringar av</a:t>
            </a:r>
            <a:r>
              <a:rPr lang="sv-SE" sz="2400" dirty="0">
                <a:latin typeface="+mj-lt"/>
                <a:ea typeface="Calibri" panose="020F0502020204030204" pitchFamily="34" charset="0"/>
                <a:cs typeface="Times New Roman"/>
              </a:rPr>
              <a:t> </a:t>
            </a:r>
            <a:r>
              <a:rPr lang="sv-SE" sz="2400" dirty="0">
                <a:effectLst/>
                <a:latin typeface="+mj-lt"/>
                <a:ea typeface="Calibri" panose="020F0502020204030204" pitchFamily="34" charset="0"/>
                <a:cs typeface="Times New Roman"/>
              </a:rPr>
              <a:t> publika laddstolpar.</a:t>
            </a:r>
          </a:p>
          <a:p>
            <a:pPr marL="229870" indent="-179705"/>
            <a:endParaRPr lang="sv-SE" sz="2400" dirty="0">
              <a:latin typeface="+mj-lt"/>
              <a:ea typeface="Calibri" panose="020F0502020204030204" pitchFamily="34" charset="0"/>
              <a:cs typeface="Times New Roman"/>
            </a:endParaRPr>
          </a:p>
          <a:p>
            <a:pPr marL="229870" indent="-179705"/>
            <a:r>
              <a:rPr lang="sv-SE" sz="2400" dirty="0">
                <a:effectLst/>
                <a:latin typeface="+mj-lt"/>
                <a:ea typeface="Calibri" panose="020F0502020204030204" pitchFamily="34" charset="0"/>
                <a:cs typeface="Times New Roman"/>
              </a:rPr>
              <a:t>Kommunen kan också upplåta mark för laddning eller ha en egen ambition att bygga publik laddning. </a:t>
            </a:r>
          </a:p>
        </p:txBody>
      </p:sp>
      <p:sp>
        <p:nvSpPr>
          <p:cNvPr id="2" name="textruta 1">
            <a:extLst>
              <a:ext uri="{FF2B5EF4-FFF2-40B4-BE49-F238E27FC236}">
                <a16:creationId xmlns:a16="http://schemas.microsoft.com/office/drawing/2014/main" id="{86461D12-2AC6-440B-B27E-EE70AF2F66AB}"/>
              </a:ext>
            </a:extLst>
          </p:cNvPr>
          <p:cNvSpPr txBox="1"/>
          <p:nvPr/>
        </p:nvSpPr>
        <p:spPr>
          <a:xfrm>
            <a:off x="1216241" y="261352"/>
            <a:ext cx="6849035" cy="830997"/>
          </a:xfrm>
          <a:prstGeom prst="rect">
            <a:avLst/>
          </a:prstGeom>
          <a:noFill/>
        </p:spPr>
        <p:txBody>
          <a:bodyPr wrap="square" rtlCol="0">
            <a:spAutoFit/>
          </a:bodyPr>
          <a:lstStyle/>
          <a:p>
            <a:r>
              <a:rPr lang="sv-SE" sz="4800" dirty="0">
                <a:solidFill>
                  <a:schemeClr val="accent6">
                    <a:lumMod val="50000"/>
                  </a:schemeClr>
                </a:solidFill>
                <a:latin typeface="+mj-lt"/>
              </a:rPr>
              <a:t>Hur? Publik laddning</a:t>
            </a:r>
          </a:p>
        </p:txBody>
      </p:sp>
      <p:sp>
        <p:nvSpPr>
          <p:cNvPr id="5" name="Rektangel 4">
            <a:extLst>
              <a:ext uri="{FF2B5EF4-FFF2-40B4-BE49-F238E27FC236}">
                <a16:creationId xmlns:a16="http://schemas.microsoft.com/office/drawing/2014/main" id="{A9CAC71A-90B0-40F4-A4E6-260740CB2D29}"/>
              </a:ext>
            </a:extLst>
          </p:cNvPr>
          <p:cNvSpPr/>
          <p:nvPr/>
        </p:nvSpPr>
        <p:spPr>
          <a:xfrm>
            <a:off x="0" y="6470072"/>
            <a:ext cx="12192000" cy="3879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961660402"/>
      </p:ext>
    </p:extLst>
  </p:cSld>
  <p:clrMapOvr>
    <a:masterClrMapping/>
  </p:clrMapOvr>
  <mc:AlternateContent xmlns:mc="http://schemas.openxmlformats.org/markup-compatibility/2006" xmlns:p14="http://schemas.microsoft.com/office/powerpoint/2010/main">
    <mc:Choice Requires="p14">
      <p:transition spd="slow" p14:dur="2000" advTm="48011"/>
    </mc:Choice>
    <mc:Fallback xmlns="">
      <p:transition spd="slow" advTm="4801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atbubbla: rektangel med rundade hörn 6">
            <a:extLst>
              <a:ext uri="{FF2B5EF4-FFF2-40B4-BE49-F238E27FC236}">
                <a16:creationId xmlns:a16="http://schemas.microsoft.com/office/drawing/2014/main" id="{72E514F8-1121-45AF-9873-F567E7A4FE38}"/>
              </a:ext>
            </a:extLst>
          </p:cNvPr>
          <p:cNvSpPr/>
          <p:nvPr/>
        </p:nvSpPr>
        <p:spPr>
          <a:xfrm>
            <a:off x="737585" y="1495888"/>
            <a:ext cx="8584707" cy="4332303"/>
          </a:xfrm>
          <a:prstGeom prst="wedgeRoundRectCallou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ruta 5">
            <a:extLst>
              <a:ext uri="{FF2B5EF4-FFF2-40B4-BE49-F238E27FC236}">
                <a16:creationId xmlns:a16="http://schemas.microsoft.com/office/drawing/2014/main" id="{65A8DE32-BD5D-40F4-B73D-EE4E8EF04180}"/>
              </a:ext>
            </a:extLst>
          </p:cNvPr>
          <p:cNvSpPr txBox="1"/>
          <p:nvPr/>
        </p:nvSpPr>
        <p:spPr>
          <a:xfrm>
            <a:off x="1982679" y="2076991"/>
            <a:ext cx="6094520" cy="3170099"/>
          </a:xfrm>
          <a:prstGeom prst="rect">
            <a:avLst/>
          </a:prstGeom>
          <a:noFill/>
        </p:spPr>
        <p:txBody>
          <a:bodyPr wrap="square">
            <a:spAutoFit/>
          </a:bodyPr>
          <a:lstStyle/>
          <a:p>
            <a:pPr marL="229870" indent="-179705"/>
            <a:r>
              <a:rPr lang="sv-SE" sz="2000" dirty="0">
                <a:latin typeface="+mj-lt"/>
                <a:cs typeface="Times New Roman"/>
              </a:rPr>
              <a:t>Föregå gärna med gott exempel och byt ut en del av era egna fordon till att gå på  el och stötta era anställda i omställningen mot laddbara fordon, exempelvis genom att erbjuda möjlighet till laddning. </a:t>
            </a:r>
          </a:p>
          <a:p>
            <a:pPr marL="229870" indent="-179705"/>
            <a:endParaRPr lang="sv-SE" sz="2000" dirty="0">
              <a:latin typeface="+mj-lt"/>
              <a:cs typeface="Times New Roman"/>
            </a:endParaRPr>
          </a:p>
          <a:p>
            <a:pPr marL="229870" indent="-179705"/>
            <a:r>
              <a:rPr lang="sv-SE" sz="2000" dirty="0">
                <a:latin typeface="+mj-lt"/>
                <a:cs typeface="Times New Roman"/>
              </a:rPr>
              <a:t>För att lyckas med detta behövs även en strategi för den egna  laddningen. I den beskrivs hur och var utbyggnaden och investeringar av laddstolpar i egen regi ska ske. Resurser för utbyggnaden av laddningen behöver tillsättas när besluten är på plats.</a:t>
            </a:r>
          </a:p>
        </p:txBody>
      </p:sp>
      <p:sp>
        <p:nvSpPr>
          <p:cNvPr id="4" name="textruta 3">
            <a:extLst>
              <a:ext uri="{FF2B5EF4-FFF2-40B4-BE49-F238E27FC236}">
                <a16:creationId xmlns:a16="http://schemas.microsoft.com/office/drawing/2014/main" id="{86D49FB8-841B-4CA9-9AEC-F8DB0C3F5C09}"/>
              </a:ext>
            </a:extLst>
          </p:cNvPr>
          <p:cNvSpPr txBox="1"/>
          <p:nvPr/>
        </p:nvSpPr>
        <p:spPr>
          <a:xfrm>
            <a:off x="559398" y="499288"/>
            <a:ext cx="11112649" cy="830997"/>
          </a:xfrm>
          <a:prstGeom prst="rect">
            <a:avLst/>
          </a:prstGeom>
          <a:noFill/>
        </p:spPr>
        <p:txBody>
          <a:bodyPr wrap="square" rtlCol="0">
            <a:spAutoFit/>
          </a:bodyPr>
          <a:lstStyle/>
          <a:p>
            <a:r>
              <a:rPr lang="sv-SE" sz="4800" dirty="0">
                <a:latin typeface="+mj-lt"/>
              </a:rPr>
              <a:t>Hur? Laddning &amp; elfordon i kommunkoncern</a:t>
            </a:r>
          </a:p>
        </p:txBody>
      </p:sp>
      <p:sp>
        <p:nvSpPr>
          <p:cNvPr id="5" name="Rektangel 4">
            <a:extLst>
              <a:ext uri="{FF2B5EF4-FFF2-40B4-BE49-F238E27FC236}">
                <a16:creationId xmlns:a16="http://schemas.microsoft.com/office/drawing/2014/main" id="{2288D2A0-61C4-434E-AD14-6743466B091C}"/>
              </a:ext>
            </a:extLst>
          </p:cNvPr>
          <p:cNvSpPr/>
          <p:nvPr/>
        </p:nvSpPr>
        <p:spPr>
          <a:xfrm>
            <a:off x="0" y="6470072"/>
            <a:ext cx="12192000" cy="3879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133190844"/>
      </p:ext>
    </p:extLst>
  </p:cSld>
  <p:clrMapOvr>
    <a:masterClrMapping/>
  </p:clrMapOvr>
  <mc:AlternateContent xmlns:mc="http://schemas.openxmlformats.org/markup-compatibility/2006" xmlns:p14="http://schemas.microsoft.com/office/powerpoint/2010/main">
    <mc:Choice Requires="p14">
      <p:transition spd="slow" p14:dur="2000" advTm="46948"/>
    </mc:Choice>
    <mc:Fallback xmlns="">
      <p:transition spd="slow" advTm="46948"/>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5A811A-7A0D-45E0-8164-A2B9904E7E8E}"/>
              </a:ext>
            </a:extLst>
          </p:cNvPr>
          <p:cNvSpPr>
            <a:spLocks noGrp="1"/>
          </p:cNvSpPr>
          <p:nvPr>
            <p:ph type="title"/>
          </p:nvPr>
        </p:nvSpPr>
        <p:spPr>
          <a:xfrm>
            <a:off x="574638" y="36463"/>
            <a:ext cx="10893014" cy="1325563"/>
          </a:xfrm>
        </p:spPr>
        <p:txBody>
          <a:bodyPr/>
          <a:lstStyle/>
          <a:p>
            <a:r>
              <a:rPr lang="sv-SE" dirty="0">
                <a:solidFill>
                  <a:schemeClr val="accent6">
                    <a:lumMod val="50000"/>
                  </a:schemeClr>
                </a:solidFill>
              </a:rPr>
              <a:t>Exempel från andra kommuner &amp; vägledningar</a:t>
            </a:r>
          </a:p>
        </p:txBody>
      </p:sp>
      <p:pic>
        <p:nvPicPr>
          <p:cNvPr id="3" name="Bildobjekt 2">
            <a:extLst>
              <a:ext uri="{FF2B5EF4-FFF2-40B4-BE49-F238E27FC236}">
                <a16:creationId xmlns:a16="http://schemas.microsoft.com/office/drawing/2014/main" id="{CB38A2E5-B1C5-4FB5-8F80-A158FAA4C5AB}"/>
              </a:ext>
            </a:extLst>
          </p:cNvPr>
          <p:cNvPicPr>
            <a:picLocks noChangeAspect="1"/>
          </p:cNvPicPr>
          <p:nvPr/>
        </p:nvPicPr>
        <p:blipFill>
          <a:blip r:embed="rId4"/>
          <a:stretch>
            <a:fillRect/>
          </a:stretch>
        </p:blipFill>
        <p:spPr>
          <a:xfrm rot="772712">
            <a:off x="5542852" y="1200512"/>
            <a:ext cx="3425633" cy="5010325"/>
          </a:xfrm>
          <a:prstGeom prst="rect">
            <a:avLst/>
          </a:prstGeom>
        </p:spPr>
      </p:pic>
      <p:pic>
        <p:nvPicPr>
          <p:cNvPr id="6" name="Bildobjekt 5">
            <a:extLst>
              <a:ext uri="{FF2B5EF4-FFF2-40B4-BE49-F238E27FC236}">
                <a16:creationId xmlns:a16="http://schemas.microsoft.com/office/drawing/2014/main" id="{AEDE7457-155C-4631-AD98-7990DA872B21}"/>
              </a:ext>
            </a:extLst>
          </p:cNvPr>
          <p:cNvPicPr>
            <a:picLocks noChangeAspect="1"/>
          </p:cNvPicPr>
          <p:nvPr/>
        </p:nvPicPr>
        <p:blipFill>
          <a:blip r:embed="rId5"/>
          <a:stretch>
            <a:fillRect/>
          </a:stretch>
        </p:blipFill>
        <p:spPr>
          <a:xfrm rot="20948265">
            <a:off x="2352226" y="1623350"/>
            <a:ext cx="3220346" cy="4700666"/>
          </a:xfrm>
          <a:prstGeom prst="rect">
            <a:avLst/>
          </a:prstGeom>
        </p:spPr>
      </p:pic>
      <p:sp>
        <p:nvSpPr>
          <p:cNvPr id="7" name="Rektangel 6">
            <a:extLst>
              <a:ext uri="{FF2B5EF4-FFF2-40B4-BE49-F238E27FC236}">
                <a16:creationId xmlns:a16="http://schemas.microsoft.com/office/drawing/2014/main" id="{1739A1C3-93C2-48A2-9301-AAE7AD4316AE}"/>
              </a:ext>
            </a:extLst>
          </p:cNvPr>
          <p:cNvSpPr/>
          <p:nvPr/>
        </p:nvSpPr>
        <p:spPr>
          <a:xfrm>
            <a:off x="0" y="6470072"/>
            <a:ext cx="12192000" cy="3879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2222524128"/>
      </p:ext>
    </p:extLst>
  </p:cSld>
  <p:clrMapOvr>
    <a:masterClrMapping/>
  </p:clrMapOvr>
  <mc:AlternateContent xmlns:mc="http://schemas.openxmlformats.org/markup-compatibility/2006" xmlns:p14="http://schemas.microsoft.com/office/powerpoint/2010/main">
    <mc:Choice Requires="p14">
      <p:transition spd="slow" p14:dur="2000" advTm="32972"/>
    </mc:Choice>
    <mc:Fallback xmlns="">
      <p:transition spd="slow" advTm="32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rundade hörn 5">
            <a:extLst>
              <a:ext uri="{FF2B5EF4-FFF2-40B4-BE49-F238E27FC236}">
                <a16:creationId xmlns:a16="http://schemas.microsoft.com/office/drawing/2014/main" id="{A1A03416-44F5-4690-A681-92EA77854186}"/>
              </a:ext>
            </a:extLst>
          </p:cNvPr>
          <p:cNvSpPr/>
          <p:nvPr/>
        </p:nvSpPr>
        <p:spPr>
          <a:xfrm>
            <a:off x="1204856" y="3076687"/>
            <a:ext cx="3324113" cy="292811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C65A811A-7A0D-45E0-8164-A2B9904E7E8E}"/>
              </a:ext>
            </a:extLst>
          </p:cNvPr>
          <p:cNvSpPr>
            <a:spLocks noGrp="1"/>
          </p:cNvSpPr>
          <p:nvPr>
            <p:ph type="title"/>
          </p:nvPr>
        </p:nvSpPr>
        <p:spPr>
          <a:xfrm>
            <a:off x="960100" y="978102"/>
            <a:ext cx="10588434" cy="1062644"/>
          </a:xfrm>
        </p:spPr>
        <p:txBody>
          <a:bodyPr vert="horz" lIns="91440" tIns="45720" rIns="91440" bIns="45720" rtlCol="0" anchor="b">
            <a:normAutofit/>
          </a:bodyPr>
          <a:lstStyle/>
          <a:p>
            <a:r>
              <a:rPr lang="en-US" sz="3400" b="1" dirty="0">
                <a:solidFill>
                  <a:schemeClr val="accent2">
                    <a:lumMod val="75000"/>
                  </a:schemeClr>
                </a:solidFill>
              </a:rPr>
              <a:t>Avsnitt 4</a:t>
            </a:r>
            <a:br>
              <a:rPr lang="en-US" sz="3400" kern="1200" dirty="0">
                <a:solidFill>
                  <a:schemeClr val="accent2">
                    <a:lumMod val="75000"/>
                  </a:schemeClr>
                </a:solidFill>
                <a:latin typeface="+mj-lt"/>
                <a:ea typeface="+mj-ea"/>
                <a:cs typeface="+mj-cs"/>
              </a:rPr>
            </a:br>
            <a:r>
              <a:rPr lang="en-US" sz="3400" kern="1200" dirty="0">
                <a:solidFill>
                  <a:schemeClr val="accent2">
                    <a:lumMod val="75000"/>
                  </a:schemeClr>
                </a:solidFill>
                <a:latin typeface="+mj-lt"/>
                <a:ea typeface="+mj-ea"/>
                <a:cs typeface="+mj-cs"/>
              </a:rPr>
              <a:t>Mandat, arbetsgrupp &amp; process</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Bild 4" descr="Möte kontur">
            <a:extLst>
              <a:ext uri="{FF2B5EF4-FFF2-40B4-BE49-F238E27FC236}">
                <a16:creationId xmlns:a16="http://schemas.microsoft.com/office/drawing/2014/main" id="{F197B30B-FEB3-48F1-8164-99D46B6DAAA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3" name="textruta 2">
            <a:extLst>
              <a:ext uri="{FF2B5EF4-FFF2-40B4-BE49-F238E27FC236}">
                <a16:creationId xmlns:a16="http://schemas.microsoft.com/office/drawing/2014/main" id="{D62E873C-B268-42A1-BFE6-4CA23F5C7EC0}"/>
              </a:ext>
            </a:extLst>
          </p:cNvPr>
          <p:cNvSpPr txBox="1"/>
          <p:nvPr/>
        </p:nvSpPr>
        <p:spPr>
          <a:xfrm>
            <a:off x="4955354" y="2682433"/>
            <a:ext cx="6282169" cy="3215749"/>
          </a:xfrm>
          <a:prstGeom prst="rect">
            <a:avLst/>
          </a:prstGeom>
        </p:spPr>
        <p:txBody>
          <a:bodyPr vert="horz" lIns="91440" tIns="45720" rIns="91440" bIns="45720" rtlCol="0">
            <a:normAutofit/>
          </a:bodyPr>
          <a:lstStyle/>
          <a:p>
            <a:pPr marL="50165" indent="-228600">
              <a:lnSpc>
                <a:spcPct val="90000"/>
              </a:lnSpc>
              <a:spcAft>
                <a:spcPts val="600"/>
              </a:spcAft>
              <a:buSzPct val="80000"/>
              <a:buFont typeface="Arial" panose="020B0604020202020204" pitchFamily="34" charset="0"/>
              <a:buChar char="•"/>
            </a:pPr>
            <a:endParaRPr lang="en-US" sz="2400" b="1" dirty="0"/>
          </a:p>
          <a:p>
            <a:pPr>
              <a:lnSpc>
                <a:spcPct val="90000"/>
              </a:lnSpc>
              <a:spcAft>
                <a:spcPts val="600"/>
              </a:spcAft>
              <a:buSzPct val="80000"/>
            </a:pPr>
            <a:r>
              <a:rPr lang="en-US" sz="2400" dirty="0"/>
              <a:t>Mandat att ta fram en laddinfrastrategi</a:t>
            </a:r>
          </a:p>
          <a:p>
            <a:pPr marL="50165" indent="-228600">
              <a:lnSpc>
                <a:spcPct val="90000"/>
              </a:lnSpc>
              <a:spcAft>
                <a:spcPts val="600"/>
              </a:spcAft>
              <a:buSzPct val="80000"/>
              <a:buFont typeface="Arial" panose="020B0604020202020204" pitchFamily="34" charset="0"/>
              <a:buChar char="•"/>
            </a:pPr>
            <a:endParaRPr lang="en-US" sz="2400" dirty="0"/>
          </a:p>
          <a:p>
            <a:pPr>
              <a:lnSpc>
                <a:spcPct val="90000"/>
              </a:lnSpc>
              <a:spcAft>
                <a:spcPts val="600"/>
              </a:spcAft>
              <a:buSzPct val="80000"/>
            </a:pPr>
            <a:r>
              <a:rPr lang="en-US" sz="2400" dirty="0"/>
              <a:t>Sätta samman en arbetsgrupp</a:t>
            </a:r>
          </a:p>
        </p:txBody>
      </p:sp>
      <p:sp>
        <p:nvSpPr>
          <p:cNvPr id="7" name="Rektangel 6">
            <a:extLst>
              <a:ext uri="{FF2B5EF4-FFF2-40B4-BE49-F238E27FC236}">
                <a16:creationId xmlns:a16="http://schemas.microsoft.com/office/drawing/2014/main" id="{9D7C4AE0-EAE6-40A1-9B87-C8FC359EA0B4}"/>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584850304"/>
      </p:ext>
    </p:extLst>
  </p:cSld>
  <p:clrMapOvr>
    <a:masterClrMapping/>
  </p:clrMapOvr>
  <mc:AlternateContent xmlns:mc="http://schemas.openxmlformats.org/markup-compatibility/2006" xmlns:p14="http://schemas.microsoft.com/office/powerpoint/2010/main">
    <mc:Choice Requires="p14">
      <p:transition spd="slow" p14:dur="2000" advTm="14392"/>
    </mc:Choice>
    <mc:Fallback xmlns="">
      <p:transition spd="slow" advTm="1439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 4">
            <a:extLst>
              <a:ext uri="{FF2B5EF4-FFF2-40B4-BE49-F238E27FC236}">
                <a16:creationId xmlns:a16="http://schemas.microsoft.com/office/drawing/2014/main" id="{BBFE53D2-EE29-43C8-BF28-87A73E82FE68}"/>
              </a:ext>
            </a:extLst>
          </p:cNvPr>
          <p:cNvSpPr/>
          <p:nvPr/>
        </p:nvSpPr>
        <p:spPr>
          <a:xfrm>
            <a:off x="5948979" y="1783638"/>
            <a:ext cx="4905487" cy="431381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B337F246-E89C-443B-823F-123D485F4559}"/>
              </a:ext>
            </a:extLst>
          </p:cNvPr>
          <p:cNvSpPr>
            <a:spLocks noGrp="1"/>
          </p:cNvSpPr>
          <p:nvPr>
            <p:ph type="title"/>
          </p:nvPr>
        </p:nvSpPr>
        <p:spPr>
          <a:xfrm>
            <a:off x="1542784" y="723713"/>
            <a:ext cx="9128349" cy="640551"/>
          </a:xfrm>
        </p:spPr>
        <p:txBody>
          <a:bodyPr>
            <a:normAutofit fontScale="90000"/>
          </a:bodyPr>
          <a:lstStyle/>
          <a:p>
            <a:r>
              <a:rPr lang="sv-SE" dirty="0">
                <a:solidFill>
                  <a:schemeClr val="accent2">
                    <a:lumMod val="75000"/>
                  </a:schemeClr>
                </a:solidFill>
              </a:rPr>
              <a:t>Kommunens roll i att bidra till laddinfrastruktur </a:t>
            </a:r>
          </a:p>
        </p:txBody>
      </p:sp>
      <p:sp>
        <p:nvSpPr>
          <p:cNvPr id="3" name="textruta 2">
            <a:extLst>
              <a:ext uri="{FF2B5EF4-FFF2-40B4-BE49-F238E27FC236}">
                <a16:creationId xmlns:a16="http://schemas.microsoft.com/office/drawing/2014/main" id="{EBCA9FC6-A76E-4AA7-B4D4-48E24F271B45}"/>
              </a:ext>
            </a:extLst>
          </p:cNvPr>
          <p:cNvSpPr txBox="1"/>
          <p:nvPr/>
        </p:nvSpPr>
        <p:spPr>
          <a:xfrm>
            <a:off x="1542784" y="1397674"/>
            <a:ext cx="10611852" cy="4401205"/>
          </a:xfrm>
          <a:prstGeom prst="rect">
            <a:avLst/>
          </a:prstGeom>
          <a:noFill/>
        </p:spPr>
        <p:txBody>
          <a:bodyPr wrap="square" rtlCol="0">
            <a:spAutoFit/>
          </a:bodyPr>
          <a:lstStyle/>
          <a:p>
            <a:pPr marL="742950" indent="-742950">
              <a:buFont typeface="+mj-lt"/>
              <a:buAutoNum type="arabicPeriod"/>
            </a:pPr>
            <a:r>
              <a:rPr lang="sv-SE" sz="4000" dirty="0">
                <a:solidFill>
                  <a:schemeClr val="tx2"/>
                </a:solidFill>
                <a:latin typeface="Calibri Light"/>
                <a:cs typeface="Calibri Light"/>
              </a:rPr>
              <a:t>Besluta (strategi)</a:t>
            </a:r>
          </a:p>
          <a:p>
            <a:pPr marL="742950" indent="-742950">
              <a:buFont typeface="+mj-lt"/>
              <a:buAutoNum type="arabicPeriod"/>
            </a:pPr>
            <a:r>
              <a:rPr lang="sv-SE" sz="4000" dirty="0">
                <a:solidFill>
                  <a:schemeClr val="tx2"/>
                </a:solidFill>
                <a:latin typeface="Calibri Light"/>
                <a:cs typeface="Calibri Light"/>
              </a:rPr>
              <a:t>Bygga</a:t>
            </a:r>
          </a:p>
          <a:p>
            <a:pPr marL="742950" indent="-742950">
              <a:buFont typeface="+mj-lt"/>
              <a:buAutoNum type="arabicPeriod"/>
            </a:pPr>
            <a:r>
              <a:rPr lang="sv-SE" sz="4000" dirty="0">
                <a:solidFill>
                  <a:schemeClr val="tx2"/>
                </a:solidFill>
                <a:latin typeface="Calibri Light"/>
                <a:cs typeface="Calibri Light"/>
              </a:rPr>
              <a:t>Berätta</a:t>
            </a:r>
          </a:p>
          <a:p>
            <a:pPr marL="742950" indent="-742950">
              <a:buFont typeface="+mj-lt"/>
              <a:buAutoNum type="arabicPeriod"/>
            </a:pPr>
            <a:r>
              <a:rPr lang="sv-SE" sz="4000" dirty="0">
                <a:solidFill>
                  <a:schemeClr val="tx2"/>
                </a:solidFill>
                <a:latin typeface="Calibri Light"/>
                <a:cs typeface="Calibri Light"/>
              </a:rPr>
              <a:t>Beställa</a:t>
            </a:r>
          </a:p>
          <a:p>
            <a:pPr marL="742950" indent="-742950">
              <a:buFont typeface="+mj-lt"/>
              <a:buAutoNum type="arabicPeriod"/>
            </a:pPr>
            <a:r>
              <a:rPr lang="sv-SE" sz="4000" dirty="0">
                <a:solidFill>
                  <a:schemeClr val="tx2"/>
                </a:solidFill>
                <a:latin typeface="Calibri Light"/>
                <a:cs typeface="Calibri Light"/>
              </a:rPr>
              <a:t>Bemyndiga</a:t>
            </a:r>
          </a:p>
          <a:p>
            <a:pPr marL="742950" indent="-742950">
              <a:buFont typeface="+mj-lt"/>
              <a:buAutoNum type="arabicPeriod"/>
            </a:pPr>
            <a:r>
              <a:rPr lang="sv-SE" sz="4000" dirty="0">
                <a:solidFill>
                  <a:schemeClr val="tx2"/>
                </a:solidFill>
                <a:latin typeface="Calibri Light"/>
                <a:cs typeface="Calibri Light"/>
              </a:rPr>
              <a:t>Bereda (plats)</a:t>
            </a:r>
          </a:p>
          <a:p>
            <a:pPr marL="342900" indent="-342900">
              <a:buAutoNum type="arabicPeriod"/>
            </a:pPr>
            <a:endParaRPr lang="sv-SE" sz="4000" dirty="0"/>
          </a:p>
        </p:txBody>
      </p:sp>
      <p:pic>
        <p:nvPicPr>
          <p:cNvPr id="4" name="Bild 3" descr="Elbil med hel fyllning">
            <a:extLst>
              <a:ext uri="{FF2B5EF4-FFF2-40B4-BE49-F238E27FC236}">
                <a16:creationId xmlns:a16="http://schemas.microsoft.com/office/drawing/2014/main" id="{824ACAFD-B856-4F43-97E6-8E6195DA40C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55598" y="2105045"/>
            <a:ext cx="3727244" cy="3727244"/>
          </a:xfrm>
          <a:prstGeom prst="rect">
            <a:avLst/>
          </a:prstGeom>
        </p:spPr>
      </p:pic>
      <p:sp>
        <p:nvSpPr>
          <p:cNvPr id="6" name="Rektangel 5">
            <a:extLst>
              <a:ext uri="{FF2B5EF4-FFF2-40B4-BE49-F238E27FC236}">
                <a16:creationId xmlns:a16="http://schemas.microsoft.com/office/drawing/2014/main" id="{7C643BE9-34CD-41A5-9224-EFFF0E1CB560}"/>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1111236755"/>
      </p:ext>
    </p:extLst>
  </p:cSld>
  <p:clrMapOvr>
    <a:masterClrMapping/>
  </p:clrMapOvr>
  <mc:AlternateContent xmlns:mc="http://schemas.openxmlformats.org/markup-compatibility/2006" xmlns:p14="http://schemas.microsoft.com/office/powerpoint/2010/main">
    <mc:Choice Requires="p14">
      <p:transition spd="slow" p14:dur="2000" advTm="18342"/>
    </mc:Choice>
    <mc:Fallback xmlns="">
      <p:transition spd="slow" advTm="1834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B6E11DCE-C5A6-4B37-BBCA-1AA146B53E54}"/>
              </a:ext>
            </a:extLst>
          </p:cNvPr>
          <p:cNvSpPr txBox="1"/>
          <p:nvPr/>
        </p:nvSpPr>
        <p:spPr>
          <a:xfrm>
            <a:off x="1318068" y="697775"/>
            <a:ext cx="10198101" cy="584775"/>
          </a:xfrm>
          <a:prstGeom prst="rect">
            <a:avLst/>
          </a:prstGeom>
          <a:noFill/>
        </p:spPr>
        <p:txBody>
          <a:bodyPr wrap="square" rtlCol="0">
            <a:spAutoFit/>
          </a:bodyPr>
          <a:lstStyle/>
          <a:p>
            <a:r>
              <a:rPr lang="sv-SE" sz="3200" dirty="0">
                <a:solidFill>
                  <a:schemeClr val="accent2">
                    <a:lumMod val="75000"/>
                  </a:schemeClr>
                </a:solidFill>
                <a:latin typeface="Calibri Light"/>
                <a:ea typeface="+mj-ea"/>
                <a:cs typeface="Calibri Light"/>
              </a:rPr>
              <a:t>BESLUTA – en viktig signal till medborgare och företag</a:t>
            </a:r>
          </a:p>
        </p:txBody>
      </p:sp>
      <p:pic>
        <p:nvPicPr>
          <p:cNvPr id="3" name="Bild 2" descr="Elbil med hel fyllning">
            <a:extLst>
              <a:ext uri="{FF2B5EF4-FFF2-40B4-BE49-F238E27FC236}">
                <a16:creationId xmlns:a16="http://schemas.microsoft.com/office/drawing/2014/main" id="{E66B68FE-D6A8-4841-9E10-561CE7F4CB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91626" y="2108421"/>
            <a:ext cx="3109390" cy="3109390"/>
          </a:xfrm>
          <a:prstGeom prst="rect">
            <a:avLst/>
          </a:prstGeom>
        </p:spPr>
      </p:pic>
      <p:pic>
        <p:nvPicPr>
          <p:cNvPr id="4" name="Bildobjekt 3">
            <a:extLst>
              <a:ext uri="{FF2B5EF4-FFF2-40B4-BE49-F238E27FC236}">
                <a16:creationId xmlns:a16="http://schemas.microsoft.com/office/drawing/2014/main" id="{061E8637-BE60-4058-A275-D67F8D16EE35}"/>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027232" y="3231202"/>
            <a:ext cx="6447821" cy="1986609"/>
          </a:xfrm>
          <a:prstGeom prst="rect">
            <a:avLst/>
          </a:prstGeom>
        </p:spPr>
      </p:pic>
      <p:sp>
        <p:nvSpPr>
          <p:cNvPr id="6" name="Rektangel 5">
            <a:extLst>
              <a:ext uri="{FF2B5EF4-FFF2-40B4-BE49-F238E27FC236}">
                <a16:creationId xmlns:a16="http://schemas.microsoft.com/office/drawing/2014/main" id="{0D9743A7-9D92-4D79-ACAD-BABAAC555756}"/>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83570087"/>
      </p:ext>
    </p:extLst>
  </p:cSld>
  <p:clrMapOvr>
    <a:masterClrMapping/>
  </p:clrMapOvr>
  <mc:AlternateContent xmlns:mc="http://schemas.openxmlformats.org/markup-compatibility/2006" xmlns:p14="http://schemas.microsoft.com/office/powerpoint/2010/main">
    <mc:Choice Requires="p14">
      <p:transition spd="slow" p14:dur="2000" advTm="60075"/>
    </mc:Choice>
    <mc:Fallback xmlns="">
      <p:transition spd="slow" advTm="60075"/>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4D0386DF-5796-4EF2-823D-C18ABB2D7F57}"/>
              </a:ext>
            </a:extLst>
          </p:cNvPr>
          <p:cNvSpPr txBox="1"/>
          <p:nvPr/>
        </p:nvSpPr>
        <p:spPr>
          <a:xfrm>
            <a:off x="857225" y="490410"/>
            <a:ext cx="10198101" cy="584775"/>
          </a:xfrm>
          <a:prstGeom prst="rect">
            <a:avLst/>
          </a:prstGeom>
          <a:noFill/>
        </p:spPr>
        <p:txBody>
          <a:bodyPr wrap="square" rtlCol="0">
            <a:spAutoFit/>
          </a:bodyPr>
          <a:lstStyle/>
          <a:p>
            <a:r>
              <a:rPr lang="sv-SE" sz="3200" dirty="0">
                <a:solidFill>
                  <a:schemeClr val="accent2">
                    <a:lumMod val="75000"/>
                  </a:schemeClr>
                </a:solidFill>
                <a:latin typeface="Calibri Light"/>
                <a:ea typeface="+mj-ea"/>
                <a:cs typeface="Calibri Light"/>
              </a:rPr>
              <a:t>BYGGA – publika laddplatser, inom organisation, för anställda</a:t>
            </a:r>
          </a:p>
        </p:txBody>
      </p:sp>
      <p:pic>
        <p:nvPicPr>
          <p:cNvPr id="6" name="Bildobjekt 5" descr="En bild som visar träd, utomhus, cykel&#10;&#10;Automatiskt genererad beskrivning">
            <a:extLst>
              <a:ext uri="{FF2B5EF4-FFF2-40B4-BE49-F238E27FC236}">
                <a16:creationId xmlns:a16="http://schemas.microsoft.com/office/drawing/2014/main" id="{FDF68A05-8029-4F92-BC73-1326FF341C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58834" y="1411111"/>
            <a:ext cx="6053667" cy="4035777"/>
          </a:xfrm>
          <a:prstGeom prst="rect">
            <a:avLst/>
          </a:prstGeom>
          <a:effectLst>
            <a:softEdge rad="63500"/>
          </a:effectLst>
        </p:spPr>
      </p:pic>
      <p:pic>
        <p:nvPicPr>
          <p:cNvPr id="7" name="Bildobjekt 6">
            <a:extLst>
              <a:ext uri="{FF2B5EF4-FFF2-40B4-BE49-F238E27FC236}">
                <a16:creationId xmlns:a16="http://schemas.microsoft.com/office/drawing/2014/main" id="{DDC154E8-2B75-4D4E-8438-688F54A14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69139" y="1340366"/>
            <a:ext cx="2552986" cy="4734836"/>
          </a:xfrm>
          <a:prstGeom prst="rect">
            <a:avLst/>
          </a:prstGeom>
        </p:spPr>
      </p:pic>
      <p:pic>
        <p:nvPicPr>
          <p:cNvPr id="9" name="Bildobjekt 8">
            <a:extLst>
              <a:ext uri="{FF2B5EF4-FFF2-40B4-BE49-F238E27FC236}">
                <a16:creationId xmlns:a16="http://schemas.microsoft.com/office/drawing/2014/main" id="{46079A33-76EC-45A9-BD99-5E97A5C0D4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86616" y="1256612"/>
            <a:ext cx="2552986" cy="4734836"/>
          </a:xfrm>
          <a:prstGeom prst="rect">
            <a:avLst/>
          </a:prstGeom>
        </p:spPr>
      </p:pic>
      <p:pic>
        <p:nvPicPr>
          <p:cNvPr id="10" name="Bildobjekt 9">
            <a:extLst>
              <a:ext uri="{FF2B5EF4-FFF2-40B4-BE49-F238E27FC236}">
                <a16:creationId xmlns:a16="http://schemas.microsoft.com/office/drawing/2014/main" id="{B54EC6CD-462D-4A96-BB01-9BE8F889DC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1217" y="1531496"/>
            <a:ext cx="2552986" cy="4297514"/>
          </a:xfrm>
          <a:prstGeom prst="rect">
            <a:avLst/>
          </a:prstGeom>
        </p:spPr>
      </p:pic>
      <p:sp>
        <p:nvSpPr>
          <p:cNvPr id="8" name="Rektangel 7">
            <a:extLst>
              <a:ext uri="{FF2B5EF4-FFF2-40B4-BE49-F238E27FC236}">
                <a16:creationId xmlns:a16="http://schemas.microsoft.com/office/drawing/2014/main" id="{31F544A5-5E0C-44CB-B749-A5C5BD284935}"/>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645603924"/>
      </p:ext>
    </p:extLst>
  </p:cSld>
  <p:clrMapOvr>
    <a:masterClrMapping/>
  </p:clrMapOvr>
  <mc:AlternateContent xmlns:mc="http://schemas.openxmlformats.org/markup-compatibility/2006" xmlns:p14="http://schemas.microsoft.com/office/powerpoint/2010/main">
    <mc:Choice Requires="p14">
      <p:transition spd="slow" p14:dur="2000" advTm="75680"/>
    </mc:Choice>
    <mc:Fallback xmlns="">
      <p:transition spd="slow" advTm="756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F23FAB-A642-47B5-8125-B6A570CE66B2}"/>
              </a:ext>
            </a:extLst>
          </p:cNvPr>
          <p:cNvSpPr>
            <a:spLocks noGrp="1"/>
          </p:cNvSpPr>
          <p:nvPr>
            <p:ph type="title"/>
          </p:nvPr>
        </p:nvSpPr>
        <p:spPr/>
        <p:txBody>
          <a:bodyPr/>
          <a:lstStyle/>
          <a:p>
            <a:endParaRPr lang="sv-SE" dirty="0"/>
          </a:p>
        </p:txBody>
      </p:sp>
      <p:sp>
        <p:nvSpPr>
          <p:cNvPr id="3" name="Platshållare för text 2">
            <a:extLst>
              <a:ext uri="{FF2B5EF4-FFF2-40B4-BE49-F238E27FC236}">
                <a16:creationId xmlns:a16="http://schemas.microsoft.com/office/drawing/2014/main" id="{FBA1499F-37A5-4335-BF3D-6E01E9EE6748}"/>
              </a:ext>
            </a:extLst>
          </p:cNvPr>
          <p:cNvSpPr>
            <a:spLocks noGrp="1"/>
          </p:cNvSpPr>
          <p:nvPr>
            <p:ph type="body" sz="quarter" idx="10"/>
          </p:nvPr>
        </p:nvSpPr>
        <p:spPr/>
        <p:txBody>
          <a:bodyPr/>
          <a:lstStyle/>
          <a:p>
            <a:endParaRPr lang="sv-SE" dirty="0"/>
          </a:p>
        </p:txBody>
      </p:sp>
      <p:pic>
        <p:nvPicPr>
          <p:cNvPr id="4" name="Bildobjekt 3">
            <a:extLst>
              <a:ext uri="{FF2B5EF4-FFF2-40B4-BE49-F238E27FC236}">
                <a16:creationId xmlns:a16="http://schemas.microsoft.com/office/drawing/2014/main" id="{8E1E127F-6F82-4B74-A1C2-98E132CDB4A8}"/>
              </a:ext>
            </a:extLst>
          </p:cNvPr>
          <p:cNvPicPr>
            <a:picLocks noChangeAspect="1"/>
          </p:cNvPicPr>
          <p:nvPr/>
        </p:nvPicPr>
        <p:blipFill>
          <a:blip r:embed="rId4"/>
          <a:stretch>
            <a:fillRect/>
          </a:stretch>
        </p:blipFill>
        <p:spPr>
          <a:xfrm>
            <a:off x="0" y="0"/>
            <a:ext cx="12192000" cy="8128000"/>
          </a:xfrm>
          <a:prstGeom prst="rect">
            <a:avLst/>
          </a:prstGeom>
        </p:spPr>
      </p:pic>
      <p:pic>
        <p:nvPicPr>
          <p:cNvPr id="5" name="Bildobjekt 4">
            <a:extLst>
              <a:ext uri="{FF2B5EF4-FFF2-40B4-BE49-F238E27FC236}">
                <a16:creationId xmlns:a16="http://schemas.microsoft.com/office/drawing/2014/main" id="{216888C8-310A-4500-877F-101F64166F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051192">
            <a:off x="8389456" y="3942398"/>
            <a:ext cx="3167510" cy="2538724"/>
          </a:xfrm>
          <a:prstGeom prst="rect">
            <a:avLst/>
          </a:prstGeom>
        </p:spPr>
      </p:pic>
      <p:sp>
        <p:nvSpPr>
          <p:cNvPr id="7" name="Pratbubbla: oval 6">
            <a:extLst>
              <a:ext uri="{FF2B5EF4-FFF2-40B4-BE49-F238E27FC236}">
                <a16:creationId xmlns:a16="http://schemas.microsoft.com/office/drawing/2014/main" id="{7AD7732E-73DB-4E73-9D09-45090BE21EAF}"/>
              </a:ext>
            </a:extLst>
          </p:cNvPr>
          <p:cNvSpPr/>
          <p:nvPr/>
        </p:nvSpPr>
        <p:spPr>
          <a:xfrm flipH="1">
            <a:off x="1427355" y="1043268"/>
            <a:ext cx="4170557" cy="1205941"/>
          </a:xfrm>
          <a:prstGeom prst="wedgeEllipseCallout">
            <a:avLst>
              <a:gd name="adj1" fmla="val -51314"/>
              <a:gd name="adj2" fmla="val 91165"/>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sv-SE" sz="4800" dirty="0"/>
              <a:t>BERÄTTA</a:t>
            </a:r>
          </a:p>
        </p:txBody>
      </p:sp>
      <p:sp>
        <p:nvSpPr>
          <p:cNvPr id="8" name="textruta 7">
            <a:extLst>
              <a:ext uri="{FF2B5EF4-FFF2-40B4-BE49-F238E27FC236}">
                <a16:creationId xmlns:a16="http://schemas.microsoft.com/office/drawing/2014/main" id="{8FD45CD6-A1DF-489A-9C79-12A469913358}"/>
              </a:ext>
            </a:extLst>
          </p:cNvPr>
          <p:cNvSpPr txBox="1"/>
          <p:nvPr/>
        </p:nvSpPr>
        <p:spPr>
          <a:xfrm>
            <a:off x="1" y="0"/>
            <a:ext cx="9300204" cy="584775"/>
          </a:xfrm>
          <a:prstGeom prst="rect">
            <a:avLst/>
          </a:prstGeom>
          <a:solidFill>
            <a:schemeClr val="bg1"/>
          </a:solidFill>
        </p:spPr>
        <p:txBody>
          <a:bodyPr wrap="square" rtlCol="0">
            <a:spAutoFit/>
          </a:bodyPr>
          <a:lstStyle/>
          <a:p>
            <a:r>
              <a:rPr lang="sv-SE" sz="3200" dirty="0">
                <a:solidFill>
                  <a:schemeClr val="accent2">
                    <a:lumMod val="75000"/>
                  </a:schemeClr>
                </a:solidFill>
                <a:latin typeface="Calibri Light"/>
                <a:ea typeface="+mj-ea"/>
                <a:cs typeface="Calibri Light"/>
              </a:rPr>
              <a:t>BERÄTTA – om strategin, laddplatser, mål och ambition</a:t>
            </a:r>
          </a:p>
        </p:txBody>
      </p:sp>
      <p:sp>
        <p:nvSpPr>
          <p:cNvPr id="9" name="Rektangel 8">
            <a:extLst>
              <a:ext uri="{FF2B5EF4-FFF2-40B4-BE49-F238E27FC236}">
                <a16:creationId xmlns:a16="http://schemas.microsoft.com/office/drawing/2014/main" id="{71C389D2-63D4-4125-B54E-9501B60B7B0E}"/>
              </a:ext>
            </a:extLst>
          </p:cNvPr>
          <p:cNvSpPr/>
          <p:nvPr/>
        </p:nvSpPr>
        <p:spPr>
          <a:xfrm>
            <a:off x="0" y="6656179"/>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1096553137"/>
      </p:ext>
    </p:extLst>
  </p:cSld>
  <p:clrMapOvr>
    <a:masterClrMapping/>
  </p:clrMapOvr>
  <mc:AlternateContent xmlns:mc="http://schemas.openxmlformats.org/markup-compatibility/2006" xmlns:p14="http://schemas.microsoft.com/office/powerpoint/2010/main">
    <mc:Choice Requires="p14">
      <p:transition spd="slow" p14:dur="2000" advTm="45858"/>
    </mc:Choice>
    <mc:Fallback xmlns="">
      <p:transition spd="slow" advTm="458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a:extLst>
              <a:ext uri="{FF2B5EF4-FFF2-40B4-BE49-F238E27FC236}">
                <a16:creationId xmlns:a16="http://schemas.microsoft.com/office/drawing/2014/main" id="{FD0D1F29-C81B-4468-A26C-9F5CB2D199A9}"/>
              </a:ext>
            </a:extLst>
          </p:cNvPr>
          <p:cNvSpPr>
            <a:spLocks noGrp="1"/>
          </p:cNvSpPr>
          <p:nvPr>
            <p:ph idx="1"/>
          </p:nvPr>
        </p:nvSpPr>
        <p:spPr>
          <a:xfrm>
            <a:off x="1253958" y="754380"/>
            <a:ext cx="5269230" cy="5349240"/>
          </a:xfrm>
        </p:spPr>
        <p:txBody>
          <a:bodyPr>
            <a:normAutofit/>
          </a:bodyPr>
          <a:lstStyle/>
          <a:p>
            <a:pPr marL="50165" indent="0">
              <a:lnSpc>
                <a:spcPct val="70000"/>
              </a:lnSpc>
              <a:buNone/>
            </a:pPr>
            <a:endParaRPr lang="sv-SE" sz="2800" dirty="0">
              <a:latin typeface="Corbel Light" panose="020B0303020204020204" pitchFamily="34" charset="0"/>
              <a:cs typeface="Arial"/>
            </a:endParaRPr>
          </a:p>
          <a:p>
            <a:pPr marL="50165" indent="0">
              <a:lnSpc>
                <a:spcPct val="70000"/>
              </a:lnSpc>
              <a:buNone/>
            </a:pPr>
            <a:r>
              <a:rPr lang="sv-SE" sz="2800" b="1" dirty="0">
                <a:solidFill>
                  <a:schemeClr val="accent1">
                    <a:lumMod val="50000"/>
                  </a:schemeClr>
                </a:solidFill>
                <a:latin typeface="Corbel Light" panose="020B0303020204020204" pitchFamily="34" charset="0"/>
              </a:rPr>
              <a:t>Innehåll</a:t>
            </a:r>
          </a:p>
          <a:p>
            <a:pPr marL="50165" indent="0">
              <a:lnSpc>
                <a:spcPct val="70000"/>
              </a:lnSpc>
              <a:buSzPct val="80000"/>
              <a:buNone/>
            </a:pPr>
            <a:endParaRPr lang="sv-SE" sz="1400" dirty="0">
              <a:latin typeface="Corbel Light" panose="020B0303020204020204" pitchFamily="34" charset="0"/>
            </a:endParaRPr>
          </a:p>
          <a:p>
            <a:pPr marL="50165" indent="0">
              <a:lnSpc>
                <a:spcPct val="70000"/>
              </a:lnSpc>
              <a:buSzPct val="80000"/>
              <a:buNone/>
            </a:pPr>
            <a:r>
              <a:rPr lang="sv-SE" sz="2800" dirty="0">
                <a:latin typeface="Corbel Light" panose="020B0303020204020204" pitchFamily="34" charset="0"/>
              </a:rPr>
              <a:t>Om elbilen - ett verktyg i paletten en fossilfri fordonsflotta</a:t>
            </a:r>
          </a:p>
          <a:p>
            <a:pPr marL="50165" indent="0">
              <a:lnSpc>
                <a:spcPct val="70000"/>
              </a:lnSpc>
              <a:buSzPct val="80000"/>
              <a:buNone/>
            </a:pPr>
            <a:endParaRPr lang="sv-SE" sz="1400" dirty="0">
              <a:latin typeface="Corbel Light" panose="020B0303020204020204" pitchFamily="34" charset="0"/>
            </a:endParaRPr>
          </a:p>
          <a:p>
            <a:pPr marL="50165" indent="0">
              <a:lnSpc>
                <a:spcPct val="70000"/>
              </a:lnSpc>
              <a:buSzPct val="80000"/>
              <a:buNone/>
            </a:pPr>
            <a:r>
              <a:rPr lang="sv-SE" dirty="0">
                <a:latin typeface="Corbel Light" panose="020B0303020204020204" pitchFamily="34" charset="0"/>
              </a:rPr>
              <a:t>Kort om</a:t>
            </a:r>
          </a:p>
          <a:p>
            <a:pPr marL="507365" indent="-457200">
              <a:lnSpc>
                <a:spcPct val="70000"/>
              </a:lnSpc>
              <a:buSzPct val="80000"/>
              <a:buFontTx/>
              <a:buChar char="-"/>
            </a:pPr>
            <a:r>
              <a:rPr lang="sv-SE" sz="2800" dirty="0">
                <a:latin typeface="Corbel Light" panose="020B0303020204020204" pitchFamily="34" charset="0"/>
              </a:rPr>
              <a:t>Publik laddning</a:t>
            </a:r>
          </a:p>
          <a:p>
            <a:pPr marL="507365" indent="-457200">
              <a:lnSpc>
                <a:spcPct val="70000"/>
              </a:lnSpc>
              <a:buSzPct val="80000"/>
              <a:buFontTx/>
              <a:buChar char="-"/>
            </a:pPr>
            <a:r>
              <a:rPr lang="sv-SE" dirty="0">
                <a:latin typeface="Corbel Light" panose="020B0303020204020204" pitchFamily="34" charset="0"/>
              </a:rPr>
              <a:t>L</a:t>
            </a:r>
            <a:r>
              <a:rPr lang="sv-SE" sz="2800" dirty="0">
                <a:latin typeface="Corbel Light" panose="020B0303020204020204" pitchFamily="34" charset="0"/>
              </a:rPr>
              <a:t>addning för organisationer</a:t>
            </a:r>
          </a:p>
          <a:p>
            <a:pPr marL="507365" indent="-457200">
              <a:lnSpc>
                <a:spcPct val="70000"/>
              </a:lnSpc>
              <a:buSzPct val="80000"/>
              <a:buFontTx/>
              <a:buChar char="-"/>
            </a:pPr>
            <a:r>
              <a:rPr lang="sv-SE" dirty="0">
                <a:latin typeface="Corbel Light" panose="020B0303020204020204" pitchFamily="34" charset="0"/>
              </a:rPr>
              <a:t>F</a:t>
            </a:r>
            <a:r>
              <a:rPr lang="sv-SE" sz="2800" dirty="0">
                <a:latin typeface="Corbel Light" panose="020B0303020204020204" pitchFamily="34" charset="0"/>
              </a:rPr>
              <a:t>inansiellt stöd</a:t>
            </a:r>
          </a:p>
          <a:p>
            <a:pPr marL="50165" indent="0">
              <a:lnSpc>
                <a:spcPct val="70000"/>
              </a:lnSpc>
              <a:buNone/>
            </a:pPr>
            <a:endParaRPr lang="sv-SE" dirty="0">
              <a:latin typeface="Corbel Light" panose="020B0303020204020204" pitchFamily="34" charset="0"/>
            </a:endParaRPr>
          </a:p>
          <a:p>
            <a:endParaRPr lang="sv-SE" dirty="0">
              <a:latin typeface="Corbel Light" panose="020B0303020204020204" pitchFamily="34" charset="0"/>
            </a:endParaRPr>
          </a:p>
        </p:txBody>
      </p:sp>
      <p:pic>
        <p:nvPicPr>
          <p:cNvPr id="5" name="Bildobjekt 4" descr="En bild som visar träd, utomhus, väg, scen&#10;&#10;Automatiskt genererad beskrivning">
            <a:extLst>
              <a:ext uri="{FF2B5EF4-FFF2-40B4-BE49-F238E27FC236}">
                <a16:creationId xmlns:a16="http://schemas.microsoft.com/office/drawing/2014/main" id="{D482C497-0EA4-469F-8B95-D02082F087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02995" y="2863015"/>
            <a:ext cx="3950970" cy="2633980"/>
          </a:xfrm>
          <a:prstGeom prst="rect">
            <a:avLst/>
          </a:prstGeom>
        </p:spPr>
      </p:pic>
      <p:sp>
        <p:nvSpPr>
          <p:cNvPr id="7" name="Rektangel 6">
            <a:extLst>
              <a:ext uri="{FF2B5EF4-FFF2-40B4-BE49-F238E27FC236}">
                <a16:creationId xmlns:a16="http://schemas.microsoft.com/office/drawing/2014/main" id="{30F31B91-E4E5-4AAB-81F5-B8A2485407E5}"/>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505628089"/>
      </p:ext>
    </p:extLst>
  </p:cSld>
  <p:clrMapOvr>
    <a:masterClrMapping/>
  </p:clrMapOvr>
  <mc:AlternateContent xmlns:mc="http://schemas.openxmlformats.org/markup-compatibility/2006" xmlns:p14="http://schemas.microsoft.com/office/powerpoint/2010/main">
    <mc:Choice Requires="p14">
      <p:transition spd="slow" p14:dur="2000" advTm="15162"/>
    </mc:Choice>
    <mc:Fallback xmlns="">
      <p:transition spd="slow" advTm="1516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204F9EE-ADE2-43BC-8E8E-0EDA7737DF0A}"/>
              </a:ext>
            </a:extLst>
          </p:cNvPr>
          <p:cNvPicPr>
            <a:picLocks noChangeAspect="1"/>
          </p:cNvPicPr>
          <p:nvPr/>
        </p:nvPicPr>
        <p:blipFill>
          <a:blip r:embed="rId4"/>
          <a:srcRect/>
          <a:stretch/>
        </p:blipFill>
        <p:spPr>
          <a:xfrm>
            <a:off x="3485253" y="2895949"/>
            <a:ext cx="8544849" cy="3230521"/>
          </a:xfrm>
          <a:prstGeom prst="rect">
            <a:avLst/>
          </a:prstGeom>
        </p:spPr>
      </p:pic>
      <p:sp>
        <p:nvSpPr>
          <p:cNvPr id="5" name="textruta 4">
            <a:extLst>
              <a:ext uri="{FF2B5EF4-FFF2-40B4-BE49-F238E27FC236}">
                <a16:creationId xmlns:a16="http://schemas.microsoft.com/office/drawing/2014/main" id="{126C645D-EEEE-4934-A6E0-75547E1BE4FC}"/>
              </a:ext>
            </a:extLst>
          </p:cNvPr>
          <p:cNvSpPr txBox="1"/>
          <p:nvPr/>
        </p:nvSpPr>
        <p:spPr>
          <a:xfrm>
            <a:off x="736709" y="560080"/>
            <a:ext cx="10198101" cy="707886"/>
          </a:xfrm>
          <a:prstGeom prst="rect">
            <a:avLst/>
          </a:prstGeom>
          <a:noFill/>
        </p:spPr>
        <p:txBody>
          <a:bodyPr wrap="square" rtlCol="0">
            <a:spAutoFit/>
          </a:bodyPr>
          <a:lstStyle/>
          <a:p>
            <a:r>
              <a:rPr lang="sv-SE" sz="4000" dirty="0">
                <a:solidFill>
                  <a:schemeClr val="accent2">
                    <a:lumMod val="75000"/>
                  </a:schemeClr>
                </a:solidFill>
                <a:latin typeface="Calibri Light"/>
                <a:ea typeface="+mj-ea"/>
                <a:cs typeface="Calibri Light"/>
              </a:rPr>
              <a:t>BESTÄLLA – och ställa krav</a:t>
            </a:r>
          </a:p>
        </p:txBody>
      </p:sp>
      <p:pic>
        <p:nvPicPr>
          <p:cNvPr id="6" name="Bild 5" descr="Dokument kontur">
            <a:extLst>
              <a:ext uri="{FF2B5EF4-FFF2-40B4-BE49-F238E27FC236}">
                <a16:creationId xmlns:a16="http://schemas.microsoft.com/office/drawing/2014/main" id="{9D017580-83A5-45FA-B5F6-593475D93BC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14101">
            <a:off x="1037216" y="1727479"/>
            <a:ext cx="2483224" cy="2483224"/>
          </a:xfrm>
          <a:prstGeom prst="rect">
            <a:avLst/>
          </a:prstGeom>
        </p:spPr>
      </p:pic>
      <p:pic>
        <p:nvPicPr>
          <p:cNvPr id="1026" name="Picture 2" descr="Adda Inkopscentral+byline | Adda">
            <a:extLst>
              <a:ext uri="{FF2B5EF4-FFF2-40B4-BE49-F238E27FC236}">
                <a16:creationId xmlns:a16="http://schemas.microsoft.com/office/drawing/2014/main" id="{E5BBB7D5-3FF0-43AE-8946-34D95A8FE99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01052" y="1426972"/>
            <a:ext cx="3589020" cy="1876545"/>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440F59D3-F6DD-4E7D-8053-4AFC9C3F3362}"/>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4262138221"/>
      </p:ext>
    </p:extLst>
  </p:cSld>
  <p:clrMapOvr>
    <a:masterClrMapping/>
  </p:clrMapOvr>
  <mc:AlternateContent xmlns:mc="http://schemas.openxmlformats.org/markup-compatibility/2006" xmlns:p14="http://schemas.microsoft.com/office/powerpoint/2010/main">
    <mc:Choice Requires="p14">
      <p:transition spd="slow" p14:dur="2000" advTm="50621"/>
    </mc:Choice>
    <mc:Fallback xmlns="">
      <p:transition spd="slow" advTm="50621"/>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p:cNvSpPr>
            <a:spLocks noGrp="1"/>
          </p:cNvSpPr>
          <p:nvPr>
            <p:ph type="body" sz="quarter" idx="10"/>
          </p:nvPr>
        </p:nvSpPr>
        <p:spPr>
          <a:xfrm>
            <a:off x="568650" y="1396488"/>
            <a:ext cx="5527350" cy="4538636"/>
          </a:xfrm>
          <a:prstGeom prst="rect">
            <a:avLst/>
          </a:prstGeom>
        </p:spPr>
        <p:txBody>
          <a:bodyPr>
            <a:normAutofit fontScale="92500" lnSpcReduction="20000"/>
          </a:bodyPr>
          <a:lstStyle/>
          <a:p>
            <a:pPr marL="342900" indent="-342900">
              <a:buFont typeface="Arial" panose="020B0604020202020204" pitchFamily="34" charset="0"/>
              <a:buChar char="•"/>
            </a:pPr>
            <a:r>
              <a:rPr lang="sv-SE" dirty="0"/>
              <a:t>100+ laddare från Kiruna till Härnösand </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Möjliggjorts av att kommuner gett kommunala bolag i uppdragägardirektiv att bygga publika laddare.</a:t>
            </a:r>
          </a:p>
          <a:p>
            <a:pPr marL="342900" indent="-342900">
              <a:buFont typeface="Arial" panose="020B0604020202020204" pitchFamily="34" charset="0"/>
              <a:buChar char="•"/>
            </a:pPr>
            <a:endParaRPr lang="sv-SE" dirty="0"/>
          </a:p>
          <a:p>
            <a:r>
              <a:rPr lang="sv-SE" b="1" dirty="0"/>
              <a:t>Ge möjlighet genom</a:t>
            </a:r>
          </a:p>
          <a:p>
            <a:pPr marL="342900" indent="-342900">
              <a:buFont typeface="Arial" panose="020B0604020202020204" pitchFamily="34" charset="0"/>
              <a:buChar char="•"/>
            </a:pPr>
            <a:r>
              <a:rPr lang="sv-SE" dirty="0"/>
              <a:t>Kvantifierat mål – antal laddare</a:t>
            </a:r>
          </a:p>
          <a:p>
            <a:pPr marL="342900" indent="-342900">
              <a:buFont typeface="Arial" panose="020B0604020202020204" pitchFamily="34" charset="0"/>
              <a:buChar char="•"/>
            </a:pPr>
            <a:r>
              <a:rPr lang="sv-SE" dirty="0"/>
              <a:t>Funktionsmål (lika bra möjlighet till laddning)</a:t>
            </a:r>
          </a:p>
          <a:p>
            <a:pPr marL="342900" indent="-342900">
              <a:buFont typeface="Arial" panose="020B0604020202020204" pitchFamily="34" charset="0"/>
              <a:buChar char="•"/>
            </a:pPr>
            <a:r>
              <a:rPr lang="sv-SE" dirty="0"/>
              <a:t>Minskat avkastningskrav på investering i laddstationer</a:t>
            </a:r>
          </a:p>
          <a:p>
            <a:pPr marL="342900" indent="-342900">
              <a:buFont typeface="Arial" panose="020B0604020202020204" pitchFamily="34" charset="0"/>
              <a:buChar char="•"/>
            </a:pPr>
            <a:r>
              <a:rPr lang="sv-SE" dirty="0"/>
              <a:t>Gröna parkeringsköp (mindre P-norm för aktörer som bygger laddningsmöjligheter)</a:t>
            </a:r>
          </a:p>
          <a:p>
            <a:endParaRPr lang="sv-SE" dirty="0"/>
          </a:p>
        </p:txBody>
      </p:sp>
      <p:pic>
        <p:nvPicPr>
          <p:cNvPr id="8" name="Bildobjekt 7">
            <a:extLst>
              <a:ext uri="{FF2B5EF4-FFF2-40B4-BE49-F238E27FC236}">
                <a16:creationId xmlns:a16="http://schemas.microsoft.com/office/drawing/2014/main" id="{C56B2223-F1DB-49B1-8DE4-C753B910A872}"/>
              </a:ext>
            </a:extLst>
          </p:cNvPr>
          <p:cNvPicPr>
            <a:picLocks noChangeAspect="1"/>
          </p:cNvPicPr>
          <p:nvPr/>
        </p:nvPicPr>
        <p:blipFill>
          <a:blip r:embed="rId4"/>
          <a:stretch>
            <a:fillRect/>
          </a:stretch>
        </p:blipFill>
        <p:spPr>
          <a:xfrm>
            <a:off x="7406712" y="382796"/>
            <a:ext cx="3966411" cy="5989599"/>
          </a:xfrm>
          <a:prstGeom prst="rect">
            <a:avLst/>
          </a:prstGeom>
        </p:spPr>
      </p:pic>
      <p:sp>
        <p:nvSpPr>
          <p:cNvPr id="4" name="textruta 3">
            <a:extLst>
              <a:ext uri="{FF2B5EF4-FFF2-40B4-BE49-F238E27FC236}">
                <a16:creationId xmlns:a16="http://schemas.microsoft.com/office/drawing/2014/main" id="{D8245B13-2858-470D-891E-8C614A636E7D}"/>
              </a:ext>
            </a:extLst>
          </p:cNvPr>
          <p:cNvSpPr txBox="1"/>
          <p:nvPr/>
        </p:nvSpPr>
        <p:spPr>
          <a:xfrm>
            <a:off x="216449" y="374443"/>
            <a:ext cx="9627729" cy="584775"/>
          </a:xfrm>
          <a:prstGeom prst="rect">
            <a:avLst/>
          </a:prstGeom>
          <a:noFill/>
        </p:spPr>
        <p:txBody>
          <a:bodyPr wrap="square" rtlCol="0">
            <a:spAutoFit/>
          </a:bodyPr>
          <a:lstStyle/>
          <a:p>
            <a:r>
              <a:rPr lang="sv-SE" sz="3200" dirty="0">
                <a:solidFill>
                  <a:schemeClr val="accent2">
                    <a:lumMod val="75000"/>
                  </a:schemeClr>
                </a:solidFill>
                <a:latin typeface="Calibri Light"/>
                <a:ea typeface="+mj-ea"/>
                <a:cs typeface="Calibri Light"/>
              </a:rPr>
              <a:t>BEMYNDIGA</a:t>
            </a:r>
            <a:r>
              <a:rPr lang="sv-SE" sz="2800" dirty="0">
                <a:solidFill>
                  <a:schemeClr val="accent2">
                    <a:lumMod val="75000"/>
                  </a:schemeClr>
                </a:solidFill>
              </a:rPr>
              <a:t> </a:t>
            </a:r>
            <a:r>
              <a:rPr lang="sv-SE" sz="3200" dirty="0">
                <a:solidFill>
                  <a:schemeClr val="accent2">
                    <a:lumMod val="75000"/>
                  </a:schemeClr>
                </a:solidFill>
                <a:latin typeface="Calibri Light"/>
                <a:ea typeface="+mj-ea"/>
                <a:cs typeface="Calibri Light"/>
              </a:rPr>
              <a:t>– ägardirektiv och lättnader</a:t>
            </a:r>
          </a:p>
        </p:txBody>
      </p:sp>
      <p:sp>
        <p:nvSpPr>
          <p:cNvPr id="6" name="Rektangel 5">
            <a:extLst>
              <a:ext uri="{FF2B5EF4-FFF2-40B4-BE49-F238E27FC236}">
                <a16:creationId xmlns:a16="http://schemas.microsoft.com/office/drawing/2014/main" id="{8B1F54D1-8138-4B16-A147-875844632C0F}"/>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2070458667"/>
      </p:ext>
    </p:extLst>
  </p:cSld>
  <p:clrMapOvr>
    <a:masterClrMapping/>
  </p:clrMapOvr>
  <mc:AlternateContent xmlns:mc="http://schemas.openxmlformats.org/markup-compatibility/2006" xmlns:p14="http://schemas.microsoft.com/office/powerpoint/2010/main">
    <mc:Choice Requires="p14">
      <p:transition spd="slow" p14:dur="2000" advTm="42415"/>
    </mc:Choice>
    <mc:Fallback xmlns="">
      <p:transition spd="slow" advTm="424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DD3FE4F-2C66-4E29-A1EC-A3DD6E0D5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1972" y="1421889"/>
            <a:ext cx="2445320" cy="3576521"/>
          </a:xfrm>
          <a:prstGeom prst="rect">
            <a:avLst/>
          </a:prstGeom>
        </p:spPr>
      </p:pic>
      <p:sp>
        <p:nvSpPr>
          <p:cNvPr id="5" name="textruta 4">
            <a:extLst>
              <a:ext uri="{FF2B5EF4-FFF2-40B4-BE49-F238E27FC236}">
                <a16:creationId xmlns:a16="http://schemas.microsoft.com/office/drawing/2014/main" id="{752DA82C-2423-46AA-93AA-A1234918464B}"/>
              </a:ext>
            </a:extLst>
          </p:cNvPr>
          <p:cNvSpPr txBox="1"/>
          <p:nvPr/>
        </p:nvSpPr>
        <p:spPr>
          <a:xfrm>
            <a:off x="996949" y="518238"/>
            <a:ext cx="10198101" cy="584775"/>
          </a:xfrm>
          <a:prstGeom prst="rect">
            <a:avLst/>
          </a:prstGeom>
          <a:noFill/>
        </p:spPr>
        <p:txBody>
          <a:bodyPr wrap="square" rtlCol="0">
            <a:spAutoFit/>
          </a:bodyPr>
          <a:lstStyle/>
          <a:p>
            <a:r>
              <a:rPr lang="sv-SE" sz="3200" dirty="0">
                <a:solidFill>
                  <a:schemeClr val="accent2">
                    <a:lumMod val="75000"/>
                  </a:schemeClr>
                </a:solidFill>
                <a:latin typeface="Calibri Light"/>
                <a:ea typeface="+mj-ea"/>
                <a:cs typeface="Calibri Light"/>
              </a:rPr>
              <a:t>BEREDA (plats) – ge utrymme för andra aktörer</a:t>
            </a:r>
          </a:p>
        </p:txBody>
      </p:sp>
      <p:pic>
        <p:nvPicPr>
          <p:cNvPr id="7" name="Bildobjekt 6" descr="En bild som visar karta&#10;&#10;Automatiskt genererad beskrivning">
            <a:extLst>
              <a:ext uri="{FF2B5EF4-FFF2-40B4-BE49-F238E27FC236}">
                <a16:creationId xmlns:a16="http://schemas.microsoft.com/office/drawing/2014/main" id="{CDD1164B-90F7-42AF-9A77-E5909E9312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3619" y="2497654"/>
            <a:ext cx="7616409" cy="2940791"/>
          </a:xfrm>
          <a:prstGeom prst="rect">
            <a:avLst/>
          </a:prstGeom>
        </p:spPr>
      </p:pic>
      <p:sp>
        <p:nvSpPr>
          <p:cNvPr id="6" name="Rektangel 5">
            <a:extLst>
              <a:ext uri="{FF2B5EF4-FFF2-40B4-BE49-F238E27FC236}">
                <a16:creationId xmlns:a16="http://schemas.microsoft.com/office/drawing/2014/main" id="{84FD747D-C20D-44BC-B8F4-9519FAA515A1}"/>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36394900"/>
      </p:ext>
    </p:extLst>
  </p:cSld>
  <p:clrMapOvr>
    <a:masterClrMapping/>
  </p:clrMapOvr>
  <mc:AlternateContent xmlns:mc="http://schemas.openxmlformats.org/markup-compatibility/2006" xmlns:p14="http://schemas.microsoft.com/office/powerpoint/2010/main">
    <mc:Choice Requires="p14">
      <p:transition spd="slow" p14:dur="2000" advTm="31226"/>
    </mc:Choice>
    <mc:Fallback xmlns="">
      <p:transition spd="slow" advTm="31226"/>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00147704-5A5A-47D5-BFE8-81589DA3AF25}"/>
              </a:ext>
            </a:extLst>
          </p:cNvPr>
          <p:cNvSpPr txBox="1">
            <a:spLocks/>
          </p:cNvSpPr>
          <p:nvPr/>
        </p:nvSpPr>
        <p:spPr>
          <a:xfrm>
            <a:off x="648929" y="629266"/>
            <a:ext cx="3505495" cy="162232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defRPr/>
            </a:pPr>
            <a:r>
              <a:rPr lang="en-US" sz="3700" kern="1200" dirty="0">
                <a:solidFill>
                  <a:schemeClr val="accent2">
                    <a:lumMod val="75000"/>
                  </a:schemeClr>
                </a:solidFill>
                <a:latin typeface="+mj-lt"/>
                <a:ea typeface="+mj-ea"/>
                <a:cs typeface="+mj-cs"/>
              </a:rPr>
              <a:t>Utmaningar laddinfrastrategi</a:t>
            </a:r>
          </a:p>
        </p:txBody>
      </p:sp>
      <p:sp>
        <p:nvSpPr>
          <p:cNvPr id="4" name="textruta 3">
            <a:extLst>
              <a:ext uri="{FF2B5EF4-FFF2-40B4-BE49-F238E27FC236}">
                <a16:creationId xmlns:a16="http://schemas.microsoft.com/office/drawing/2014/main" id="{0057E552-D706-44C0-9304-D55B26D7EC4B}"/>
              </a:ext>
            </a:extLst>
          </p:cNvPr>
          <p:cNvSpPr txBox="1"/>
          <p:nvPr/>
        </p:nvSpPr>
        <p:spPr>
          <a:xfrm>
            <a:off x="648931" y="2438400"/>
            <a:ext cx="3505494" cy="3785419"/>
          </a:xfrm>
          <a:prstGeom prst="rect">
            <a:avLst/>
          </a:prstGeom>
        </p:spPr>
        <p:txBody>
          <a:bodyPr vert="horz" lIns="91440" tIns="45720" rIns="91440" bIns="45720" rtlCol="0">
            <a:normAutofit/>
          </a:bodyPr>
          <a:lstStyle/>
          <a:p>
            <a:pPr marL="514350" indent="-228600">
              <a:lnSpc>
                <a:spcPct val="90000"/>
              </a:lnSpc>
              <a:spcAft>
                <a:spcPts val="600"/>
              </a:spcAft>
              <a:buFont typeface="Arial" panose="020B0604020202020204" pitchFamily="34" charset="0"/>
              <a:buChar char="•"/>
            </a:pPr>
            <a:r>
              <a:rPr lang="en-US" sz="2000" dirty="0"/>
              <a:t>Hitta rätt personer</a:t>
            </a:r>
          </a:p>
          <a:p>
            <a:pPr marL="457200" indent="-228600">
              <a:lnSpc>
                <a:spcPct val="90000"/>
              </a:lnSpc>
              <a:spcAft>
                <a:spcPts val="600"/>
              </a:spcAft>
              <a:buFont typeface="Arial" panose="020B0604020202020204" pitchFamily="34" charset="0"/>
              <a:buChar char="•"/>
            </a:pPr>
            <a:r>
              <a:rPr lang="en-US" sz="2000" dirty="0"/>
              <a:t> Förankring</a:t>
            </a:r>
          </a:p>
          <a:p>
            <a:pPr marL="457200" indent="-228600">
              <a:lnSpc>
                <a:spcPct val="90000"/>
              </a:lnSpc>
              <a:spcAft>
                <a:spcPts val="600"/>
              </a:spcAft>
              <a:buFont typeface="Arial" panose="020B0604020202020204" pitchFamily="34" charset="0"/>
              <a:buChar char="•"/>
            </a:pPr>
            <a:r>
              <a:rPr lang="en-US" sz="2000" dirty="0"/>
              <a:t> Anpassa innehåll</a:t>
            </a:r>
          </a:p>
          <a:p>
            <a:pPr marL="457200" indent="-228600">
              <a:lnSpc>
                <a:spcPct val="90000"/>
              </a:lnSpc>
              <a:spcAft>
                <a:spcPts val="600"/>
              </a:spcAft>
              <a:buFont typeface="Arial" panose="020B0604020202020204" pitchFamily="34" charset="0"/>
              <a:buChar char="•"/>
            </a:pPr>
            <a:r>
              <a:rPr lang="en-US" sz="2000" dirty="0"/>
              <a:t>Bedriva dialog</a:t>
            </a:r>
          </a:p>
          <a:p>
            <a:pPr marL="457200" indent="-228600">
              <a:lnSpc>
                <a:spcPct val="90000"/>
              </a:lnSpc>
              <a:spcAft>
                <a:spcPts val="600"/>
              </a:spcAft>
              <a:buFont typeface="Arial" panose="020B0604020202020204" pitchFamily="34" charset="0"/>
              <a:buChar char="•"/>
            </a:pPr>
            <a:r>
              <a:rPr lang="en-US" sz="2000" dirty="0"/>
              <a:t> Få till beslut</a:t>
            </a:r>
          </a:p>
          <a:p>
            <a:pPr marL="457200" indent="-228600">
              <a:lnSpc>
                <a:spcPct val="90000"/>
              </a:lnSpc>
              <a:spcAft>
                <a:spcPts val="600"/>
              </a:spcAft>
              <a:buFont typeface="Arial" panose="020B0604020202020204" pitchFamily="34" charset="0"/>
              <a:buChar char="•"/>
            </a:pPr>
            <a:r>
              <a:rPr lang="en-US" sz="2000" dirty="0"/>
              <a:t> Uppföljning &amp; spridning</a:t>
            </a:r>
          </a:p>
          <a:p>
            <a:pPr marL="457200"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Bildobjekt 4">
            <a:extLst>
              <a:ext uri="{FF2B5EF4-FFF2-40B4-BE49-F238E27FC236}">
                <a16:creationId xmlns:a16="http://schemas.microsoft.com/office/drawing/2014/main" id="{4C93F9AE-C3F5-4039-BF46-3240D3E95B2F}"/>
              </a:ext>
            </a:extLst>
          </p:cNvPr>
          <p:cNvPicPr>
            <a:picLocks noChangeAspect="1"/>
          </p:cNvPicPr>
          <p:nvPr/>
        </p:nvPicPr>
        <p:blipFill>
          <a:blip r:embed="rId3"/>
          <a:stretch>
            <a:fillRect/>
          </a:stretch>
        </p:blipFill>
        <p:spPr>
          <a:xfrm>
            <a:off x="5405862" y="1947625"/>
            <a:ext cx="6019331" cy="2959504"/>
          </a:xfrm>
          <a:prstGeom prst="rect">
            <a:avLst/>
          </a:prstGeom>
          <a:effectLst/>
        </p:spPr>
      </p:pic>
      <p:sp>
        <p:nvSpPr>
          <p:cNvPr id="7" name="Rektangel 6">
            <a:extLst>
              <a:ext uri="{FF2B5EF4-FFF2-40B4-BE49-F238E27FC236}">
                <a16:creationId xmlns:a16="http://schemas.microsoft.com/office/drawing/2014/main" id="{83607550-6004-41B6-AEFF-A21E22F8BA48}"/>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639314466"/>
      </p:ext>
    </p:extLst>
  </p:cSld>
  <p:clrMapOvr>
    <a:masterClrMapping/>
  </p:clrMapOvr>
  <mc:AlternateContent xmlns:mc="http://schemas.openxmlformats.org/markup-compatibility/2006" xmlns:p14="http://schemas.microsoft.com/office/powerpoint/2010/main">
    <mc:Choice Requires="p14">
      <p:transition spd="slow" p14:dur="2000" advTm="30739"/>
    </mc:Choice>
    <mc:Fallback xmlns="">
      <p:transition spd="slow" advTm="30739"/>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00147704-5A5A-47D5-BFE8-81589DA3AF25}"/>
              </a:ext>
            </a:extLst>
          </p:cNvPr>
          <p:cNvSpPr txBox="1">
            <a:spLocks/>
          </p:cNvSpPr>
          <p:nvPr/>
        </p:nvSpPr>
        <p:spPr>
          <a:xfrm>
            <a:off x="1468869" y="520589"/>
            <a:ext cx="8413069" cy="640551"/>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sv-SE" sz="3200" dirty="0">
                <a:solidFill>
                  <a:schemeClr val="accent2">
                    <a:lumMod val="75000"/>
                  </a:schemeClr>
                </a:solidFill>
                <a:latin typeface="Calibri"/>
                <a:cs typeface="Calibri"/>
              </a:rPr>
              <a:t>Arbetsmetod för att ta fram laddinfrastrategi</a:t>
            </a:r>
            <a:endParaRPr lang="en-US" dirty="0">
              <a:solidFill>
                <a:schemeClr val="accent2">
                  <a:lumMod val="75000"/>
                </a:schemeClr>
              </a:solidFill>
              <a:latin typeface="Calibri"/>
              <a:cs typeface="Calibri"/>
            </a:endParaRPr>
          </a:p>
        </p:txBody>
      </p:sp>
      <p:sp>
        <p:nvSpPr>
          <p:cNvPr id="4" name="textruta 3">
            <a:extLst>
              <a:ext uri="{FF2B5EF4-FFF2-40B4-BE49-F238E27FC236}">
                <a16:creationId xmlns:a16="http://schemas.microsoft.com/office/drawing/2014/main" id="{0057E552-D706-44C0-9304-D55B26D7EC4B}"/>
              </a:ext>
            </a:extLst>
          </p:cNvPr>
          <p:cNvSpPr txBox="1"/>
          <p:nvPr/>
        </p:nvSpPr>
        <p:spPr>
          <a:xfrm>
            <a:off x="1468869" y="1269391"/>
            <a:ext cx="10053581" cy="6678751"/>
          </a:xfrm>
          <a:prstGeom prst="rect">
            <a:avLst/>
          </a:prstGeom>
          <a:noFill/>
        </p:spPr>
        <p:txBody>
          <a:bodyPr wrap="square" lIns="91440" tIns="45720" rIns="91440" bIns="45720" rtlCol="0" anchor="t">
            <a:spAutoFit/>
          </a:bodyPr>
          <a:lstStyle/>
          <a:p>
            <a:pPr marL="514350" indent="-514350">
              <a:buAutoNum type="arabicParenR"/>
            </a:pPr>
            <a:r>
              <a:rPr lang="sv-SE" sz="2800" dirty="0">
                <a:solidFill>
                  <a:schemeClr val="tx2"/>
                </a:solidFill>
                <a:latin typeface="Calibri Light"/>
                <a:cs typeface="Calibri Light"/>
              </a:rPr>
              <a:t> Skapa arbetsgrupp</a:t>
            </a:r>
            <a:endParaRPr lang="en-US" dirty="0">
              <a:cs typeface="Calibri"/>
            </a:endParaRPr>
          </a:p>
          <a:p>
            <a:pPr marL="457200" indent="-457200">
              <a:buAutoNum type="arabicParenR"/>
            </a:pPr>
            <a:r>
              <a:rPr lang="sv-SE" sz="2800" dirty="0">
                <a:solidFill>
                  <a:schemeClr val="tx2"/>
                </a:solidFill>
                <a:latin typeface="Calibri Light"/>
                <a:cs typeface="Calibri Light"/>
              </a:rPr>
              <a:t>  Statistik, scenario &amp; befintliga mål</a:t>
            </a:r>
          </a:p>
          <a:p>
            <a:pPr marL="457200" indent="-457200">
              <a:buAutoNum type="arabicParenR"/>
            </a:pPr>
            <a:r>
              <a:rPr lang="sv-SE" sz="2800" dirty="0">
                <a:solidFill>
                  <a:schemeClr val="tx2"/>
                </a:solidFill>
                <a:latin typeface="Calibri Light"/>
                <a:cs typeface="Calibri Light"/>
              </a:rPr>
              <a:t>  Workshop</a:t>
            </a:r>
          </a:p>
          <a:p>
            <a:pPr marL="457200" indent="-457200">
              <a:buAutoNum type="arabicParenR"/>
            </a:pPr>
            <a:r>
              <a:rPr lang="sv-SE" sz="2800" dirty="0">
                <a:solidFill>
                  <a:schemeClr val="tx2"/>
                </a:solidFill>
                <a:latin typeface="Calibri Light"/>
                <a:cs typeface="Calibri Light"/>
              </a:rPr>
              <a:t>  Mall för utkast</a:t>
            </a:r>
          </a:p>
          <a:p>
            <a:pPr marL="457200" indent="-457200">
              <a:buAutoNum type="arabicParenR"/>
            </a:pPr>
            <a:r>
              <a:rPr lang="sv-SE" sz="2800" dirty="0">
                <a:solidFill>
                  <a:schemeClr val="tx2"/>
                </a:solidFill>
                <a:latin typeface="Calibri Light"/>
                <a:cs typeface="Calibri Light"/>
              </a:rPr>
              <a:t>  Remiss tjänstepersoner</a:t>
            </a:r>
          </a:p>
          <a:p>
            <a:pPr marL="457200" indent="-457200">
              <a:buAutoNum type="arabicParenR"/>
            </a:pPr>
            <a:r>
              <a:rPr lang="sv-SE" sz="2800" dirty="0">
                <a:solidFill>
                  <a:schemeClr val="tx2"/>
                </a:solidFill>
                <a:latin typeface="Calibri Light"/>
                <a:cs typeface="Calibri Light"/>
              </a:rPr>
              <a:t>  Revidering</a:t>
            </a:r>
          </a:p>
          <a:p>
            <a:pPr marL="457200" indent="-457200">
              <a:buAutoNum type="arabicParenR"/>
            </a:pPr>
            <a:r>
              <a:rPr lang="sv-SE" sz="2800" dirty="0">
                <a:solidFill>
                  <a:schemeClr val="tx2"/>
                </a:solidFill>
                <a:latin typeface="Calibri Light"/>
                <a:cs typeface="Calibri Light"/>
              </a:rPr>
              <a:t>  Remiss politiker</a:t>
            </a:r>
          </a:p>
          <a:p>
            <a:pPr marL="457200" indent="-457200">
              <a:buAutoNum type="arabicParenR"/>
            </a:pPr>
            <a:r>
              <a:rPr lang="sv-SE" sz="2800" dirty="0">
                <a:solidFill>
                  <a:schemeClr val="tx2"/>
                </a:solidFill>
                <a:latin typeface="Calibri Light"/>
                <a:cs typeface="Calibri Light"/>
              </a:rPr>
              <a:t>  Politiskt beslut</a:t>
            </a:r>
          </a:p>
          <a:p>
            <a:pPr marL="457200" indent="-457200">
              <a:buAutoNum type="arabicParenR"/>
            </a:pPr>
            <a:r>
              <a:rPr lang="sv-SE" sz="2800" dirty="0">
                <a:solidFill>
                  <a:schemeClr val="tx2"/>
                </a:solidFill>
                <a:latin typeface="Calibri Light"/>
                <a:cs typeface="Calibri Light"/>
              </a:rPr>
              <a:t>  Marknadsföring</a:t>
            </a:r>
          </a:p>
          <a:p>
            <a:pPr marL="457200" indent="-457200">
              <a:buAutoNum type="arabicParenR"/>
            </a:pPr>
            <a:r>
              <a:rPr lang="sv-SE" sz="2800" dirty="0">
                <a:solidFill>
                  <a:schemeClr val="tx2"/>
                </a:solidFill>
                <a:latin typeface="Calibri Light"/>
                <a:cs typeface="Calibri Light"/>
              </a:rPr>
              <a:t>  Handlingsplan</a:t>
            </a:r>
          </a:p>
          <a:p>
            <a:pPr marL="457200" indent="-457200">
              <a:buAutoNum type="arabicParenR"/>
            </a:pPr>
            <a:endParaRPr lang="sv-SE" sz="2800" dirty="0">
              <a:solidFill>
                <a:schemeClr val="tx2"/>
              </a:solidFill>
              <a:latin typeface="Calibri Light"/>
              <a:cs typeface="Calibri Light"/>
            </a:endParaRPr>
          </a:p>
          <a:p>
            <a:pPr marL="457200" indent="-457200">
              <a:buAutoNum type="arabicParenR"/>
            </a:pPr>
            <a:endParaRPr lang="sv-SE" sz="2800" dirty="0">
              <a:solidFill>
                <a:schemeClr val="tx2"/>
              </a:solidFill>
              <a:latin typeface="Calibri Light"/>
              <a:cs typeface="Calibri Light"/>
            </a:endParaRPr>
          </a:p>
          <a:p>
            <a:pPr marL="457200" indent="-457200">
              <a:buAutoNum type="arabicParenR"/>
            </a:pPr>
            <a:endParaRPr lang="sv-SE" sz="2800" dirty="0"/>
          </a:p>
          <a:p>
            <a:endParaRPr lang="sv-SE" sz="2800" dirty="0"/>
          </a:p>
          <a:p>
            <a:endParaRPr lang="sv-SE" dirty="0"/>
          </a:p>
          <a:p>
            <a:endParaRPr lang="sv-SE" dirty="0"/>
          </a:p>
        </p:txBody>
      </p:sp>
      <p:pic>
        <p:nvPicPr>
          <p:cNvPr id="6" name="Bildobjekt 5">
            <a:extLst>
              <a:ext uri="{FF2B5EF4-FFF2-40B4-BE49-F238E27FC236}">
                <a16:creationId xmlns:a16="http://schemas.microsoft.com/office/drawing/2014/main" id="{2EC84DB0-F335-491D-BB6C-27E4767C4F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5404" y="3200399"/>
            <a:ext cx="5352585" cy="2816736"/>
          </a:xfrm>
          <a:prstGeom prst="rect">
            <a:avLst/>
          </a:prstGeom>
        </p:spPr>
      </p:pic>
      <p:sp>
        <p:nvSpPr>
          <p:cNvPr id="5" name="Rektangel 4">
            <a:extLst>
              <a:ext uri="{FF2B5EF4-FFF2-40B4-BE49-F238E27FC236}">
                <a16:creationId xmlns:a16="http://schemas.microsoft.com/office/drawing/2014/main" id="{243FBA9A-4B7F-47C6-99EC-FF6523132C07}"/>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168684967"/>
      </p:ext>
    </p:extLst>
  </p:cSld>
  <p:clrMapOvr>
    <a:masterClrMapping/>
  </p:clrMapOvr>
  <mc:AlternateContent xmlns:mc="http://schemas.openxmlformats.org/markup-compatibility/2006" xmlns:p14="http://schemas.microsoft.com/office/powerpoint/2010/main">
    <mc:Choice Requires="p14">
      <p:transition spd="slow" p14:dur="2000" advTm="53315"/>
    </mc:Choice>
    <mc:Fallback xmlns="">
      <p:transition spd="slow" advTm="53315"/>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0057E552-D706-44C0-9304-D55B26D7EC4B}"/>
              </a:ext>
            </a:extLst>
          </p:cNvPr>
          <p:cNvSpPr txBox="1"/>
          <p:nvPr/>
        </p:nvSpPr>
        <p:spPr>
          <a:xfrm>
            <a:off x="980995" y="979077"/>
            <a:ext cx="9041289" cy="3966470"/>
          </a:xfrm>
          <a:prstGeom prst="rect">
            <a:avLst/>
          </a:prstGeom>
          <a:noFill/>
        </p:spPr>
        <p:txBody>
          <a:bodyPr wrap="square" lIns="91440" tIns="45720" rIns="91440" bIns="45720" rtlCol="0" anchor="t">
            <a:spAutoFit/>
          </a:bodyPr>
          <a:lstStyle/>
          <a:p>
            <a:pPr>
              <a:lnSpc>
                <a:spcPct val="107000"/>
              </a:lnSpc>
              <a:spcAft>
                <a:spcPts val="800"/>
              </a:spcAft>
            </a:pPr>
            <a:r>
              <a:rPr lang="sv-SE" sz="2800" b="1" dirty="0">
                <a:solidFill>
                  <a:schemeClr val="accent2">
                    <a:lumMod val="75000"/>
                  </a:schemeClr>
                </a:solidFill>
                <a:latin typeface="Calibri Light"/>
                <a:cs typeface="Calibri Light"/>
              </a:rPr>
              <a:t>Viktigt att…</a:t>
            </a:r>
          </a:p>
          <a:p>
            <a:pPr>
              <a:lnSpc>
                <a:spcPct val="107000"/>
              </a:lnSpc>
              <a:spcAft>
                <a:spcPts val="800"/>
              </a:spcAft>
            </a:pPr>
            <a:r>
              <a:rPr lang="sv-SE" sz="2800" dirty="0">
                <a:solidFill>
                  <a:schemeClr val="tx2"/>
                </a:solidFill>
                <a:latin typeface="Calibri Light"/>
                <a:cs typeface="Calibri Light"/>
              </a:rPr>
              <a:t>Klargöra målbilden för arbetet i gruppen </a:t>
            </a:r>
          </a:p>
          <a:p>
            <a:pPr>
              <a:lnSpc>
                <a:spcPct val="107000"/>
              </a:lnSpc>
              <a:spcAft>
                <a:spcPts val="800"/>
              </a:spcAft>
            </a:pPr>
            <a:r>
              <a:rPr lang="sv-SE" sz="2800" dirty="0">
                <a:solidFill>
                  <a:schemeClr val="tx2"/>
                </a:solidFill>
                <a:latin typeface="Calibri Light"/>
                <a:cs typeface="Calibri Light"/>
              </a:rPr>
              <a:t>Komma fram till hur arbetet ska gå till</a:t>
            </a:r>
          </a:p>
          <a:p>
            <a:pPr>
              <a:lnSpc>
                <a:spcPct val="107000"/>
              </a:lnSpc>
              <a:spcAft>
                <a:spcPts val="800"/>
              </a:spcAft>
            </a:pPr>
            <a:r>
              <a:rPr lang="sv-SE" sz="2800" dirty="0">
                <a:solidFill>
                  <a:schemeClr val="tx2"/>
                </a:solidFill>
                <a:latin typeface="Calibri Light"/>
                <a:cs typeface="Calibri Light"/>
              </a:rPr>
              <a:t> Sätta tidsram för när arbetet ska vara klart</a:t>
            </a:r>
          </a:p>
          <a:p>
            <a:pPr>
              <a:lnSpc>
                <a:spcPct val="107000"/>
              </a:lnSpc>
              <a:spcAft>
                <a:spcPts val="800"/>
              </a:spcAft>
            </a:pPr>
            <a:r>
              <a:rPr lang="sv-SE" sz="2800" dirty="0">
                <a:solidFill>
                  <a:schemeClr val="tx2"/>
                </a:solidFill>
                <a:latin typeface="Calibri Light"/>
                <a:cs typeface="Calibri Light"/>
              </a:rPr>
              <a:t>Förstå hur strategin kan anpassas efter egna behov</a:t>
            </a:r>
          </a:p>
          <a:p>
            <a:pPr>
              <a:lnSpc>
                <a:spcPct val="107000"/>
              </a:lnSpc>
              <a:spcAft>
                <a:spcPts val="800"/>
              </a:spcAft>
            </a:pPr>
            <a:r>
              <a:rPr lang="sv-SE" sz="2800" dirty="0">
                <a:solidFill>
                  <a:schemeClr val="tx2"/>
                </a:solidFill>
                <a:latin typeface="Calibri Light"/>
                <a:cs typeface="Calibri Light"/>
              </a:rPr>
              <a:t>Avsätta resurser </a:t>
            </a:r>
          </a:p>
          <a:p>
            <a:endParaRPr lang="sv-SE" sz="3200" dirty="0">
              <a:latin typeface="+mj-lt"/>
            </a:endParaRPr>
          </a:p>
        </p:txBody>
      </p:sp>
      <p:pic>
        <p:nvPicPr>
          <p:cNvPr id="12" name="Bild 11" descr="Väg kontur">
            <a:extLst>
              <a:ext uri="{FF2B5EF4-FFF2-40B4-BE49-F238E27FC236}">
                <a16:creationId xmlns:a16="http://schemas.microsoft.com/office/drawing/2014/main" id="{95E70BA6-EAB2-490A-954E-FB7877DA259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57564" y="3248808"/>
            <a:ext cx="4147073" cy="4147073"/>
          </a:xfrm>
          <a:prstGeom prst="rect">
            <a:avLst/>
          </a:prstGeom>
        </p:spPr>
      </p:pic>
      <p:sp>
        <p:nvSpPr>
          <p:cNvPr id="5" name="Rektangel 4">
            <a:extLst>
              <a:ext uri="{FF2B5EF4-FFF2-40B4-BE49-F238E27FC236}">
                <a16:creationId xmlns:a16="http://schemas.microsoft.com/office/drawing/2014/main" id="{AB259EED-0548-48D7-A5E5-4C426B68B8B7}"/>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20670558"/>
      </p:ext>
    </p:extLst>
  </p:cSld>
  <p:clrMapOvr>
    <a:masterClrMapping/>
  </p:clrMapOvr>
  <mc:AlternateContent xmlns:mc="http://schemas.openxmlformats.org/markup-compatibility/2006" xmlns:p14="http://schemas.microsoft.com/office/powerpoint/2010/main">
    <mc:Choice Requires="p14">
      <p:transition spd="slow" p14:dur="2000" advTm="25683"/>
    </mc:Choice>
    <mc:Fallback xmlns="">
      <p:transition spd="slow" advTm="25683"/>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31D2A3A-FB78-4F86-8F1B-9D6FAB171521}"/>
              </a:ext>
            </a:extLst>
          </p:cNvPr>
          <p:cNvSpPr txBox="1"/>
          <p:nvPr/>
        </p:nvSpPr>
        <p:spPr>
          <a:xfrm>
            <a:off x="1263826" y="855732"/>
            <a:ext cx="8157411" cy="523220"/>
          </a:xfrm>
          <a:prstGeom prst="rect">
            <a:avLst/>
          </a:prstGeom>
          <a:noFill/>
        </p:spPr>
        <p:txBody>
          <a:bodyPr wrap="square" rtlCol="0">
            <a:spAutoFit/>
          </a:bodyPr>
          <a:lstStyle/>
          <a:p>
            <a:r>
              <a:rPr lang="sv-SE" sz="2800" b="1" dirty="0">
                <a:solidFill>
                  <a:schemeClr val="accent2">
                    <a:lumMod val="75000"/>
                  </a:schemeClr>
                </a:solidFill>
              </a:rPr>
              <a:t>Processförslag</a:t>
            </a:r>
          </a:p>
        </p:txBody>
      </p:sp>
      <p:sp>
        <p:nvSpPr>
          <p:cNvPr id="7" name="Pil: höger 6">
            <a:extLst>
              <a:ext uri="{FF2B5EF4-FFF2-40B4-BE49-F238E27FC236}">
                <a16:creationId xmlns:a16="http://schemas.microsoft.com/office/drawing/2014/main" id="{9BC1FFD9-5703-4AE5-A2EC-D1873AEAD72D}"/>
              </a:ext>
            </a:extLst>
          </p:cNvPr>
          <p:cNvSpPr/>
          <p:nvPr/>
        </p:nvSpPr>
        <p:spPr>
          <a:xfrm>
            <a:off x="563225" y="3012687"/>
            <a:ext cx="8720624" cy="1515978"/>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NÄR?</a:t>
            </a:r>
          </a:p>
        </p:txBody>
      </p:sp>
      <p:sp>
        <p:nvSpPr>
          <p:cNvPr id="9" name="Ellips 8">
            <a:extLst>
              <a:ext uri="{FF2B5EF4-FFF2-40B4-BE49-F238E27FC236}">
                <a16:creationId xmlns:a16="http://schemas.microsoft.com/office/drawing/2014/main" id="{1F349B6B-2023-429F-B6B4-14C0D5C1074F}"/>
              </a:ext>
            </a:extLst>
          </p:cNvPr>
          <p:cNvSpPr/>
          <p:nvPr/>
        </p:nvSpPr>
        <p:spPr>
          <a:xfrm>
            <a:off x="9699711" y="3012687"/>
            <a:ext cx="1929065" cy="170485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Färdig strategi</a:t>
            </a:r>
          </a:p>
        </p:txBody>
      </p:sp>
      <p:pic>
        <p:nvPicPr>
          <p:cNvPr id="11" name="Bildobjekt 10" descr="En bild som visar ritning&#10;&#10;Automatiskt genererad beskrivning">
            <a:extLst>
              <a:ext uri="{FF2B5EF4-FFF2-40B4-BE49-F238E27FC236}">
                <a16:creationId xmlns:a16="http://schemas.microsoft.com/office/drawing/2014/main" id="{6796A274-69FE-480F-8B80-926657423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2862" y="4717538"/>
            <a:ext cx="4151405" cy="1556777"/>
          </a:xfrm>
          <a:prstGeom prst="rect">
            <a:avLst/>
          </a:prstGeom>
          <a:noFill/>
        </p:spPr>
      </p:pic>
      <p:graphicFrame>
        <p:nvGraphicFramePr>
          <p:cNvPr id="12" name="Diagram 11">
            <a:extLst>
              <a:ext uri="{FF2B5EF4-FFF2-40B4-BE49-F238E27FC236}">
                <a16:creationId xmlns:a16="http://schemas.microsoft.com/office/drawing/2014/main" id="{1C7CEBE9-823C-48E7-97C3-C482F98030DE}"/>
              </a:ext>
            </a:extLst>
          </p:cNvPr>
          <p:cNvGraphicFramePr/>
          <p:nvPr>
            <p:extLst>
              <p:ext uri="{D42A27DB-BD31-4B8C-83A1-F6EECF244321}">
                <p14:modId xmlns:p14="http://schemas.microsoft.com/office/powerpoint/2010/main" val="3180432696"/>
              </p:ext>
            </p:extLst>
          </p:nvPr>
        </p:nvGraphicFramePr>
        <p:xfrm>
          <a:off x="209610" y="1117342"/>
          <a:ext cx="11772780" cy="2747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ktangel 7">
            <a:extLst>
              <a:ext uri="{FF2B5EF4-FFF2-40B4-BE49-F238E27FC236}">
                <a16:creationId xmlns:a16="http://schemas.microsoft.com/office/drawing/2014/main" id="{F7F7A417-B17B-4FE6-A5F6-41CE678F69C6}"/>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41397626"/>
      </p:ext>
    </p:extLst>
  </p:cSld>
  <p:clrMapOvr>
    <a:masterClrMapping/>
  </p:clrMapOvr>
  <mc:AlternateContent xmlns:mc="http://schemas.openxmlformats.org/markup-compatibility/2006" xmlns:p14="http://schemas.microsoft.com/office/powerpoint/2010/main">
    <mc:Choice Requires="p14">
      <p:transition spd="slow" p14:dur="2000" advTm="70396"/>
    </mc:Choice>
    <mc:Fallback xmlns="">
      <p:transition spd="slow" advTm="70396"/>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0057E552-D706-44C0-9304-D55B26D7EC4B}"/>
              </a:ext>
            </a:extLst>
          </p:cNvPr>
          <p:cNvSpPr txBox="1"/>
          <p:nvPr/>
        </p:nvSpPr>
        <p:spPr>
          <a:xfrm>
            <a:off x="729729" y="1260262"/>
            <a:ext cx="6680497" cy="5078313"/>
          </a:xfrm>
          <a:prstGeom prst="rect">
            <a:avLst/>
          </a:prstGeom>
          <a:noFill/>
        </p:spPr>
        <p:txBody>
          <a:bodyPr wrap="square" lIns="91440" tIns="45720" rIns="91440" bIns="45720" rtlCol="0" anchor="t">
            <a:spAutoFit/>
          </a:bodyPr>
          <a:lstStyle/>
          <a:p>
            <a:r>
              <a:rPr lang="sv-SE" b="1" dirty="0">
                <a:solidFill>
                  <a:schemeClr val="accent2">
                    <a:lumMod val="75000"/>
                  </a:schemeClr>
                </a:solidFill>
                <a:latin typeface="Corbel Light" panose="020B0303020204020204" pitchFamily="34" charset="0"/>
                <a:ea typeface="+mj-ea"/>
                <a:cs typeface="Calibri"/>
              </a:rPr>
              <a:t>Sammankallande</a:t>
            </a:r>
          </a:p>
          <a:p>
            <a:r>
              <a:rPr lang="sv-SE" dirty="0">
                <a:solidFill>
                  <a:schemeClr val="tx2"/>
                </a:solidFill>
                <a:latin typeface="Corbel Light" panose="020B0303020204020204" pitchFamily="34" charset="0"/>
                <a:ea typeface="+mj-ea"/>
                <a:cs typeface="Calibri"/>
              </a:rPr>
              <a:t>En person som driver frågan under processen. Ansvar för interna möten, hjälper processen framåt och presenterar inför ledningen.</a:t>
            </a:r>
          </a:p>
          <a:p>
            <a:r>
              <a:rPr lang="sv-SE" dirty="0">
                <a:solidFill>
                  <a:schemeClr val="tx2"/>
                </a:solidFill>
                <a:latin typeface="Corbel Light" panose="020B0303020204020204" pitchFamily="34" charset="0"/>
                <a:ea typeface="+mj-ea"/>
                <a:cs typeface="Calibri"/>
              </a:rPr>
              <a:t> </a:t>
            </a:r>
            <a:endParaRPr lang="sv-SE" b="1" dirty="0">
              <a:solidFill>
                <a:schemeClr val="tx2"/>
              </a:solidFill>
              <a:latin typeface="Corbel Light" panose="020B0303020204020204" pitchFamily="34" charset="0"/>
              <a:ea typeface="+mj-ea"/>
              <a:cs typeface="Calibri"/>
            </a:endParaRPr>
          </a:p>
          <a:p>
            <a:r>
              <a:rPr lang="sv-SE" b="1" dirty="0">
                <a:solidFill>
                  <a:schemeClr val="accent2">
                    <a:lumMod val="75000"/>
                  </a:schemeClr>
                </a:solidFill>
                <a:latin typeface="Corbel Light" panose="020B0303020204020204" pitchFamily="34" charset="0"/>
                <a:ea typeface="+mj-ea"/>
                <a:cs typeface="Calibri"/>
              </a:rPr>
              <a:t>Kärngrupp laddplatser i organisationen</a:t>
            </a:r>
          </a:p>
          <a:p>
            <a:pPr marL="342900" indent="-342900">
              <a:buFontTx/>
              <a:buChar char="-"/>
            </a:pPr>
            <a:r>
              <a:rPr lang="sv-SE" dirty="0">
                <a:solidFill>
                  <a:schemeClr val="tx2"/>
                </a:solidFill>
                <a:latin typeface="Corbel Light" panose="020B0303020204020204" pitchFamily="34" charset="0"/>
                <a:ea typeface="+mj-ea"/>
                <a:cs typeface="Calibri"/>
              </a:rPr>
              <a:t>Hållbarhetsstrateg (processledare)</a:t>
            </a:r>
          </a:p>
          <a:p>
            <a:pPr marL="342900" indent="-342900">
              <a:buFontTx/>
              <a:buChar char="-"/>
            </a:pPr>
            <a:r>
              <a:rPr lang="sv-SE" dirty="0">
                <a:solidFill>
                  <a:schemeClr val="tx2"/>
                </a:solidFill>
                <a:latin typeface="Corbel Light" panose="020B0303020204020204" pitchFamily="34" charset="0"/>
                <a:ea typeface="+mj-ea"/>
                <a:cs typeface="Calibri"/>
              </a:rPr>
              <a:t>Fordonsamordnare (antal bilar, omställning mot eldrivet, antal laddpunkter som krävs)</a:t>
            </a:r>
          </a:p>
          <a:p>
            <a:pPr marL="342900" indent="-342900">
              <a:buFontTx/>
              <a:buChar char="-"/>
            </a:pPr>
            <a:r>
              <a:rPr lang="sv-SE" dirty="0">
                <a:solidFill>
                  <a:schemeClr val="tx2"/>
                </a:solidFill>
                <a:latin typeface="Corbel Light" panose="020B0303020204020204" pitchFamily="34" charset="0"/>
                <a:ea typeface="+mj-ea"/>
                <a:cs typeface="Calibri"/>
              </a:rPr>
              <a:t>Fastighets- och parkeringsansvarig (laddplatser, kapacitet &amp; drift)</a:t>
            </a:r>
          </a:p>
          <a:p>
            <a:r>
              <a:rPr lang="sv-SE" dirty="0">
                <a:solidFill>
                  <a:schemeClr val="tx2"/>
                </a:solidFill>
                <a:latin typeface="Corbel Light" panose="020B0303020204020204" pitchFamily="34" charset="0"/>
                <a:ea typeface="+mj-ea"/>
                <a:cs typeface="Calibri"/>
              </a:rPr>
              <a:t> </a:t>
            </a:r>
          </a:p>
          <a:p>
            <a:r>
              <a:rPr lang="sv-SE" b="1" dirty="0">
                <a:solidFill>
                  <a:schemeClr val="accent2">
                    <a:lumMod val="75000"/>
                  </a:schemeClr>
                </a:solidFill>
                <a:latin typeface="Corbel Light" panose="020B0303020204020204" pitchFamily="34" charset="0"/>
                <a:ea typeface="+mj-ea"/>
                <a:cs typeface="Calibri"/>
              </a:rPr>
              <a:t>Referensgrupp publik laddning</a:t>
            </a:r>
          </a:p>
          <a:p>
            <a:pPr marL="285750" indent="-285750">
              <a:buFontTx/>
              <a:buChar char="-"/>
            </a:pPr>
            <a:r>
              <a:rPr lang="sv-SE" dirty="0">
                <a:solidFill>
                  <a:schemeClr val="tx2"/>
                </a:solidFill>
                <a:latin typeface="Corbel Light" panose="020B0303020204020204" pitchFamily="34" charset="0"/>
                <a:ea typeface="+mj-ea"/>
                <a:cs typeface="Calibri"/>
              </a:rPr>
              <a:t>Besöksnäring </a:t>
            </a:r>
          </a:p>
          <a:p>
            <a:pPr marL="285750" indent="-285750">
              <a:buFontTx/>
              <a:buChar char="-"/>
            </a:pPr>
            <a:r>
              <a:rPr lang="sv-SE" dirty="0">
                <a:solidFill>
                  <a:schemeClr val="tx2"/>
                </a:solidFill>
                <a:latin typeface="Corbel Light" panose="020B0303020204020204" pitchFamily="34" charset="0"/>
                <a:ea typeface="+mj-ea"/>
                <a:cs typeface="Calibri"/>
              </a:rPr>
              <a:t>Landsbygdsutveckling</a:t>
            </a:r>
          </a:p>
          <a:p>
            <a:pPr marL="285750" indent="-285750">
              <a:buFontTx/>
              <a:buChar char="-"/>
            </a:pPr>
            <a:r>
              <a:rPr lang="sv-SE" dirty="0">
                <a:solidFill>
                  <a:schemeClr val="tx2"/>
                </a:solidFill>
                <a:latin typeface="Corbel Light" panose="020B0303020204020204" pitchFamily="34" charset="0"/>
                <a:ea typeface="+mj-ea"/>
                <a:cs typeface="Calibri"/>
              </a:rPr>
              <a:t>Näringslivsavdelning</a:t>
            </a:r>
          </a:p>
          <a:p>
            <a:pPr marL="285750" indent="-285750">
              <a:buFontTx/>
              <a:buChar char="-"/>
            </a:pPr>
            <a:r>
              <a:rPr lang="sv-SE" dirty="0">
                <a:solidFill>
                  <a:schemeClr val="tx2"/>
                </a:solidFill>
                <a:latin typeface="Corbel Light" panose="020B0303020204020204" pitchFamily="34" charset="0"/>
                <a:ea typeface="+mj-ea"/>
                <a:cs typeface="Calibri"/>
              </a:rPr>
              <a:t>Samhällsplanering</a:t>
            </a:r>
          </a:p>
          <a:p>
            <a:r>
              <a:rPr lang="sv-SE" dirty="0">
                <a:solidFill>
                  <a:schemeClr val="tx2"/>
                </a:solidFill>
                <a:latin typeface="Corbel Light" panose="020B0303020204020204" pitchFamily="34" charset="0"/>
                <a:ea typeface="+mj-ea"/>
                <a:cs typeface="Calibri"/>
              </a:rPr>
              <a:t> </a:t>
            </a:r>
          </a:p>
          <a:p>
            <a:r>
              <a:rPr lang="sv-SE" i="1" dirty="0">
                <a:solidFill>
                  <a:schemeClr val="tx2"/>
                </a:solidFill>
                <a:latin typeface="Corbel Light" panose="020B0303020204020204" pitchFamily="34" charset="0"/>
                <a:ea typeface="+mj-ea"/>
                <a:cs typeface="Calibri"/>
              </a:rPr>
              <a:t>Samverka gärna med andra relevanta aktörer, exempelvis elnätsbolag och aktörer med intresse för att sätta upp laddningsstationer inom er kommun. </a:t>
            </a:r>
          </a:p>
        </p:txBody>
      </p:sp>
      <p:sp>
        <p:nvSpPr>
          <p:cNvPr id="7" name="Rektangel 6">
            <a:extLst>
              <a:ext uri="{FF2B5EF4-FFF2-40B4-BE49-F238E27FC236}">
                <a16:creationId xmlns:a16="http://schemas.microsoft.com/office/drawing/2014/main" id="{AAA17CA2-D3AE-4342-AFB6-3D936BA440BF}"/>
              </a:ext>
            </a:extLst>
          </p:cNvPr>
          <p:cNvSpPr/>
          <p:nvPr/>
        </p:nvSpPr>
        <p:spPr>
          <a:xfrm rot="5400000">
            <a:off x="6728011" y="1394012"/>
            <a:ext cx="6858000" cy="40699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69714840-85ED-4F40-ABDA-EE31BB4F931B}"/>
              </a:ext>
            </a:extLst>
          </p:cNvPr>
          <p:cNvSpPr txBox="1"/>
          <p:nvPr/>
        </p:nvSpPr>
        <p:spPr>
          <a:xfrm>
            <a:off x="644562" y="519425"/>
            <a:ext cx="6303981" cy="523220"/>
          </a:xfrm>
          <a:prstGeom prst="rect">
            <a:avLst/>
          </a:prstGeom>
          <a:noFill/>
        </p:spPr>
        <p:txBody>
          <a:bodyPr wrap="square" rtlCol="0">
            <a:spAutoFit/>
          </a:bodyPr>
          <a:lstStyle/>
          <a:p>
            <a:r>
              <a:rPr lang="sv-SE" sz="2800" b="1" dirty="0">
                <a:solidFill>
                  <a:schemeClr val="accent2">
                    <a:lumMod val="75000"/>
                  </a:schemeClr>
                </a:solidFill>
                <a:latin typeface="Corbel Light" panose="020B0303020204020204" pitchFamily="34" charset="0"/>
                <a:ea typeface="+mj-ea"/>
                <a:cs typeface="Calibri"/>
              </a:rPr>
              <a:t>1) Skapa arbetsgrupp</a:t>
            </a:r>
          </a:p>
        </p:txBody>
      </p:sp>
      <p:pic>
        <p:nvPicPr>
          <p:cNvPr id="5" name="Bild 4" descr="Socialt nätverk kontur">
            <a:extLst>
              <a:ext uri="{FF2B5EF4-FFF2-40B4-BE49-F238E27FC236}">
                <a16:creationId xmlns:a16="http://schemas.microsoft.com/office/drawing/2014/main" id="{A162A51C-2A56-4D67-9579-CB4818AFD03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41557" y="2058536"/>
            <a:ext cx="2740925" cy="2740925"/>
          </a:xfrm>
          <a:prstGeom prst="rect">
            <a:avLst/>
          </a:prstGeom>
        </p:spPr>
      </p:pic>
      <p:sp>
        <p:nvSpPr>
          <p:cNvPr id="6" name="Rektangel 5">
            <a:extLst>
              <a:ext uri="{FF2B5EF4-FFF2-40B4-BE49-F238E27FC236}">
                <a16:creationId xmlns:a16="http://schemas.microsoft.com/office/drawing/2014/main" id="{5DF50CCA-9097-4599-BDA2-2403B5C1E15F}"/>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889625347"/>
      </p:ext>
    </p:extLst>
  </p:cSld>
  <p:clrMapOvr>
    <a:masterClrMapping/>
  </p:clrMapOvr>
  <mc:AlternateContent xmlns:mc="http://schemas.openxmlformats.org/markup-compatibility/2006" xmlns:p14="http://schemas.microsoft.com/office/powerpoint/2010/main">
    <mc:Choice Requires="p14">
      <p:transition spd="slow" p14:dur="2000" advTm="79436"/>
    </mc:Choice>
    <mc:Fallback xmlns="">
      <p:transition spd="slow" advTm="79436"/>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0057E552-D706-44C0-9304-D55B26D7EC4B}"/>
              </a:ext>
            </a:extLst>
          </p:cNvPr>
          <p:cNvSpPr txBox="1"/>
          <p:nvPr/>
        </p:nvSpPr>
        <p:spPr>
          <a:xfrm>
            <a:off x="720763" y="1308718"/>
            <a:ext cx="6680497" cy="5355312"/>
          </a:xfrm>
          <a:prstGeom prst="rect">
            <a:avLst/>
          </a:prstGeom>
          <a:noFill/>
        </p:spPr>
        <p:txBody>
          <a:bodyPr wrap="square" lIns="91440" tIns="45720" rIns="91440" bIns="45720" rtlCol="0" anchor="t">
            <a:spAutoFit/>
          </a:bodyPr>
          <a:lstStyle/>
          <a:p>
            <a:r>
              <a:rPr lang="sv-SE" b="1" dirty="0">
                <a:solidFill>
                  <a:schemeClr val="accent2">
                    <a:lumMod val="75000"/>
                  </a:schemeClr>
                </a:solidFill>
                <a:latin typeface="Corbel Light" panose="020B0303020204020204" pitchFamily="34" charset="0"/>
                <a:ea typeface="+mj-ea"/>
                <a:cs typeface="Calibri"/>
              </a:rPr>
              <a:t>Statistik från Power Circle</a:t>
            </a:r>
          </a:p>
          <a:p>
            <a:r>
              <a:rPr lang="sv-SE" dirty="0">
                <a:solidFill>
                  <a:schemeClr val="tx2"/>
                </a:solidFill>
                <a:latin typeface="Corbel Light" panose="020B0303020204020204" pitchFamily="34" charset="0"/>
                <a:ea typeface="+mj-ea"/>
                <a:cs typeface="Calibri"/>
              </a:rPr>
              <a:t>Statistiken som används i denna guide är hämtad från Power Circles Elis: </a:t>
            </a:r>
            <a:r>
              <a:rPr lang="sv-SE" dirty="0">
                <a:solidFill>
                  <a:schemeClr val="tx2"/>
                </a:solidFill>
                <a:latin typeface="Corbel Light" panose="020B0303020204020204" pitchFamily="34" charset="0"/>
                <a:ea typeface="+mj-ea"/>
                <a:cs typeface="Calibri"/>
                <a:hlinkClick r:id="rId3"/>
              </a:rPr>
              <a:t>https://powercircle.org/elis-elbilsstatistik/</a:t>
            </a:r>
            <a:r>
              <a:rPr lang="sv-SE" dirty="0">
                <a:solidFill>
                  <a:schemeClr val="tx2"/>
                </a:solidFill>
                <a:latin typeface="Corbel Light" panose="020B0303020204020204" pitchFamily="34" charset="0"/>
                <a:ea typeface="+mj-ea"/>
                <a:cs typeface="Calibri"/>
              </a:rPr>
              <a:t>. Abonnemangskostnad tillkommer om ni vill ha uppdaterad statistik härifrån. Är ni kommun i Norrbotten, Västerbotten, Västernorrland eller Jämtland ingår statistiken kostnadsfritt i denna guide. För er andra så finns också statistik att hämta och analysera gratis från SCB. Värt att notera att statistiken ger en fingervisning men inte exakta svar då elbilar ibland registreras i ett län men rullar i ett annat. </a:t>
            </a:r>
          </a:p>
          <a:p>
            <a:r>
              <a:rPr lang="sv-SE" dirty="0">
                <a:solidFill>
                  <a:schemeClr val="tx2"/>
                </a:solidFill>
                <a:latin typeface="Corbel Light" panose="020B0303020204020204" pitchFamily="34" charset="0"/>
                <a:ea typeface="+mj-ea"/>
                <a:cs typeface="Calibri"/>
              </a:rPr>
              <a:t> </a:t>
            </a:r>
            <a:endParaRPr lang="sv-SE" b="1" dirty="0">
              <a:solidFill>
                <a:schemeClr val="tx2"/>
              </a:solidFill>
              <a:latin typeface="Corbel Light" panose="020B0303020204020204" pitchFamily="34" charset="0"/>
              <a:ea typeface="+mj-ea"/>
              <a:cs typeface="Calibri"/>
            </a:endParaRPr>
          </a:p>
          <a:p>
            <a:r>
              <a:rPr lang="sv-SE" b="1" dirty="0">
                <a:solidFill>
                  <a:schemeClr val="accent2">
                    <a:lumMod val="75000"/>
                  </a:schemeClr>
                </a:solidFill>
                <a:latin typeface="Corbel Light" panose="020B0303020204020204" pitchFamily="34" charset="0"/>
                <a:ea typeface="+mj-ea"/>
                <a:cs typeface="Calibri"/>
              </a:rPr>
              <a:t>Scenario</a:t>
            </a:r>
          </a:p>
          <a:p>
            <a:r>
              <a:rPr lang="sv-SE" dirty="0">
                <a:solidFill>
                  <a:schemeClr val="tx2"/>
                </a:solidFill>
                <a:latin typeface="Corbel Light" panose="020B0303020204020204" pitchFamily="34" charset="0"/>
                <a:ea typeface="+mj-ea"/>
                <a:cs typeface="Calibri"/>
              </a:rPr>
              <a:t>Scenario som tas fram utgår ifrån faktorer som den nationella elbilsutvecklingen och utvecklingen fram till och med nu.  </a:t>
            </a:r>
          </a:p>
          <a:p>
            <a:r>
              <a:rPr lang="sv-SE" dirty="0">
                <a:solidFill>
                  <a:schemeClr val="tx2"/>
                </a:solidFill>
                <a:latin typeface="Corbel Light" panose="020B0303020204020204" pitchFamily="34" charset="0"/>
                <a:ea typeface="+mj-ea"/>
                <a:cs typeface="Calibri"/>
              </a:rPr>
              <a:t> </a:t>
            </a:r>
          </a:p>
          <a:p>
            <a:r>
              <a:rPr lang="sv-SE" b="1" dirty="0">
                <a:solidFill>
                  <a:schemeClr val="accent2">
                    <a:lumMod val="75000"/>
                  </a:schemeClr>
                </a:solidFill>
                <a:latin typeface="Corbel Light" panose="020B0303020204020204" pitchFamily="34" charset="0"/>
                <a:ea typeface="+mj-ea"/>
                <a:cs typeface="Calibri"/>
              </a:rPr>
              <a:t>Antal elfordon &amp; laddpunkter</a:t>
            </a:r>
          </a:p>
          <a:p>
            <a:r>
              <a:rPr lang="sv-SE" dirty="0">
                <a:solidFill>
                  <a:schemeClr val="tx2"/>
                </a:solidFill>
                <a:latin typeface="Corbel Light" panose="020B0303020204020204" pitchFamily="34" charset="0"/>
                <a:ea typeface="+mj-ea"/>
                <a:cs typeface="Calibri"/>
              </a:rPr>
              <a:t>Dessa mätetal används för att beräkna antalet laddpunkter för snabbladdning. Siffrorna för antal snabbladdare är beräknade utifrån att 2/3 av de laddbara fordonen år 2030 utgörs av elbilar.</a:t>
            </a:r>
          </a:p>
          <a:p>
            <a:endParaRPr lang="sv-SE" dirty="0">
              <a:solidFill>
                <a:schemeClr val="tx2"/>
              </a:solidFill>
              <a:latin typeface="Corbel Light" panose="020B0303020204020204" pitchFamily="34" charset="0"/>
              <a:ea typeface="+mj-ea"/>
              <a:cs typeface="Calibri"/>
            </a:endParaRPr>
          </a:p>
        </p:txBody>
      </p:sp>
      <p:sp>
        <p:nvSpPr>
          <p:cNvPr id="7" name="Rektangel 6">
            <a:extLst>
              <a:ext uri="{FF2B5EF4-FFF2-40B4-BE49-F238E27FC236}">
                <a16:creationId xmlns:a16="http://schemas.microsoft.com/office/drawing/2014/main" id="{AAA17CA2-D3AE-4342-AFB6-3D936BA440BF}"/>
              </a:ext>
            </a:extLst>
          </p:cNvPr>
          <p:cNvSpPr/>
          <p:nvPr/>
        </p:nvSpPr>
        <p:spPr>
          <a:xfrm rot="5400000">
            <a:off x="6728011" y="1394012"/>
            <a:ext cx="6858000" cy="40699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69714840-85ED-4F40-ABDA-EE31BB4F931B}"/>
              </a:ext>
            </a:extLst>
          </p:cNvPr>
          <p:cNvSpPr txBox="1"/>
          <p:nvPr/>
        </p:nvSpPr>
        <p:spPr>
          <a:xfrm>
            <a:off x="644562" y="637759"/>
            <a:ext cx="6303981" cy="523220"/>
          </a:xfrm>
          <a:prstGeom prst="rect">
            <a:avLst/>
          </a:prstGeom>
          <a:noFill/>
        </p:spPr>
        <p:txBody>
          <a:bodyPr wrap="square" rtlCol="0">
            <a:spAutoFit/>
          </a:bodyPr>
          <a:lstStyle/>
          <a:p>
            <a:r>
              <a:rPr lang="sv-SE" sz="2800" b="1" dirty="0">
                <a:solidFill>
                  <a:schemeClr val="accent2">
                    <a:lumMod val="75000"/>
                  </a:schemeClr>
                </a:solidFill>
                <a:latin typeface="Corbel Light" panose="020B0303020204020204" pitchFamily="34" charset="0"/>
                <a:ea typeface="+mj-ea"/>
                <a:cs typeface="Calibri"/>
              </a:rPr>
              <a:t>2a) Statistik &amp; scenario</a:t>
            </a:r>
          </a:p>
        </p:txBody>
      </p:sp>
      <p:pic>
        <p:nvPicPr>
          <p:cNvPr id="6" name="Bild 5" descr="Stapeldiagram kontur">
            <a:extLst>
              <a:ext uri="{FF2B5EF4-FFF2-40B4-BE49-F238E27FC236}">
                <a16:creationId xmlns:a16="http://schemas.microsoft.com/office/drawing/2014/main" id="{FC9DE14B-5BD2-4BFC-96A6-29A79F5AE17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83706" y="1864624"/>
            <a:ext cx="3128749" cy="3128749"/>
          </a:xfrm>
          <a:prstGeom prst="rect">
            <a:avLst/>
          </a:prstGeom>
        </p:spPr>
      </p:pic>
      <p:sp>
        <p:nvSpPr>
          <p:cNvPr id="8" name="Rektangel 7">
            <a:extLst>
              <a:ext uri="{FF2B5EF4-FFF2-40B4-BE49-F238E27FC236}">
                <a16:creationId xmlns:a16="http://schemas.microsoft.com/office/drawing/2014/main" id="{916D15CA-C932-463E-8BF8-E1075BC70362}"/>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95906293"/>
      </p:ext>
    </p:extLst>
  </p:cSld>
  <p:clrMapOvr>
    <a:masterClrMapping/>
  </p:clrMapOvr>
  <mc:AlternateContent xmlns:mc="http://schemas.openxmlformats.org/markup-compatibility/2006" xmlns:p14="http://schemas.microsoft.com/office/powerpoint/2010/main">
    <mc:Choice Requires="p14">
      <p:transition spd="slow" p14:dur="2000" advTm="57767"/>
    </mc:Choice>
    <mc:Fallback xmlns="">
      <p:transition spd="slow" advTm="57767"/>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0057E552-D706-44C0-9304-D55B26D7EC4B}"/>
              </a:ext>
            </a:extLst>
          </p:cNvPr>
          <p:cNvSpPr txBox="1"/>
          <p:nvPr/>
        </p:nvSpPr>
        <p:spPr>
          <a:xfrm>
            <a:off x="729729" y="1387352"/>
            <a:ext cx="6680497" cy="4524315"/>
          </a:xfrm>
          <a:prstGeom prst="rect">
            <a:avLst/>
          </a:prstGeom>
          <a:noFill/>
        </p:spPr>
        <p:txBody>
          <a:bodyPr wrap="square" lIns="91440" tIns="45720" rIns="91440" bIns="45720" rtlCol="0" anchor="t">
            <a:spAutoFit/>
          </a:bodyPr>
          <a:lstStyle/>
          <a:p>
            <a:endParaRPr lang="sv-SE" dirty="0">
              <a:solidFill>
                <a:schemeClr val="tx2"/>
              </a:solidFill>
              <a:latin typeface="Corbel Light" panose="020B0303020204020204" pitchFamily="34" charset="0"/>
              <a:ea typeface="+mj-ea"/>
              <a:cs typeface="Calibri"/>
            </a:endParaRPr>
          </a:p>
          <a:p>
            <a:r>
              <a:rPr lang="sv-SE" dirty="0">
                <a:solidFill>
                  <a:schemeClr val="tx2"/>
                </a:solidFill>
                <a:latin typeface="Corbel Light" panose="020B0303020204020204" pitchFamily="34" charset="0"/>
                <a:ea typeface="+mj-ea"/>
                <a:cs typeface="Calibri"/>
              </a:rPr>
              <a:t>En betydande  del av mallen utgörs av målbild och ambition. Meningen är att ni som kommun ska kunna besluta vilken inriktning ni ska ta för att främja laddinfrastruktur i er kommun, både publik laddning mot allmänheten och för kommunkoncernen, alltså gällande den interna fordonsflottan. </a:t>
            </a:r>
          </a:p>
          <a:p>
            <a:endParaRPr lang="sv-SE" dirty="0">
              <a:solidFill>
                <a:schemeClr val="tx2"/>
              </a:solidFill>
              <a:latin typeface="Corbel Light" panose="020B0303020204020204" pitchFamily="34" charset="0"/>
              <a:ea typeface="+mj-ea"/>
              <a:cs typeface="Calibri"/>
            </a:endParaRPr>
          </a:p>
          <a:p>
            <a:r>
              <a:rPr lang="sv-SE" dirty="0">
                <a:solidFill>
                  <a:schemeClr val="tx2"/>
                </a:solidFill>
                <a:latin typeface="Corbel Light" panose="020B0303020204020204" pitchFamily="34" charset="0"/>
                <a:ea typeface="+mj-ea"/>
                <a:cs typeface="Calibri"/>
              </a:rPr>
              <a:t>I Word-mallen finns flera färgmarkerade avsnitt som ni kommer få fylla i utifrån vad ni kommer fram till på er workshop. </a:t>
            </a:r>
          </a:p>
          <a:p>
            <a:endParaRPr lang="sv-SE" dirty="0">
              <a:solidFill>
                <a:schemeClr val="tx2"/>
              </a:solidFill>
              <a:latin typeface="Corbel Light" panose="020B0303020204020204" pitchFamily="34" charset="0"/>
              <a:ea typeface="+mj-ea"/>
              <a:cs typeface="Calibri"/>
            </a:endParaRPr>
          </a:p>
          <a:p>
            <a:r>
              <a:rPr lang="sv-SE" dirty="0">
                <a:solidFill>
                  <a:schemeClr val="tx2"/>
                </a:solidFill>
                <a:latin typeface="Corbel Light" panose="020B0303020204020204" pitchFamily="34" charset="0"/>
                <a:ea typeface="+mj-ea"/>
                <a:cs typeface="Calibri"/>
              </a:rPr>
              <a:t>Mallen är tänkt som hjälp på vägen och självklart är det fritt fram att ändra den utifrån egna behov och önskemål. </a:t>
            </a:r>
          </a:p>
          <a:p>
            <a:endParaRPr lang="sv-SE" dirty="0">
              <a:solidFill>
                <a:schemeClr val="tx2"/>
              </a:solidFill>
              <a:latin typeface="Corbel Light" panose="020B0303020204020204" pitchFamily="34" charset="0"/>
              <a:ea typeface="+mj-ea"/>
              <a:cs typeface="Calibri"/>
            </a:endParaRPr>
          </a:p>
          <a:p>
            <a:r>
              <a:rPr lang="sv-SE" dirty="0">
                <a:solidFill>
                  <a:schemeClr val="tx2"/>
                </a:solidFill>
                <a:latin typeface="Corbel Light" panose="020B0303020204020204" pitchFamily="34" charset="0"/>
                <a:ea typeface="+mj-ea"/>
                <a:cs typeface="Calibri"/>
              </a:rPr>
              <a:t>En viktig del är att faktiskt diskutera mål och förankra processen.  </a:t>
            </a:r>
          </a:p>
          <a:p>
            <a:r>
              <a:rPr lang="sv-SE" dirty="0">
                <a:solidFill>
                  <a:schemeClr val="tx2"/>
                </a:solidFill>
                <a:latin typeface="Corbel Light" panose="020B0303020204020204" pitchFamily="34" charset="0"/>
                <a:ea typeface="+mj-ea"/>
                <a:cs typeface="Calibri"/>
              </a:rPr>
              <a:t>Lägg därför gärna lite extra tid på att ta fram en arbetsgrupp och var transparant och kommunikativ gentemot ledning och politiken.</a:t>
            </a:r>
          </a:p>
        </p:txBody>
      </p:sp>
      <p:sp>
        <p:nvSpPr>
          <p:cNvPr id="7" name="Rektangel 6">
            <a:extLst>
              <a:ext uri="{FF2B5EF4-FFF2-40B4-BE49-F238E27FC236}">
                <a16:creationId xmlns:a16="http://schemas.microsoft.com/office/drawing/2014/main" id="{AAA17CA2-D3AE-4342-AFB6-3D936BA440BF}"/>
              </a:ext>
            </a:extLst>
          </p:cNvPr>
          <p:cNvSpPr/>
          <p:nvPr/>
        </p:nvSpPr>
        <p:spPr>
          <a:xfrm rot="5400000">
            <a:off x="6728011" y="1394012"/>
            <a:ext cx="6858000" cy="40699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69714840-85ED-4F40-ABDA-EE31BB4F931B}"/>
              </a:ext>
            </a:extLst>
          </p:cNvPr>
          <p:cNvSpPr txBox="1"/>
          <p:nvPr/>
        </p:nvSpPr>
        <p:spPr>
          <a:xfrm>
            <a:off x="729729" y="767313"/>
            <a:ext cx="6303981" cy="523220"/>
          </a:xfrm>
          <a:prstGeom prst="rect">
            <a:avLst/>
          </a:prstGeom>
          <a:noFill/>
        </p:spPr>
        <p:txBody>
          <a:bodyPr wrap="square" rtlCol="0">
            <a:spAutoFit/>
          </a:bodyPr>
          <a:lstStyle/>
          <a:p>
            <a:r>
              <a:rPr lang="sv-SE" sz="2800" b="1" dirty="0">
                <a:solidFill>
                  <a:schemeClr val="accent2">
                    <a:lumMod val="75000"/>
                  </a:schemeClr>
                </a:solidFill>
                <a:latin typeface="Corbel Light" panose="020B0303020204020204" pitchFamily="34" charset="0"/>
                <a:ea typeface="+mj-ea"/>
                <a:cs typeface="Calibri"/>
              </a:rPr>
              <a:t>2b) Målbild &amp; ambition</a:t>
            </a:r>
          </a:p>
        </p:txBody>
      </p:sp>
      <p:pic>
        <p:nvPicPr>
          <p:cNvPr id="9" name="Bild 8" descr="Måltavla kontur">
            <a:extLst>
              <a:ext uri="{FF2B5EF4-FFF2-40B4-BE49-F238E27FC236}">
                <a16:creationId xmlns:a16="http://schemas.microsoft.com/office/drawing/2014/main" id="{6FCE666E-DA29-4EA2-BC52-E70D14F5A2F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15399" y="2187387"/>
            <a:ext cx="2483223" cy="2483223"/>
          </a:xfrm>
          <a:prstGeom prst="rect">
            <a:avLst/>
          </a:prstGeom>
        </p:spPr>
      </p:pic>
      <p:sp>
        <p:nvSpPr>
          <p:cNvPr id="6" name="Rektangel 5">
            <a:extLst>
              <a:ext uri="{FF2B5EF4-FFF2-40B4-BE49-F238E27FC236}">
                <a16:creationId xmlns:a16="http://schemas.microsoft.com/office/drawing/2014/main" id="{93F4A4EC-265E-4EA3-BB7E-0448D63A2E54}"/>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14633831"/>
      </p:ext>
    </p:extLst>
  </p:cSld>
  <p:clrMapOvr>
    <a:masterClrMapping/>
  </p:clrMapOvr>
  <mc:AlternateContent xmlns:mc="http://schemas.openxmlformats.org/markup-compatibility/2006" xmlns:p14="http://schemas.microsoft.com/office/powerpoint/2010/main">
    <mc:Choice Requires="p14">
      <p:transition spd="slow" p14:dur="2000" advTm="51823"/>
    </mc:Choice>
    <mc:Fallback xmlns="">
      <p:transition spd="slow" advTm="5182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ADC80F-91DA-40E0-85FA-6C634695EE52}"/>
              </a:ext>
            </a:extLst>
          </p:cNvPr>
          <p:cNvSpPr>
            <a:spLocks noGrp="1"/>
          </p:cNvSpPr>
          <p:nvPr>
            <p:ph type="title"/>
          </p:nvPr>
        </p:nvSpPr>
        <p:spPr>
          <a:xfrm>
            <a:off x="462033" y="2165279"/>
            <a:ext cx="8266331" cy="640551"/>
          </a:xfrm>
        </p:spPr>
        <p:txBody>
          <a:bodyPr>
            <a:normAutofit fontScale="90000"/>
          </a:bodyPr>
          <a:lstStyle/>
          <a:p>
            <a:br>
              <a:rPr lang="sv-SE" dirty="0"/>
            </a:br>
            <a:r>
              <a:rPr lang="sv-SE" dirty="0"/>
              <a:t>Hur elfordon fungerar</a:t>
            </a:r>
          </a:p>
        </p:txBody>
      </p:sp>
      <p:pic>
        <p:nvPicPr>
          <p:cNvPr id="6" name="Bildobjekt 5" descr="En bild som visar bil, kvinna, person, fordon&#10;&#10;Automatiskt genererad beskrivning">
            <a:extLst>
              <a:ext uri="{FF2B5EF4-FFF2-40B4-BE49-F238E27FC236}">
                <a16:creationId xmlns:a16="http://schemas.microsoft.com/office/drawing/2014/main" id="{133294DB-DAE0-400A-9DC2-201C0937DF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5600" y="0"/>
            <a:ext cx="5486400" cy="6858000"/>
          </a:xfrm>
          <a:prstGeom prst="rect">
            <a:avLst/>
          </a:prstGeom>
        </p:spPr>
      </p:pic>
      <p:sp>
        <p:nvSpPr>
          <p:cNvPr id="7" name="Rektangel 6">
            <a:extLst>
              <a:ext uri="{FF2B5EF4-FFF2-40B4-BE49-F238E27FC236}">
                <a16:creationId xmlns:a16="http://schemas.microsoft.com/office/drawing/2014/main" id="{8070A6FB-9A8F-4937-AD3D-5D1BD9574B90}"/>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927664056"/>
      </p:ext>
    </p:extLst>
  </p:cSld>
  <p:clrMapOvr>
    <a:masterClrMapping/>
  </p:clrMapOvr>
  <mc:AlternateContent xmlns:mc="http://schemas.openxmlformats.org/markup-compatibility/2006" xmlns:p14="http://schemas.microsoft.com/office/powerpoint/2010/main">
    <mc:Choice Requires="p14">
      <p:transition spd="slow" p14:dur="2000" advTm="2577"/>
    </mc:Choice>
    <mc:Fallback xmlns="">
      <p:transition spd="slow" advTm="2577"/>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0057E552-D706-44C0-9304-D55B26D7EC4B}"/>
              </a:ext>
            </a:extLst>
          </p:cNvPr>
          <p:cNvSpPr txBox="1"/>
          <p:nvPr/>
        </p:nvSpPr>
        <p:spPr>
          <a:xfrm>
            <a:off x="729729" y="1645017"/>
            <a:ext cx="6680497" cy="2308324"/>
          </a:xfrm>
          <a:prstGeom prst="rect">
            <a:avLst/>
          </a:prstGeom>
          <a:noFill/>
        </p:spPr>
        <p:txBody>
          <a:bodyPr wrap="square" lIns="91440" tIns="45720" rIns="91440" bIns="45720" rtlCol="0" anchor="t">
            <a:spAutoFit/>
          </a:bodyPr>
          <a:lstStyle/>
          <a:p>
            <a:endParaRPr lang="sv-SE" dirty="0">
              <a:solidFill>
                <a:schemeClr val="tx2"/>
              </a:solidFill>
              <a:latin typeface="Corbel Light" panose="020B0303020204020204" pitchFamily="34" charset="0"/>
              <a:ea typeface="+mj-ea"/>
              <a:cs typeface="Calibri"/>
            </a:endParaRPr>
          </a:p>
          <a:p>
            <a:r>
              <a:rPr lang="sv-SE" dirty="0">
                <a:solidFill>
                  <a:schemeClr val="tx2"/>
                </a:solidFill>
                <a:latin typeface="Corbel Light" panose="020B0303020204020204" pitchFamily="34" charset="0"/>
                <a:ea typeface="+mj-ea"/>
                <a:cs typeface="Calibri"/>
              </a:rPr>
              <a:t>Innan, under och efter workshopen är det bra om ni fyller Word-mallen med innehåll. Mallen är skapt för att matchas med denna Power Point. </a:t>
            </a:r>
          </a:p>
          <a:p>
            <a:endParaRPr lang="sv-SE" dirty="0">
              <a:solidFill>
                <a:schemeClr val="tx2"/>
              </a:solidFill>
              <a:latin typeface="Corbel Light" panose="020B0303020204020204" pitchFamily="34" charset="0"/>
              <a:ea typeface="+mj-ea"/>
              <a:cs typeface="Calibri"/>
            </a:endParaRPr>
          </a:p>
          <a:p>
            <a:r>
              <a:rPr lang="sv-SE" dirty="0">
                <a:solidFill>
                  <a:schemeClr val="tx2"/>
                </a:solidFill>
                <a:latin typeface="Corbel Light" panose="020B0303020204020204" pitchFamily="34" charset="0"/>
                <a:ea typeface="+mj-ea"/>
                <a:cs typeface="Calibri"/>
              </a:rPr>
              <a:t>I paketet ni fått finns både denna PPT och Word-mallen inkluderad.</a:t>
            </a:r>
          </a:p>
          <a:p>
            <a:endParaRPr lang="sv-SE" dirty="0">
              <a:solidFill>
                <a:schemeClr val="tx2"/>
              </a:solidFill>
              <a:latin typeface="Corbel Light" panose="020B0303020204020204" pitchFamily="34" charset="0"/>
              <a:ea typeface="+mj-ea"/>
              <a:cs typeface="Calibri"/>
            </a:endParaRPr>
          </a:p>
          <a:p>
            <a:r>
              <a:rPr lang="sv-SE" dirty="0">
                <a:solidFill>
                  <a:schemeClr val="tx2"/>
                </a:solidFill>
                <a:latin typeface="Corbel Light" panose="020B0303020204020204" pitchFamily="34" charset="0"/>
                <a:ea typeface="+mj-ea"/>
                <a:cs typeface="Calibri"/>
              </a:rPr>
              <a:t>Självklart är det fritt fram att ändra i mallen efter behov.</a:t>
            </a:r>
          </a:p>
          <a:p>
            <a:pPr marL="285750" indent="-285750">
              <a:buFontTx/>
              <a:buChar char="-"/>
            </a:pPr>
            <a:endParaRPr lang="sv-SE" dirty="0">
              <a:solidFill>
                <a:schemeClr val="tx2"/>
              </a:solidFill>
              <a:latin typeface="Corbel Light" panose="020B0303020204020204" pitchFamily="34" charset="0"/>
              <a:ea typeface="+mj-ea"/>
              <a:cs typeface="Calibri"/>
            </a:endParaRPr>
          </a:p>
        </p:txBody>
      </p:sp>
      <p:sp>
        <p:nvSpPr>
          <p:cNvPr id="7" name="Rektangel 6">
            <a:extLst>
              <a:ext uri="{FF2B5EF4-FFF2-40B4-BE49-F238E27FC236}">
                <a16:creationId xmlns:a16="http://schemas.microsoft.com/office/drawing/2014/main" id="{AAA17CA2-D3AE-4342-AFB6-3D936BA440BF}"/>
              </a:ext>
            </a:extLst>
          </p:cNvPr>
          <p:cNvSpPr/>
          <p:nvPr/>
        </p:nvSpPr>
        <p:spPr>
          <a:xfrm rot="5400000">
            <a:off x="6728011" y="1394012"/>
            <a:ext cx="6858000" cy="40699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69714840-85ED-4F40-ABDA-EE31BB4F931B}"/>
              </a:ext>
            </a:extLst>
          </p:cNvPr>
          <p:cNvSpPr txBox="1"/>
          <p:nvPr/>
        </p:nvSpPr>
        <p:spPr>
          <a:xfrm>
            <a:off x="729729" y="767313"/>
            <a:ext cx="6303981" cy="523220"/>
          </a:xfrm>
          <a:prstGeom prst="rect">
            <a:avLst/>
          </a:prstGeom>
          <a:noFill/>
        </p:spPr>
        <p:txBody>
          <a:bodyPr wrap="square" rtlCol="0">
            <a:spAutoFit/>
          </a:bodyPr>
          <a:lstStyle/>
          <a:p>
            <a:r>
              <a:rPr lang="sv-SE" sz="2800" b="1" dirty="0">
                <a:solidFill>
                  <a:schemeClr val="accent2">
                    <a:lumMod val="75000"/>
                  </a:schemeClr>
                </a:solidFill>
                <a:latin typeface="Corbel Light" panose="020B0303020204020204" pitchFamily="34" charset="0"/>
                <a:ea typeface="+mj-ea"/>
                <a:cs typeface="Calibri"/>
              </a:rPr>
              <a:t>3) Fyll i Word-mall</a:t>
            </a:r>
          </a:p>
        </p:txBody>
      </p:sp>
      <p:pic>
        <p:nvPicPr>
          <p:cNvPr id="6" name="Bild 5" descr="Dokument kontur">
            <a:extLst>
              <a:ext uri="{FF2B5EF4-FFF2-40B4-BE49-F238E27FC236}">
                <a16:creationId xmlns:a16="http://schemas.microsoft.com/office/drawing/2014/main" id="{309D3762-2AAA-40C1-8805-FD6FA5B0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90529" y="1893627"/>
            <a:ext cx="2732964" cy="2732964"/>
          </a:xfrm>
          <a:prstGeom prst="rect">
            <a:avLst/>
          </a:prstGeom>
        </p:spPr>
      </p:pic>
      <p:sp>
        <p:nvSpPr>
          <p:cNvPr id="8" name="Rektangel 7">
            <a:extLst>
              <a:ext uri="{FF2B5EF4-FFF2-40B4-BE49-F238E27FC236}">
                <a16:creationId xmlns:a16="http://schemas.microsoft.com/office/drawing/2014/main" id="{180170C8-A5BA-4F91-A8B5-469B263ABF16}"/>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812338922"/>
      </p:ext>
    </p:extLst>
  </p:cSld>
  <p:clrMapOvr>
    <a:masterClrMapping/>
  </p:clrMapOvr>
  <mc:AlternateContent xmlns:mc="http://schemas.openxmlformats.org/markup-compatibility/2006" xmlns:p14="http://schemas.microsoft.com/office/powerpoint/2010/main">
    <mc:Choice Requires="p14">
      <p:transition spd="slow" p14:dur="2000" advTm="26262"/>
    </mc:Choice>
    <mc:Fallback xmlns="">
      <p:transition spd="slow" advTm="26262"/>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0057E552-D706-44C0-9304-D55B26D7EC4B}"/>
              </a:ext>
            </a:extLst>
          </p:cNvPr>
          <p:cNvSpPr txBox="1"/>
          <p:nvPr/>
        </p:nvSpPr>
        <p:spPr>
          <a:xfrm>
            <a:off x="729729" y="1387352"/>
            <a:ext cx="6680497" cy="3693319"/>
          </a:xfrm>
          <a:prstGeom prst="rect">
            <a:avLst/>
          </a:prstGeom>
          <a:noFill/>
        </p:spPr>
        <p:txBody>
          <a:bodyPr wrap="square" lIns="91440" tIns="45720" rIns="91440" bIns="45720" rtlCol="0" anchor="t">
            <a:spAutoFit/>
          </a:bodyPr>
          <a:lstStyle/>
          <a:p>
            <a:endParaRPr lang="sv-SE" dirty="0">
              <a:solidFill>
                <a:schemeClr val="tx2"/>
              </a:solidFill>
              <a:latin typeface="Corbel Light" panose="020B0303020204020204" pitchFamily="34" charset="0"/>
              <a:ea typeface="+mj-ea"/>
              <a:cs typeface="Calibri"/>
            </a:endParaRPr>
          </a:p>
          <a:p>
            <a:r>
              <a:rPr lang="sv-SE" dirty="0">
                <a:solidFill>
                  <a:schemeClr val="tx2"/>
                </a:solidFill>
                <a:latin typeface="Corbel Light" panose="020B0303020204020204" pitchFamily="34" charset="0"/>
                <a:ea typeface="+mj-ea"/>
                <a:cs typeface="Calibri"/>
              </a:rPr>
              <a:t>Under avsnitt 7 finns flera sidor ni kan använda er som stöd i en workshop för att fylla strategin med innehåll. </a:t>
            </a:r>
          </a:p>
          <a:p>
            <a:endParaRPr lang="sv-SE" dirty="0">
              <a:solidFill>
                <a:schemeClr val="tx2"/>
              </a:solidFill>
              <a:latin typeface="Corbel Light" panose="020B0303020204020204" pitchFamily="34" charset="0"/>
              <a:ea typeface="+mj-ea"/>
              <a:cs typeface="Calibri"/>
            </a:endParaRPr>
          </a:p>
          <a:p>
            <a:r>
              <a:rPr lang="sv-SE" b="1" dirty="0">
                <a:solidFill>
                  <a:schemeClr val="tx2"/>
                </a:solidFill>
                <a:latin typeface="Corbel Light" panose="020B0303020204020204" pitchFamily="34" charset="0"/>
                <a:ea typeface="+mj-ea"/>
                <a:cs typeface="Calibri"/>
              </a:rPr>
              <a:t>Innan workshopen är det bra om ni</a:t>
            </a:r>
          </a:p>
          <a:p>
            <a:endParaRPr lang="sv-SE" b="1" dirty="0">
              <a:solidFill>
                <a:schemeClr val="tx2"/>
              </a:solidFill>
              <a:latin typeface="Corbel Light" panose="020B0303020204020204" pitchFamily="34" charset="0"/>
              <a:ea typeface="+mj-ea"/>
              <a:cs typeface="Calibri"/>
            </a:endParaRPr>
          </a:p>
          <a:p>
            <a:pPr marL="285750" indent="-285750">
              <a:buFontTx/>
              <a:buChar char="-"/>
            </a:pPr>
            <a:r>
              <a:rPr lang="sv-SE" dirty="0">
                <a:solidFill>
                  <a:schemeClr val="tx2"/>
                </a:solidFill>
                <a:latin typeface="Corbel Light" panose="020B0303020204020204" pitchFamily="34" charset="0"/>
                <a:ea typeface="+mj-ea"/>
                <a:cs typeface="Calibri"/>
              </a:rPr>
              <a:t>Hunnit titta på wordmallen och dess avsnitt</a:t>
            </a:r>
          </a:p>
          <a:p>
            <a:pPr marL="285750" indent="-285750">
              <a:buFontTx/>
              <a:buChar char="-"/>
            </a:pPr>
            <a:r>
              <a:rPr lang="sv-SE" dirty="0">
                <a:solidFill>
                  <a:schemeClr val="tx2"/>
                </a:solidFill>
                <a:latin typeface="Corbel Light" panose="020B0303020204020204" pitchFamily="34" charset="0"/>
                <a:ea typeface="+mj-ea"/>
                <a:cs typeface="Calibri"/>
              </a:rPr>
              <a:t>Lagt in relevant statistik </a:t>
            </a:r>
          </a:p>
          <a:p>
            <a:pPr marL="285750" indent="-285750">
              <a:buFontTx/>
              <a:buChar char="-"/>
            </a:pPr>
            <a:r>
              <a:rPr lang="sv-SE" dirty="0">
                <a:solidFill>
                  <a:schemeClr val="tx2"/>
                </a:solidFill>
                <a:latin typeface="Corbel Light" panose="020B0303020204020204" pitchFamily="34" charset="0"/>
                <a:ea typeface="+mj-ea"/>
                <a:cs typeface="Calibri"/>
              </a:rPr>
              <a:t>Förankrat processen hos ledning &amp; politik</a:t>
            </a:r>
          </a:p>
          <a:p>
            <a:pPr marL="285750" indent="-285750">
              <a:buFontTx/>
              <a:buChar char="-"/>
            </a:pPr>
            <a:r>
              <a:rPr lang="sv-SE" dirty="0">
                <a:solidFill>
                  <a:schemeClr val="tx2"/>
                </a:solidFill>
                <a:latin typeface="Corbel Light" panose="020B0303020204020204" pitchFamily="34" charset="0"/>
                <a:ea typeface="+mj-ea"/>
                <a:cs typeface="Calibri"/>
              </a:rPr>
              <a:t>Skapat en arbetsgrupp</a:t>
            </a:r>
          </a:p>
          <a:p>
            <a:pPr marL="285750" indent="-285750">
              <a:buFontTx/>
              <a:buChar char="-"/>
            </a:pPr>
            <a:endParaRPr lang="sv-SE" dirty="0">
              <a:solidFill>
                <a:schemeClr val="tx2"/>
              </a:solidFill>
              <a:latin typeface="Corbel Light" panose="020B0303020204020204" pitchFamily="34" charset="0"/>
              <a:ea typeface="+mj-ea"/>
              <a:cs typeface="Calibri"/>
            </a:endParaRPr>
          </a:p>
          <a:p>
            <a:pPr marL="285750" indent="-285750">
              <a:buFontTx/>
              <a:buChar char="-"/>
            </a:pPr>
            <a:endParaRPr lang="sv-SE" dirty="0">
              <a:solidFill>
                <a:schemeClr val="tx2"/>
              </a:solidFill>
              <a:latin typeface="Corbel Light" panose="020B0303020204020204" pitchFamily="34" charset="0"/>
              <a:ea typeface="+mj-ea"/>
              <a:cs typeface="Calibri"/>
            </a:endParaRPr>
          </a:p>
          <a:p>
            <a:pPr marL="285750" indent="-285750">
              <a:buFontTx/>
              <a:buChar char="-"/>
            </a:pPr>
            <a:endParaRPr lang="sv-SE" dirty="0">
              <a:solidFill>
                <a:schemeClr val="tx2"/>
              </a:solidFill>
              <a:latin typeface="Corbel Light" panose="020B0303020204020204" pitchFamily="34" charset="0"/>
              <a:ea typeface="+mj-ea"/>
              <a:cs typeface="Calibri"/>
            </a:endParaRPr>
          </a:p>
        </p:txBody>
      </p:sp>
      <p:sp>
        <p:nvSpPr>
          <p:cNvPr id="7" name="Rektangel 6">
            <a:extLst>
              <a:ext uri="{FF2B5EF4-FFF2-40B4-BE49-F238E27FC236}">
                <a16:creationId xmlns:a16="http://schemas.microsoft.com/office/drawing/2014/main" id="{AAA17CA2-D3AE-4342-AFB6-3D936BA440BF}"/>
              </a:ext>
            </a:extLst>
          </p:cNvPr>
          <p:cNvSpPr/>
          <p:nvPr/>
        </p:nvSpPr>
        <p:spPr>
          <a:xfrm rot="5400000">
            <a:off x="6728011" y="1394012"/>
            <a:ext cx="6858000" cy="40699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69714840-85ED-4F40-ABDA-EE31BB4F931B}"/>
              </a:ext>
            </a:extLst>
          </p:cNvPr>
          <p:cNvSpPr txBox="1"/>
          <p:nvPr/>
        </p:nvSpPr>
        <p:spPr>
          <a:xfrm>
            <a:off x="729729" y="767313"/>
            <a:ext cx="6303981" cy="523220"/>
          </a:xfrm>
          <a:prstGeom prst="rect">
            <a:avLst/>
          </a:prstGeom>
          <a:noFill/>
        </p:spPr>
        <p:txBody>
          <a:bodyPr wrap="square" rtlCol="0">
            <a:spAutoFit/>
          </a:bodyPr>
          <a:lstStyle/>
          <a:p>
            <a:r>
              <a:rPr lang="sv-SE" sz="2800" b="1" dirty="0">
                <a:solidFill>
                  <a:schemeClr val="accent2">
                    <a:lumMod val="75000"/>
                  </a:schemeClr>
                </a:solidFill>
                <a:latin typeface="Corbel Light" panose="020B0303020204020204" pitchFamily="34" charset="0"/>
                <a:ea typeface="+mj-ea"/>
                <a:cs typeface="Calibri"/>
              </a:rPr>
              <a:t>4) Workshop</a:t>
            </a:r>
          </a:p>
        </p:txBody>
      </p:sp>
      <p:pic>
        <p:nvPicPr>
          <p:cNvPr id="6" name="Bild 5" descr="Chatt kontur">
            <a:extLst>
              <a:ext uri="{FF2B5EF4-FFF2-40B4-BE49-F238E27FC236}">
                <a16:creationId xmlns:a16="http://schemas.microsoft.com/office/drawing/2014/main" id="{8549671D-D9C5-4CE4-A73A-25998A64AA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98539" y="1762834"/>
            <a:ext cx="3041177" cy="3041177"/>
          </a:xfrm>
          <a:prstGeom prst="rect">
            <a:avLst/>
          </a:prstGeom>
        </p:spPr>
      </p:pic>
      <p:sp>
        <p:nvSpPr>
          <p:cNvPr id="8" name="Rektangel 7">
            <a:extLst>
              <a:ext uri="{FF2B5EF4-FFF2-40B4-BE49-F238E27FC236}">
                <a16:creationId xmlns:a16="http://schemas.microsoft.com/office/drawing/2014/main" id="{95A6EA79-8A44-43B2-8922-897EC2D657EE}"/>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580861112"/>
      </p:ext>
    </p:extLst>
  </p:cSld>
  <p:clrMapOvr>
    <a:masterClrMapping/>
  </p:clrMapOvr>
  <mc:AlternateContent xmlns:mc="http://schemas.openxmlformats.org/markup-compatibility/2006" xmlns:p14="http://schemas.microsoft.com/office/powerpoint/2010/main">
    <mc:Choice Requires="p14">
      <p:transition spd="slow" p14:dur="2000" advTm="24243"/>
    </mc:Choice>
    <mc:Fallback xmlns="">
      <p:transition spd="slow" advTm="24243"/>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62ADC80F-91DA-40E0-85FA-6C634695EE52}"/>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sz="6000" kern="1200" dirty="0">
                <a:solidFill>
                  <a:srgbClr val="CD0385"/>
                </a:solidFill>
                <a:latin typeface="+mj-lt"/>
                <a:ea typeface="+mj-ea"/>
                <a:cs typeface="+mj-cs"/>
              </a:rPr>
              <a:t>Avsnitt 5</a:t>
            </a:r>
            <a:br>
              <a:rPr lang="en-US" sz="6000" kern="1200" dirty="0">
                <a:solidFill>
                  <a:srgbClr val="CD0385"/>
                </a:solidFill>
                <a:latin typeface="+mj-lt"/>
                <a:ea typeface="+mj-ea"/>
                <a:cs typeface="+mj-cs"/>
              </a:rPr>
            </a:br>
            <a:r>
              <a:rPr lang="en-US" sz="6000" kern="1200" dirty="0">
                <a:solidFill>
                  <a:srgbClr val="CD0385"/>
                </a:solidFill>
                <a:latin typeface="+mj-lt"/>
                <a:ea typeface="+mj-ea"/>
                <a:cs typeface="+mj-cs"/>
              </a:rPr>
              <a:t>Trender i utvecklingen</a:t>
            </a:r>
          </a:p>
        </p:txBody>
      </p:sp>
      <p:sp>
        <p:nvSpPr>
          <p:cNvPr id="13" name="Freeform: Shape 12">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Bild 5" descr="Statistik med hel fyllning">
            <a:extLst>
              <a:ext uri="{FF2B5EF4-FFF2-40B4-BE49-F238E27FC236}">
                <a16:creationId xmlns:a16="http://schemas.microsoft.com/office/drawing/2014/main" id="{AA272DC1-8662-4B01-9DD0-1B5155A5A24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sp>
        <p:nvSpPr>
          <p:cNvPr id="7" name="Rektangel 6">
            <a:extLst>
              <a:ext uri="{FF2B5EF4-FFF2-40B4-BE49-F238E27FC236}">
                <a16:creationId xmlns:a16="http://schemas.microsoft.com/office/drawing/2014/main" id="{CED9C85E-3186-43B9-B562-F00EFEC34553}"/>
              </a:ext>
            </a:extLst>
          </p:cNvPr>
          <p:cNvSpPr/>
          <p:nvPr/>
        </p:nvSpPr>
        <p:spPr>
          <a:xfrm>
            <a:off x="0" y="6470072"/>
            <a:ext cx="12192000" cy="387917"/>
          </a:xfrm>
          <a:prstGeom prst="rect">
            <a:avLst/>
          </a:prstGeom>
          <a:solidFill>
            <a:srgbClr val="CD0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193795702"/>
      </p:ext>
    </p:extLst>
  </p:cSld>
  <p:clrMapOvr>
    <a:masterClrMapping/>
  </p:clrMapOvr>
  <mc:AlternateContent xmlns:mc="http://schemas.openxmlformats.org/markup-compatibility/2006" xmlns:p14="http://schemas.microsoft.com/office/powerpoint/2010/main">
    <mc:Choice Requires="p14">
      <p:transition spd="slow" p14:dur="2000" advTm="4439"/>
    </mc:Choice>
    <mc:Fallback xmlns="">
      <p:transition spd="slow" advTm="4439"/>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986A3D2-E165-40C9-9FE0-82FC5DCBF1A3}"/>
              </a:ext>
            </a:extLst>
          </p:cNvPr>
          <p:cNvPicPr>
            <a:picLocks noChangeAspect="1"/>
          </p:cNvPicPr>
          <p:nvPr/>
        </p:nvPicPr>
        <p:blipFill>
          <a:blip r:embed="rId3"/>
          <a:stretch>
            <a:fillRect/>
          </a:stretch>
        </p:blipFill>
        <p:spPr>
          <a:xfrm>
            <a:off x="295275" y="0"/>
            <a:ext cx="11601450" cy="6562725"/>
          </a:xfrm>
          <a:prstGeom prst="rect">
            <a:avLst/>
          </a:prstGeom>
        </p:spPr>
      </p:pic>
      <p:sp>
        <p:nvSpPr>
          <p:cNvPr id="4" name="Rektangel 3">
            <a:extLst>
              <a:ext uri="{FF2B5EF4-FFF2-40B4-BE49-F238E27FC236}">
                <a16:creationId xmlns:a16="http://schemas.microsoft.com/office/drawing/2014/main" id="{76334500-8A74-483A-89D3-0BEBB9182C1F}"/>
              </a:ext>
            </a:extLst>
          </p:cNvPr>
          <p:cNvSpPr/>
          <p:nvPr/>
        </p:nvSpPr>
        <p:spPr>
          <a:xfrm>
            <a:off x="0" y="6470072"/>
            <a:ext cx="12192000" cy="387917"/>
          </a:xfrm>
          <a:prstGeom prst="rect">
            <a:avLst/>
          </a:prstGeom>
          <a:solidFill>
            <a:srgbClr val="CD0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86881496"/>
      </p:ext>
    </p:extLst>
  </p:cSld>
  <p:clrMapOvr>
    <a:masterClrMapping/>
  </p:clrMapOvr>
  <mc:AlternateContent xmlns:mc="http://schemas.openxmlformats.org/markup-compatibility/2006" xmlns:p14="http://schemas.microsoft.com/office/powerpoint/2010/main">
    <mc:Choice Requires="p14">
      <p:transition spd="med" p14:dur="700" advTm="34067">
        <p:fade/>
      </p:transition>
    </mc:Choice>
    <mc:Fallback xmlns="">
      <p:transition spd="med" advTm="34067">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14800FB-EDC1-4326-8BFB-4FA53AEE72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6674"/>
            <a:ext cx="12192000" cy="6604652"/>
          </a:xfrm>
          <a:prstGeom prst="rect">
            <a:avLst/>
          </a:prstGeom>
        </p:spPr>
      </p:pic>
      <p:sp>
        <p:nvSpPr>
          <p:cNvPr id="3" name="Rektangel 2">
            <a:extLst>
              <a:ext uri="{FF2B5EF4-FFF2-40B4-BE49-F238E27FC236}">
                <a16:creationId xmlns:a16="http://schemas.microsoft.com/office/drawing/2014/main" id="{FB679E29-C8E7-446B-99E0-39833D85C17F}"/>
              </a:ext>
            </a:extLst>
          </p:cNvPr>
          <p:cNvSpPr/>
          <p:nvPr/>
        </p:nvSpPr>
        <p:spPr>
          <a:xfrm>
            <a:off x="0" y="6470072"/>
            <a:ext cx="12192000" cy="387917"/>
          </a:xfrm>
          <a:prstGeom prst="rect">
            <a:avLst/>
          </a:prstGeom>
          <a:solidFill>
            <a:srgbClr val="CD0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415350466"/>
      </p:ext>
    </p:extLst>
  </p:cSld>
  <p:clrMapOvr>
    <a:masterClrMapping/>
  </p:clrMapOvr>
  <mc:AlternateContent xmlns:mc="http://schemas.openxmlformats.org/markup-compatibility/2006" xmlns:p14="http://schemas.microsoft.com/office/powerpoint/2010/main">
    <mc:Choice Requires="p14">
      <p:transition spd="slow" p14:dur="2000" advTm="20202"/>
    </mc:Choice>
    <mc:Fallback xmlns="">
      <p:transition spd="slow" advTm="20202"/>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1574007" y="1534804"/>
            <a:ext cx="9043985" cy="4734940"/>
          </a:xfrm>
          <a:prstGeom prst="rect">
            <a:avLst/>
          </a:prstGeom>
        </p:spPr>
      </p:pic>
      <p:sp>
        <p:nvSpPr>
          <p:cNvPr id="2" name="textruta 1"/>
          <p:cNvSpPr txBox="1"/>
          <p:nvPr/>
        </p:nvSpPr>
        <p:spPr>
          <a:xfrm>
            <a:off x="1574007" y="1122790"/>
            <a:ext cx="8835680" cy="366902"/>
          </a:xfrm>
          <a:prstGeom prst="rect">
            <a:avLst/>
          </a:prstGeom>
          <a:noFill/>
        </p:spPr>
        <p:txBody>
          <a:bodyPr wrap="square" rtlCol="0">
            <a:spAutoFit/>
          </a:bodyPr>
          <a:lstStyle/>
          <a:p>
            <a:r>
              <a:rPr lang="sv-SE" dirty="0"/>
              <a:t>PowerCircle prognos från 2019 pekar på 2,5 miljoner laddbara fordon till 2030!</a:t>
            </a:r>
          </a:p>
        </p:txBody>
      </p:sp>
      <p:sp>
        <p:nvSpPr>
          <p:cNvPr id="7" name="Rubrik 1"/>
          <p:cNvSpPr txBox="1">
            <a:spLocks/>
          </p:cNvSpPr>
          <p:nvPr/>
        </p:nvSpPr>
        <p:spPr>
          <a:xfrm>
            <a:off x="606682" y="379010"/>
            <a:ext cx="6586061" cy="69866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rgbClr val="7F7F7F"/>
                </a:solidFill>
                <a:latin typeface="Gill Sans"/>
                <a:ea typeface="+mj-ea"/>
                <a:cs typeface="Gill Sans"/>
              </a:defRPr>
            </a:lvl1pPr>
          </a:lstStyle>
          <a:p>
            <a:pPr algn="l"/>
            <a:r>
              <a:rPr lang="sv-SE" sz="4800" dirty="0">
                <a:solidFill>
                  <a:srgbClr val="CD0385"/>
                </a:solidFill>
                <a:latin typeface="Calibri Light" panose="020F0302020204030204" pitchFamily="34" charset="0"/>
                <a:cs typeface="Calibri Light" panose="020F0302020204030204" pitchFamily="34" charset="0"/>
              </a:rPr>
              <a:t>När tar det fart?</a:t>
            </a:r>
          </a:p>
        </p:txBody>
      </p:sp>
      <p:sp>
        <p:nvSpPr>
          <p:cNvPr id="5" name="Rektangel 4">
            <a:extLst>
              <a:ext uri="{FF2B5EF4-FFF2-40B4-BE49-F238E27FC236}">
                <a16:creationId xmlns:a16="http://schemas.microsoft.com/office/drawing/2014/main" id="{64221C4D-A489-43A3-B50B-612EA7B587BF}"/>
              </a:ext>
            </a:extLst>
          </p:cNvPr>
          <p:cNvSpPr/>
          <p:nvPr/>
        </p:nvSpPr>
        <p:spPr>
          <a:xfrm>
            <a:off x="0" y="6470072"/>
            <a:ext cx="12192000" cy="387917"/>
          </a:xfrm>
          <a:prstGeom prst="rect">
            <a:avLst/>
          </a:prstGeom>
          <a:solidFill>
            <a:srgbClr val="CD0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322957235"/>
      </p:ext>
    </p:extLst>
  </p:cSld>
  <p:clrMapOvr>
    <a:masterClrMapping/>
  </p:clrMapOvr>
  <mc:AlternateContent xmlns:mc="http://schemas.openxmlformats.org/markup-compatibility/2006" xmlns:p14="http://schemas.microsoft.com/office/powerpoint/2010/main">
    <mc:Choice Requires="p14">
      <p:transition spd="med" p14:dur="700" advTm="48965">
        <p:fade/>
      </p:transition>
    </mc:Choice>
    <mc:Fallback xmlns="">
      <p:transition spd="med" advTm="48965">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02353C3-EC90-41AF-8D42-0762A674439E}"/>
              </a:ext>
            </a:extLst>
          </p:cNvPr>
          <p:cNvSpPr txBox="1"/>
          <p:nvPr/>
        </p:nvSpPr>
        <p:spPr>
          <a:xfrm>
            <a:off x="2550109" y="436071"/>
            <a:ext cx="8631035" cy="5324535"/>
          </a:xfrm>
          <a:prstGeom prst="rect">
            <a:avLst/>
          </a:prstGeom>
          <a:noFill/>
        </p:spPr>
        <p:txBody>
          <a:bodyPr wrap="square" rtlCol="0">
            <a:spAutoFit/>
          </a:bodyPr>
          <a:lstStyle/>
          <a:p>
            <a:r>
              <a:rPr lang="sv-SE" sz="3200" b="1" dirty="0">
                <a:latin typeface="Segoe UI" panose="020B0502040204020203" pitchFamily="34" charset="0"/>
                <a:cs typeface="Segoe UI" panose="020B0502040204020203" pitchFamily="34" charset="0"/>
              </a:rPr>
              <a:t>”Vågar jag skaffa elbil?”</a:t>
            </a:r>
          </a:p>
          <a:p>
            <a:endParaRPr lang="sv-SE" sz="2400" dirty="0">
              <a:latin typeface="Segoe UI" panose="020B0502040204020203" pitchFamily="34" charset="0"/>
              <a:cs typeface="Segoe UI" panose="020B0502040204020203" pitchFamily="34" charset="0"/>
            </a:endParaRPr>
          </a:p>
          <a:p>
            <a:r>
              <a:rPr lang="sv-SE" sz="2800" dirty="0">
                <a:latin typeface="Segoe UI" panose="020B0502040204020203" pitchFamily="34" charset="0"/>
                <a:cs typeface="Segoe UI" panose="020B0502040204020203" pitchFamily="34" charset="0"/>
              </a:rPr>
              <a:t>Folk vågar skaffa elbil när:</a:t>
            </a:r>
          </a:p>
          <a:p>
            <a:endParaRPr lang="sv-SE" sz="2800" dirty="0">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sv-SE" sz="2800" dirty="0">
                <a:latin typeface="Segoe UI" panose="020B0502040204020203" pitchFamily="34" charset="0"/>
                <a:cs typeface="Segoe UI" panose="020B0502040204020203" pitchFamily="34" charset="0"/>
              </a:rPr>
              <a:t>De kan ladda sin bil hemma</a:t>
            </a:r>
          </a:p>
          <a:p>
            <a:pPr lvl="4"/>
            <a:r>
              <a:rPr lang="sv-SE" sz="2000" dirty="0">
                <a:latin typeface="Segoe UI" panose="020B0502040204020203" pitchFamily="34" charset="0"/>
                <a:cs typeface="Segoe UI" panose="020B0502040204020203" pitchFamily="34" charset="0"/>
              </a:rPr>
              <a:t>(över 90 % av all laddning sker hemma över natten)</a:t>
            </a:r>
          </a:p>
          <a:p>
            <a:endParaRPr lang="sv-SE" sz="2000" dirty="0">
              <a:latin typeface="Segoe UI" panose="020B0502040204020203" pitchFamily="34" charset="0"/>
              <a:cs typeface="Segoe UI" panose="020B0502040204020203" pitchFamily="34" charset="0"/>
            </a:endParaRPr>
          </a:p>
          <a:p>
            <a:endParaRPr lang="sv-SE" sz="2000" dirty="0">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sv-SE" sz="2800" dirty="0">
                <a:latin typeface="Segoe UI" panose="020B0502040204020203" pitchFamily="34" charset="0"/>
                <a:cs typeface="Segoe UI" panose="020B0502040204020203" pitchFamily="34" charset="0"/>
              </a:rPr>
              <a:t>Det finns laddstolpar i de städer de brukar besöka</a:t>
            </a:r>
          </a:p>
          <a:p>
            <a:pPr lvl="4"/>
            <a:r>
              <a:rPr lang="sv-SE" sz="2000" dirty="0">
                <a:latin typeface="Segoe UI" panose="020B0502040204020203" pitchFamily="34" charset="0"/>
                <a:cs typeface="Segoe UI" panose="020B0502040204020203" pitchFamily="34" charset="0"/>
              </a:rPr>
              <a:t>(kan åka och storhandla)</a:t>
            </a:r>
          </a:p>
          <a:p>
            <a:endParaRPr lang="sv-SE" sz="2000" dirty="0">
              <a:latin typeface="Segoe UI" panose="020B0502040204020203" pitchFamily="34" charset="0"/>
              <a:cs typeface="Segoe UI" panose="020B0502040204020203" pitchFamily="34" charset="0"/>
            </a:endParaRPr>
          </a:p>
          <a:p>
            <a:endParaRPr lang="sv-SE" sz="2000" dirty="0">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sv-SE" sz="2800" dirty="0">
                <a:latin typeface="Segoe UI" panose="020B0502040204020203" pitchFamily="34" charset="0"/>
                <a:cs typeface="Segoe UI" panose="020B0502040204020203" pitchFamily="34" charset="0"/>
              </a:rPr>
              <a:t>Det finns snabbladdare längs vägen till nästa stad</a:t>
            </a:r>
          </a:p>
          <a:p>
            <a:pPr lvl="4"/>
            <a:r>
              <a:rPr lang="sv-SE" sz="2000" dirty="0">
                <a:latin typeface="Segoe UI" panose="020B0502040204020203" pitchFamily="34" charset="0"/>
                <a:cs typeface="Segoe UI" panose="020B0502040204020203" pitchFamily="34" charset="0"/>
              </a:rPr>
              <a:t>(kan även åka långresor)</a:t>
            </a:r>
          </a:p>
        </p:txBody>
      </p:sp>
      <p:pic>
        <p:nvPicPr>
          <p:cNvPr id="4" name="Bild 3" descr="Frågetecken kontur">
            <a:extLst>
              <a:ext uri="{FF2B5EF4-FFF2-40B4-BE49-F238E27FC236}">
                <a16:creationId xmlns:a16="http://schemas.microsoft.com/office/drawing/2014/main" id="{94C12101-CBDE-447B-B39B-3F06391750F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0530" y="1600200"/>
            <a:ext cx="3474720" cy="3474720"/>
          </a:xfrm>
          <a:prstGeom prst="rect">
            <a:avLst/>
          </a:prstGeom>
        </p:spPr>
      </p:pic>
      <p:sp>
        <p:nvSpPr>
          <p:cNvPr id="5" name="Rektangel 4">
            <a:extLst>
              <a:ext uri="{FF2B5EF4-FFF2-40B4-BE49-F238E27FC236}">
                <a16:creationId xmlns:a16="http://schemas.microsoft.com/office/drawing/2014/main" id="{B08DCD78-E53B-4D0D-AA32-D0F61C52F196}"/>
              </a:ext>
            </a:extLst>
          </p:cNvPr>
          <p:cNvSpPr/>
          <p:nvPr/>
        </p:nvSpPr>
        <p:spPr>
          <a:xfrm>
            <a:off x="0" y="6470072"/>
            <a:ext cx="12192000" cy="387917"/>
          </a:xfrm>
          <a:prstGeom prst="rect">
            <a:avLst/>
          </a:prstGeom>
          <a:solidFill>
            <a:srgbClr val="CD0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786733208"/>
      </p:ext>
    </p:extLst>
  </p:cSld>
  <p:clrMapOvr>
    <a:masterClrMapping/>
  </p:clrMapOvr>
  <mc:AlternateContent xmlns:mc="http://schemas.openxmlformats.org/markup-compatibility/2006" xmlns:p14="http://schemas.microsoft.com/office/powerpoint/2010/main">
    <mc:Choice Requires="p14">
      <p:transition spd="slow" p14:dur="2000" advTm="17528"/>
    </mc:Choice>
    <mc:Fallback xmlns="">
      <p:transition spd="slow" advTm="17528"/>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108150" y="1872572"/>
            <a:ext cx="10072861" cy="3939540"/>
          </a:xfrm>
          <a:prstGeom prst="rect">
            <a:avLst/>
          </a:prstGeom>
          <a:noFill/>
        </p:spPr>
        <p:txBody>
          <a:bodyPr wrap="square" rtlCol="0">
            <a:spAutoFit/>
          </a:bodyPr>
          <a:lstStyle/>
          <a:p>
            <a:r>
              <a:rPr lang="sv-SE" sz="2800" dirty="0"/>
              <a:t>Hur ser det ut i länen?</a:t>
            </a:r>
          </a:p>
          <a:p>
            <a:r>
              <a:rPr lang="sv-SE" sz="2800" dirty="0"/>
              <a:t>Hur ser det ut i kommunerna?</a:t>
            </a:r>
          </a:p>
          <a:p>
            <a:r>
              <a:rPr lang="sv-SE" sz="2800" dirty="0"/>
              <a:t>Hur många elbilar 2030? Enligt PowerCircles scenario från 2019*</a:t>
            </a:r>
          </a:p>
          <a:p>
            <a:r>
              <a:rPr lang="sv-SE" sz="2800" dirty="0"/>
              <a:t> Hur många laddare kan vi behöva i vår kommun till dess?</a:t>
            </a:r>
          </a:p>
          <a:p>
            <a:endParaRPr lang="sv-SE" sz="2800" dirty="0"/>
          </a:p>
          <a:p>
            <a:r>
              <a:rPr lang="sv-SE" sz="2400" dirty="0"/>
              <a:t>Obs! Notera att scenariot är just ett scenario och något att utgå ifrån samt att den baseras på nationella siffror. Behovet kan komma att ändras fram till 2030. Använd gärna siffrorna från er kommun i Word-mallen när ni fyller i scenariot. </a:t>
            </a:r>
          </a:p>
          <a:p>
            <a:endParaRPr lang="sv-SE" sz="2000" dirty="0"/>
          </a:p>
          <a:p>
            <a:r>
              <a:rPr lang="sv-SE" dirty="0"/>
              <a:t>*Baseras på var bilarna är registrerade vilket kan ge viss felmarginal.</a:t>
            </a:r>
          </a:p>
        </p:txBody>
      </p:sp>
      <p:sp>
        <p:nvSpPr>
          <p:cNvPr id="7" name="Rubrik 1"/>
          <p:cNvSpPr txBox="1">
            <a:spLocks/>
          </p:cNvSpPr>
          <p:nvPr/>
        </p:nvSpPr>
        <p:spPr>
          <a:xfrm>
            <a:off x="1108150" y="696554"/>
            <a:ext cx="10912029" cy="69866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rgbClr val="7F7F7F"/>
                </a:solidFill>
                <a:latin typeface="Gill Sans"/>
                <a:ea typeface="+mj-ea"/>
                <a:cs typeface="Gill Sans"/>
              </a:defRPr>
            </a:lvl1pPr>
          </a:lstStyle>
          <a:p>
            <a:pPr algn="l"/>
            <a:r>
              <a:rPr lang="sv-SE" sz="3600" dirty="0">
                <a:solidFill>
                  <a:srgbClr val="CD0385"/>
                </a:solidFill>
                <a:latin typeface="Calibri Light" panose="020F0302020204030204" pitchFamily="34" charset="0"/>
                <a:cs typeface="Calibri Light" panose="020F0302020204030204" pitchFamily="34" charset="0"/>
              </a:rPr>
              <a:t>Statistik för Jämtland, Västernorrland, Västerbotten, Norrbotten inkl. deras kommuner</a:t>
            </a:r>
          </a:p>
        </p:txBody>
      </p:sp>
      <p:sp>
        <p:nvSpPr>
          <p:cNvPr id="4" name="Rektangel 3">
            <a:extLst>
              <a:ext uri="{FF2B5EF4-FFF2-40B4-BE49-F238E27FC236}">
                <a16:creationId xmlns:a16="http://schemas.microsoft.com/office/drawing/2014/main" id="{0A31387D-05F8-4A06-A470-3E6B7399759E}"/>
              </a:ext>
            </a:extLst>
          </p:cNvPr>
          <p:cNvSpPr/>
          <p:nvPr/>
        </p:nvSpPr>
        <p:spPr>
          <a:xfrm>
            <a:off x="0" y="6470072"/>
            <a:ext cx="12192000" cy="387917"/>
          </a:xfrm>
          <a:prstGeom prst="rect">
            <a:avLst/>
          </a:prstGeom>
          <a:solidFill>
            <a:srgbClr val="CD0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20123787"/>
      </p:ext>
    </p:extLst>
  </p:cSld>
  <p:clrMapOvr>
    <a:masterClrMapping/>
  </p:clrMapOvr>
  <mc:AlternateContent xmlns:mc="http://schemas.openxmlformats.org/markup-compatibility/2006" xmlns:p14="http://schemas.microsoft.com/office/powerpoint/2010/main">
    <mc:Choice Requires="p14">
      <p:transition spd="med" p14:dur="700" advTm="49182">
        <p:fade/>
      </p:transition>
    </mc:Choice>
    <mc:Fallback xmlns="">
      <p:transition spd="med" advTm="49182">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108150" y="2274838"/>
            <a:ext cx="10072861" cy="2308324"/>
          </a:xfrm>
          <a:prstGeom prst="rect">
            <a:avLst/>
          </a:prstGeom>
          <a:noFill/>
        </p:spPr>
        <p:txBody>
          <a:bodyPr wrap="square" rtlCol="0">
            <a:spAutoFit/>
          </a:bodyPr>
          <a:lstStyle/>
          <a:p>
            <a:r>
              <a:rPr lang="sv-SE" sz="2400" dirty="0"/>
              <a:t>Tillhör din kommun någon av de projekt BioFuel Region arbetar i?</a:t>
            </a:r>
          </a:p>
          <a:p>
            <a:endParaRPr lang="sv-SE" sz="2400" dirty="0"/>
          </a:p>
          <a:p>
            <a:r>
              <a:rPr lang="sv-SE" sz="2400" dirty="0"/>
              <a:t>Goda nyheter!</a:t>
            </a:r>
          </a:p>
          <a:p>
            <a:endParaRPr lang="sv-SE" sz="2400" dirty="0"/>
          </a:p>
          <a:p>
            <a:r>
              <a:rPr lang="sv-SE" sz="2400" dirty="0"/>
              <a:t>Hör av dig till oss så kan vi hjälpa er att ta fram dagsaktuella siffror för just din kommun och ditt län.</a:t>
            </a:r>
            <a:endParaRPr lang="sv-SE" sz="1600" dirty="0"/>
          </a:p>
        </p:txBody>
      </p:sp>
      <p:sp>
        <p:nvSpPr>
          <p:cNvPr id="7" name="Rubrik 1"/>
          <p:cNvSpPr txBox="1">
            <a:spLocks/>
          </p:cNvSpPr>
          <p:nvPr/>
        </p:nvSpPr>
        <p:spPr>
          <a:xfrm>
            <a:off x="1108150" y="824216"/>
            <a:ext cx="10912029" cy="69866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rgbClr val="7F7F7F"/>
                </a:solidFill>
                <a:latin typeface="Gill Sans"/>
                <a:ea typeface="+mj-ea"/>
                <a:cs typeface="Gill Sans"/>
              </a:defRPr>
            </a:lvl1pPr>
          </a:lstStyle>
          <a:p>
            <a:pPr algn="l"/>
            <a:r>
              <a:rPr lang="sv-SE" sz="4800" dirty="0">
                <a:solidFill>
                  <a:srgbClr val="CD0385"/>
                </a:solidFill>
                <a:latin typeface="Calibri Light" panose="020F0302020204030204" pitchFamily="34" charset="0"/>
                <a:cs typeface="Calibri Light" panose="020F0302020204030204" pitchFamily="34" charset="0"/>
              </a:rPr>
              <a:t>Hör av er till BioFuel Region för aktuella siffror i er kommun</a:t>
            </a:r>
          </a:p>
        </p:txBody>
      </p:sp>
      <p:sp>
        <p:nvSpPr>
          <p:cNvPr id="4" name="Rektangel 3">
            <a:extLst>
              <a:ext uri="{FF2B5EF4-FFF2-40B4-BE49-F238E27FC236}">
                <a16:creationId xmlns:a16="http://schemas.microsoft.com/office/drawing/2014/main" id="{0A31387D-05F8-4A06-A470-3E6B7399759E}"/>
              </a:ext>
            </a:extLst>
          </p:cNvPr>
          <p:cNvSpPr/>
          <p:nvPr/>
        </p:nvSpPr>
        <p:spPr>
          <a:xfrm>
            <a:off x="0" y="6470072"/>
            <a:ext cx="12192000" cy="387917"/>
          </a:xfrm>
          <a:prstGeom prst="rect">
            <a:avLst/>
          </a:prstGeom>
          <a:solidFill>
            <a:srgbClr val="CD0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84055105"/>
      </p:ext>
    </p:extLst>
  </p:cSld>
  <p:clrMapOvr>
    <a:masterClrMapping/>
  </p:clrMapOvr>
  <mc:AlternateContent xmlns:mc="http://schemas.openxmlformats.org/markup-compatibility/2006" xmlns:p14="http://schemas.microsoft.com/office/powerpoint/2010/main">
    <mc:Choice Requires="p14">
      <p:transition spd="med" p14:dur="700" advTm="25034">
        <p:fade/>
      </p:transition>
    </mc:Choice>
    <mc:Fallback xmlns="">
      <p:transition spd="med" advTm="25034">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sz="quarter" idx="16"/>
          </p:nvPr>
        </p:nvSpPr>
        <p:spPr>
          <a:xfrm>
            <a:off x="3925871" y="586184"/>
            <a:ext cx="7552267" cy="570385"/>
          </a:xfrm>
        </p:spPr>
        <p:txBody>
          <a:bodyPr>
            <a:normAutofit lnSpcReduction="10000"/>
          </a:bodyPr>
          <a:lstStyle/>
          <a:p>
            <a:r>
              <a:rPr lang="sv-SE" sz="4267" dirty="0">
                <a:latin typeface="Calibri Light" panose="020F0302020204030204" pitchFamily="34" charset="0"/>
                <a:cs typeface="Calibri Light" panose="020F0302020204030204" pitchFamily="34" charset="0"/>
              </a:rPr>
              <a:t>Erbjudande från BioFuel Region</a:t>
            </a:r>
          </a:p>
        </p:txBody>
      </p:sp>
      <p:pic>
        <p:nvPicPr>
          <p:cNvPr id="6" name="Platshållare för bild 5"/>
          <p:cNvPicPr>
            <a:picLocks noGrp="1" noChangeAspect="1"/>
          </p:cNvPicPr>
          <p:nvPr>
            <p:ph type="pic" sz="quarter" idx="4294967295"/>
          </p:nvPr>
        </p:nvPicPr>
        <p:blipFill>
          <a:blip r:embed="rId3"/>
          <a:srcRect/>
          <a:stretch/>
        </p:blipFill>
        <p:spPr>
          <a:xfrm>
            <a:off x="235495" y="990763"/>
            <a:ext cx="3359151" cy="4506384"/>
          </a:xfrm>
          <a:prstGeom prst="rect">
            <a:avLst/>
          </a:prstGeom>
        </p:spPr>
      </p:pic>
      <p:pic>
        <p:nvPicPr>
          <p:cNvPr id="16" name="Bildobjekt 15" descr="En bild som visar skärmbild&#10;&#10;Automatiskt genererad beskrivning">
            <a:extLst>
              <a:ext uri="{FF2B5EF4-FFF2-40B4-BE49-F238E27FC236}">
                <a16:creationId xmlns:a16="http://schemas.microsoft.com/office/drawing/2014/main" id="{95A0D3DF-D98A-40E7-A110-C1537015CF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560" y="1156569"/>
            <a:ext cx="7214691" cy="3435705"/>
          </a:xfrm>
          <a:prstGeom prst="rect">
            <a:avLst/>
          </a:prstGeom>
        </p:spPr>
      </p:pic>
      <p:sp>
        <p:nvSpPr>
          <p:cNvPr id="2" name="textruta 1">
            <a:extLst>
              <a:ext uri="{FF2B5EF4-FFF2-40B4-BE49-F238E27FC236}">
                <a16:creationId xmlns:a16="http://schemas.microsoft.com/office/drawing/2014/main" id="{D92540EB-8175-4C33-A0F2-9D3A5C0B7B09}"/>
              </a:ext>
            </a:extLst>
          </p:cNvPr>
          <p:cNvSpPr txBox="1"/>
          <p:nvPr/>
        </p:nvSpPr>
        <p:spPr>
          <a:xfrm>
            <a:off x="3459116" y="4725371"/>
            <a:ext cx="8910684" cy="1754326"/>
          </a:xfrm>
          <a:prstGeom prst="rect">
            <a:avLst/>
          </a:prstGeom>
          <a:noFill/>
        </p:spPr>
        <p:txBody>
          <a:bodyPr wrap="square" rtlCol="0">
            <a:spAutoFit/>
          </a:bodyPr>
          <a:lstStyle/>
          <a:p>
            <a:r>
              <a:rPr lang="sv-SE" dirty="0"/>
              <a:t>Tillhör ni någon av de kommuner som är medlemmar i BioFuel Region? </a:t>
            </a:r>
          </a:p>
          <a:p>
            <a:r>
              <a:rPr lang="sv-SE" dirty="0"/>
              <a:t>Grattis, då erbjuder vi extra stöd till er att ta fram en laddinfrastrategi! </a:t>
            </a:r>
          </a:p>
          <a:p>
            <a:endParaRPr lang="sv-SE" dirty="0"/>
          </a:p>
          <a:p>
            <a:r>
              <a:rPr lang="sv-SE" dirty="0"/>
              <a:t>Hör av er till </a:t>
            </a:r>
            <a:r>
              <a:rPr lang="sv-SE" dirty="0">
                <a:hlinkClick r:id="rId5"/>
              </a:rPr>
              <a:t>hanna.olovsson@biofuelregion.se</a:t>
            </a:r>
            <a:r>
              <a:rPr lang="sv-SE" dirty="0"/>
              <a:t> för mer information.</a:t>
            </a:r>
          </a:p>
          <a:p>
            <a:endParaRPr lang="sv-SE" dirty="0"/>
          </a:p>
          <a:p>
            <a:r>
              <a:rPr lang="sv-SE" dirty="0"/>
              <a:t>Nyfiken på att gå med? Läs mer på: </a:t>
            </a:r>
            <a:r>
              <a:rPr lang="sv-SE" dirty="0">
                <a:hlinkClick r:id="rId6"/>
              </a:rPr>
              <a:t>https://biofuelregion.se/vad-vi-ar/vara-medlemmar/</a:t>
            </a:r>
            <a:r>
              <a:rPr lang="sv-SE" dirty="0"/>
              <a:t>  </a:t>
            </a:r>
          </a:p>
        </p:txBody>
      </p:sp>
    </p:spTree>
    <p:extLst>
      <p:ext uri="{BB962C8B-B14F-4D97-AF65-F5344CB8AC3E}">
        <p14:creationId xmlns:p14="http://schemas.microsoft.com/office/powerpoint/2010/main" val="4048637248"/>
      </p:ext>
    </p:extLst>
  </p:cSld>
  <p:clrMapOvr>
    <a:masterClrMapping/>
  </p:clrMapOvr>
  <mc:AlternateContent xmlns:mc="http://schemas.openxmlformats.org/markup-compatibility/2006" xmlns:p14="http://schemas.microsoft.com/office/powerpoint/2010/main">
    <mc:Choice Requires="p14">
      <p:transition spd="slow" p14:dur="2000" advTm="36275"/>
    </mc:Choice>
    <mc:Fallback xmlns="">
      <p:transition spd="slow" advTm="3627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540093D1-7FF1-49C5-BA24-85D46373F2A7}"/>
              </a:ext>
            </a:extLst>
          </p:cNvPr>
          <p:cNvSpPr>
            <a:spLocks noGrp="1"/>
          </p:cNvSpPr>
          <p:nvPr>
            <p:ph type="title"/>
          </p:nvPr>
        </p:nvSpPr>
        <p:spPr>
          <a:xfrm>
            <a:off x="798606" y="776433"/>
            <a:ext cx="8266331" cy="640551"/>
          </a:xfrm>
        </p:spPr>
        <p:txBody>
          <a:bodyPr/>
          <a:lstStyle/>
          <a:p>
            <a:r>
              <a:rPr lang="sv-SE" dirty="0"/>
              <a:t>Vad är en laddbar bil?</a:t>
            </a:r>
          </a:p>
        </p:txBody>
      </p:sp>
      <p:sp>
        <p:nvSpPr>
          <p:cNvPr id="8" name="textruta 7">
            <a:extLst>
              <a:ext uri="{FF2B5EF4-FFF2-40B4-BE49-F238E27FC236}">
                <a16:creationId xmlns:a16="http://schemas.microsoft.com/office/drawing/2014/main" id="{4E81942C-F0C3-4398-9FA4-71E8994620A1}"/>
              </a:ext>
            </a:extLst>
          </p:cNvPr>
          <p:cNvSpPr txBox="1"/>
          <p:nvPr/>
        </p:nvSpPr>
        <p:spPr>
          <a:xfrm>
            <a:off x="798606" y="1590340"/>
            <a:ext cx="424329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sv-SE" dirty="0">
              <a:solidFill>
                <a:srgbClr val="1F497D"/>
              </a:solidFill>
              <a:latin typeface="Calibri Light"/>
              <a:cs typeface="Arial"/>
            </a:endParaRPr>
          </a:p>
          <a:p>
            <a:pPr>
              <a:buFontTx/>
              <a:buChar char="•"/>
            </a:pPr>
            <a:r>
              <a:rPr lang="sv-SE" b="1" dirty="0">
                <a:solidFill>
                  <a:srgbClr val="1F497D"/>
                </a:solidFill>
                <a:latin typeface="Calibri Light"/>
                <a:cs typeface="Arial"/>
              </a:rPr>
              <a:t>Elbilar</a:t>
            </a:r>
          </a:p>
          <a:p>
            <a:pPr lvl="1">
              <a:buFontTx/>
              <a:buChar char="•"/>
            </a:pPr>
            <a:r>
              <a:rPr lang="sv-SE" dirty="0">
                <a:solidFill>
                  <a:srgbClr val="1F497D"/>
                </a:solidFill>
                <a:latin typeface="Calibri Light"/>
                <a:cs typeface="Arial"/>
              </a:rPr>
              <a:t>Har bara batterier som kraftkälla</a:t>
            </a:r>
          </a:p>
          <a:p>
            <a:pPr lvl="1">
              <a:buFontTx/>
              <a:buChar char="•"/>
            </a:pPr>
            <a:r>
              <a:rPr lang="sv-SE" dirty="0">
                <a:solidFill>
                  <a:srgbClr val="1F497D"/>
                </a:solidFill>
                <a:latin typeface="Calibri Light"/>
                <a:cs typeface="Arial"/>
              </a:rPr>
              <a:t>Laddas via växelström eller likström</a:t>
            </a:r>
          </a:p>
          <a:p>
            <a:pPr lvl="1"/>
            <a:br>
              <a:rPr lang="sv-SE" dirty="0">
                <a:solidFill>
                  <a:srgbClr val="1F497D"/>
                </a:solidFill>
                <a:latin typeface="Calibri Light"/>
                <a:cs typeface="Arial"/>
              </a:rPr>
            </a:br>
            <a:endParaRPr lang="sv-SE" dirty="0">
              <a:solidFill>
                <a:srgbClr val="1F497D"/>
              </a:solidFill>
              <a:latin typeface="Calibri Light"/>
              <a:cs typeface="Arial"/>
            </a:endParaRPr>
          </a:p>
          <a:p>
            <a:pPr lvl="1"/>
            <a:endParaRPr lang="sv-SE" dirty="0">
              <a:solidFill>
                <a:srgbClr val="1F497D"/>
              </a:solidFill>
              <a:latin typeface="Calibri Light"/>
              <a:cs typeface="Arial"/>
            </a:endParaRPr>
          </a:p>
          <a:p>
            <a:pPr>
              <a:buFontTx/>
              <a:buChar char="•"/>
            </a:pPr>
            <a:r>
              <a:rPr lang="sv-SE" b="1" dirty="0">
                <a:solidFill>
                  <a:srgbClr val="1F497D"/>
                </a:solidFill>
                <a:latin typeface="Calibri Light"/>
                <a:cs typeface="Arial"/>
              </a:rPr>
              <a:t>Laddhybrider</a:t>
            </a:r>
          </a:p>
          <a:p>
            <a:pPr lvl="1">
              <a:buFontTx/>
              <a:buChar char="•"/>
            </a:pPr>
            <a:r>
              <a:rPr lang="sv-SE" dirty="0">
                <a:solidFill>
                  <a:srgbClr val="1F497D"/>
                </a:solidFill>
                <a:latin typeface="Calibri Light"/>
                <a:cs typeface="Arial"/>
              </a:rPr>
              <a:t>Har både el- och förbränningsmotor samt batteri</a:t>
            </a:r>
          </a:p>
          <a:p>
            <a:pPr lvl="1">
              <a:buFontTx/>
              <a:buChar char="•"/>
            </a:pPr>
            <a:r>
              <a:rPr lang="sv-SE" dirty="0">
                <a:solidFill>
                  <a:srgbClr val="1F497D"/>
                </a:solidFill>
                <a:latin typeface="Calibri Light"/>
                <a:cs typeface="Arial"/>
              </a:rPr>
              <a:t>Laddas via växelström </a:t>
            </a:r>
          </a:p>
          <a:p>
            <a:pPr lvl="1">
              <a:buFontTx/>
              <a:buChar char="•"/>
            </a:pPr>
            <a:endParaRPr lang="en-GB" dirty="0">
              <a:solidFill>
                <a:srgbClr val="65626C"/>
              </a:solidFill>
              <a:latin typeface="Calibri Light"/>
              <a:cs typeface="Arial"/>
            </a:endParaRPr>
          </a:p>
          <a:p>
            <a:pPr>
              <a:buChar char="•"/>
            </a:pPr>
            <a:endParaRPr lang="en-GB" dirty="0">
              <a:solidFill>
                <a:srgbClr val="65626C"/>
              </a:solidFill>
              <a:latin typeface="Calibri Light"/>
              <a:cs typeface="Arial"/>
            </a:endParaRPr>
          </a:p>
        </p:txBody>
      </p:sp>
      <p:pic>
        <p:nvPicPr>
          <p:cNvPr id="9" name="Bildobjekt 8">
            <a:extLst>
              <a:ext uri="{FF2B5EF4-FFF2-40B4-BE49-F238E27FC236}">
                <a16:creationId xmlns:a16="http://schemas.microsoft.com/office/drawing/2014/main" id="{9E877CC0-ADAD-4E54-B82F-648266F6DA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7186" y="1590340"/>
            <a:ext cx="4199890" cy="1968500"/>
          </a:xfrm>
          <a:prstGeom prst="rect">
            <a:avLst/>
          </a:prstGeom>
        </p:spPr>
      </p:pic>
      <p:pic>
        <p:nvPicPr>
          <p:cNvPr id="10" name="Bildobjekt 9">
            <a:extLst>
              <a:ext uri="{FF2B5EF4-FFF2-40B4-BE49-F238E27FC236}">
                <a16:creationId xmlns:a16="http://schemas.microsoft.com/office/drawing/2014/main" id="{79682ADF-D75B-4EA2-85CE-916EA10BA4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47429" y="3852497"/>
            <a:ext cx="4377690" cy="2251236"/>
          </a:xfrm>
          <a:prstGeom prst="rect">
            <a:avLst/>
          </a:prstGeom>
        </p:spPr>
      </p:pic>
      <p:cxnSp>
        <p:nvCxnSpPr>
          <p:cNvPr id="11" name="Rak pilkoppling 10">
            <a:extLst>
              <a:ext uri="{FF2B5EF4-FFF2-40B4-BE49-F238E27FC236}">
                <a16:creationId xmlns:a16="http://schemas.microsoft.com/office/drawing/2014/main" id="{1DCC0E6B-9498-4029-AE7D-B8A56FCE0317}"/>
              </a:ext>
            </a:extLst>
          </p:cNvPr>
          <p:cNvCxnSpPr/>
          <p:nvPr/>
        </p:nvCxnSpPr>
        <p:spPr>
          <a:xfrm>
            <a:off x="5379000" y="2387316"/>
            <a:ext cx="157396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Rak pilkoppling 11">
            <a:extLst>
              <a:ext uri="{FF2B5EF4-FFF2-40B4-BE49-F238E27FC236}">
                <a16:creationId xmlns:a16="http://schemas.microsoft.com/office/drawing/2014/main" id="{4DBD7405-E37F-405B-AEDF-B23EE9FD4B34}"/>
              </a:ext>
            </a:extLst>
          </p:cNvPr>
          <p:cNvCxnSpPr/>
          <p:nvPr/>
        </p:nvCxnSpPr>
        <p:spPr>
          <a:xfrm>
            <a:off x="5379000" y="4248594"/>
            <a:ext cx="157396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ktangel 13">
            <a:extLst>
              <a:ext uri="{FF2B5EF4-FFF2-40B4-BE49-F238E27FC236}">
                <a16:creationId xmlns:a16="http://schemas.microsoft.com/office/drawing/2014/main" id="{84C02F71-B2BB-4324-B23C-E69B3290C8CE}"/>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ustDataLst>
      <p:tags r:id="rId1"/>
    </p:custDataLst>
    <p:extLst>
      <p:ext uri="{BB962C8B-B14F-4D97-AF65-F5344CB8AC3E}">
        <p14:creationId xmlns:p14="http://schemas.microsoft.com/office/powerpoint/2010/main" val="2579346774"/>
      </p:ext>
    </p:extLst>
  </p:cSld>
  <p:clrMapOvr>
    <a:masterClrMapping/>
  </p:clrMapOvr>
  <mc:AlternateContent xmlns:mc="http://schemas.openxmlformats.org/markup-compatibility/2006" xmlns:p14="http://schemas.microsoft.com/office/powerpoint/2010/main">
    <mc:Choice Requires="p14">
      <p:transition spd="slow" p14:dur="2000" advTm="104764"/>
    </mc:Choice>
    <mc:Fallback xmlns="">
      <p:transition spd="slow" advTm="104764"/>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9">
            <a:extLst>
              <a:ext uri="{FF2B5EF4-FFF2-40B4-BE49-F238E27FC236}">
                <a16:creationId xmlns:a16="http://schemas.microsoft.com/office/drawing/2014/main" id="{E97DF65B-8E2A-44A4-B489-7C925007563A}"/>
              </a:ext>
            </a:extLst>
          </p:cNvPr>
          <p:cNvSpPr>
            <a:spLocks noGrp="1"/>
          </p:cNvSpPr>
          <p:nvPr>
            <p:ph sz="half" idx="1"/>
          </p:nvPr>
        </p:nvSpPr>
        <p:spPr>
          <a:xfrm>
            <a:off x="1459486" y="1653339"/>
            <a:ext cx="5472764" cy="5078815"/>
          </a:xfrm>
        </p:spPr>
        <p:txBody>
          <a:bodyPr>
            <a:normAutofit lnSpcReduction="10000"/>
          </a:bodyPr>
          <a:lstStyle/>
          <a:p>
            <a:pPr marL="0" marR="0" indent="0" algn="just" rtl="0">
              <a:buNone/>
            </a:pPr>
            <a:r>
              <a:rPr lang="sv-SE" b="1" i="0" u="none" strike="noStrike" baseline="30000" dirty="0">
                <a:solidFill>
                  <a:srgbClr val="004573"/>
                </a:solidFill>
                <a:latin typeface="Calibri" panose="020F0502020204030204" pitchFamily="34" charset="0"/>
              </a:rPr>
              <a:t>VARFÖR LADDSTRATEGI?</a:t>
            </a:r>
            <a:r>
              <a:rPr lang="sv-SE" b="1" baseline="30000" dirty="0">
                <a:solidFill>
                  <a:srgbClr val="004573"/>
                </a:solidFill>
                <a:latin typeface="Calibri" panose="020F0502020204030204" pitchFamily="34" charset="0"/>
              </a:rPr>
              <a:t> </a:t>
            </a:r>
            <a:endParaRPr lang="sv-SE" b="1" i="0" u="none" strike="noStrike" baseline="30000" dirty="0">
              <a:solidFill>
                <a:srgbClr val="485A65"/>
              </a:solidFill>
              <a:latin typeface="Calibri" panose="020F0502020204030204" pitchFamily="34" charset="0"/>
            </a:endParaRPr>
          </a:p>
          <a:p>
            <a:pPr marL="0" marR="0" indent="0" algn="l" rtl="0">
              <a:lnSpc>
                <a:spcPts val="1800"/>
              </a:lnSpc>
              <a:buNone/>
            </a:pPr>
            <a:r>
              <a:rPr lang="sv-SE" sz="2200" b="0" i="0" u="none" strike="noStrike" baseline="30000" dirty="0">
                <a:solidFill>
                  <a:srgbClr val="000000"/>
                </a:solidFill>
                <a:latin typeface="Calibri Light" panose="020F0302020204030204" pitchFamily="34" charset="0"/>
              </a:rPr>
              <a:t>En del av kommunens strategi/mål</a:t>
            </a:r>
          </a:p>
          <a:p>
            <a:pPr marL="0" marR="0" indent="0" algn="l" rtl="0">
              <a:lnSpc>
                <a:spcPts val="1800"/>
              </a:lnSpc>
              <a:buNone/>
            </a:pPr>
            <a:r>
              <a:rPr lang="sv-SE" sz="2200" baseline="30000" dirty="0">
                <a:solidFill>
                  <a:srgbClr val="000000"/>
                </a:solidFill>
                <a:latin typeface="Calibri Light" panose="020F0302020204030204" pitchFamily="34" charset="0"/>
              </a:rPr>
              <a:t>U</a:t>
            </a:r>
            <a:r>
              <a:rPr lang="sv-SE" sz="2200" b="0" i="0" u="none" strike="noStrike" baseline="30000" dirty="0">
                <a:solidFill>
                  <a:srgbClr val="000000"/>
                </a:solidFill>
                <a:latin typeface="Calibri Light" panose="020F0302020204030204" pitchFamily="34" charset="0"/>
              </a:rPr>
              <a:t>nderlätta för andra aktörer att bygga</a:t>
            </a:r>
            <a:r>
              <a:rPr lang="sv-SE" sz="2200" baseline="30000" dirty="0">
                <a:solidFill>
                  <a:srgbClr val="000000"/>
                </a:solidFill>
                <a:latin typeface="Calibri Light" panose="020F0302020204030204" pitchFamily="34" charset="0"/>
              </a:rPr>
              <a:t> </a:t>
            </a:r>
            <a:r>
              <a:rPr lang="sv-SE" sz="2200" b="0" i="0" u="none" strike="noStrike" baseline="30000" dirty="0">
                <a:solidFill>
                  <a:srgbClr val="000000"/>
                </a:solidFill>
                <a:latin typeface="Calibri Light" panose="020F0302020204030204" pitchFamily="34" charset="0"/>
              </a:rPr>
              <a:t>laddinfrastruktur</a:t>
            </a:r>
          </a:p>
          <a:p>
            <a:pPr marL="0" marR="0" indent="0" algn="l" rtl="0">
              <a:lnSpc>
                <a:spcPts val="1800"/>
              </a:lnSpc>
              <a:buNone/>
            </a:pPr>
            <a:r>
              <a:rPr lang="sv-SE" sz="2200" baseline="30000" dirty="0">
                <a:solidFill>
                  <a:srgbClr val="000000"/>
                </a:solidFill>
                <a:latin typeface="Calibri Light" panose="020F0302020204030204" pitchFamily="34" charset="0"/>
              </a:rPr>
              <a:t>F</a:t>
            </a:r>
            <a:r>
              <a:rPr lang="sv-SE" sz="2200" b="0" i="0" u="none" strike="noStrike" baseline="30000" dirty="0">
                <a:solidFill>
                  <a:srgbClr val="000000"/>
                </a:solidFill>
                <a:latin typeface="Calibri Light" panose="020F0302020204030204" pitchFamily="34" charset="0"/>
              </a:rPr>
              <a:t>örbereda och möjliggöra för interna fordon </a:t>
            </a:r>
          </a:p>
          <a:p>
            <a:pPr marL="0" marR="0" indent="0" algn="l" rtl="0">
              <a:lnSpc>
                <a:spcPts val="1800"/>
              </a:lnSpc>
              <a:buNone/>
            </a:pPr>
            <a:r>
              <a:rPr lang="sv-SE" sz="2200" baseline="30000" dirty="0">
                <a:solidFill>
                  <a:srgbClr val="000000"/>
                </a:solidFill>
                <a:latin typeface="Calibri Light" panose="020F0302020204030204" pitchFamily="34" charset="0"/>
              </a:rPr>
              <a:t>S</a:t>
            </a:r>
            <a:r>
              <a:rPr lang="sv-SE" sz="2200" b="0" i="0" u="none" strike="noStrike" baseline="30000" dirty="0">
                <a:solidFill>
                  <a:srgbClr val="000000"/>
                </a:solidFill>
                <a:latin typeface="Calibri Light" panose="020F0302020204030204" pitchFamily="34" charset="0"/>
              </a:rPr>
              <a:t>töd till företag i kommunen </a:t>
            </a:r>
          </a:p>
          <a:p>
            <a:pPr marL="0" marR="0" indent="0" algn="just" rtl="0">
              <a:buNone/>
            </a:pPr>
            <a:endParaRPr lang="sv-SE" sz="1500" b="1" i="0" u="none" strike="noStrike" baseline="30000" dirty="0">
              <a:solidFill>
                <a:srgbClr val="004573"/>
              </a:solidFill>
              <a:latin typeface="Calibri" panose="020F0502020204030204" pitchFamily="34" charset="0"/>
            </a:endParaRPr>
          </a:p>
          <a:p>
            <a:pPr marL="0" marR="0" indent="0" algn="just" rtl="0">
              <a:buNone/>
            </a:pPr>
            <a:r>
              <a:rPr lang="sv-SE" b="1" i="0" u="none" strike="noStrike" baseline="30000" dirty="0">
                <a:solidFill>
                  <a:srgbClr val="004573"/>
                </a:solidFill>
                <a:latin typeface="Calibri" panose="020F0502020204030204" pitchFamily="34" charset="0"/>
              </a:rPr>
              <a:t>STARTBESLUT </a:t>
            </a:r>
          </a:p>
          <a:p>
            <a:pPr marL="0" marR="0" indent="0" algn="just" rtl="0">
              <a:buNone/>
            </a:pPr>
            <a:r>
              <a:rPr lang="sv-SE" sz="2200" b="0" i="0" u="none" strike="noStrike" baseline="30000" dirty="0">
                <a:solidFill>
                  <a:srgbClr val="000000"/>
                </a:solidFill>
                <a:latin typeface="Calibri Light" panose="020F0302020204030204" pitchFamily="34" charset="0"/>
              </a:rPr>
              <a:t>□ </a:t>
            </a:r>
            <a:r>
              <a:rPr lang="sv-SE" sz="2200" baseline="30000" dirty="0">
                <a:solidFill>
                  <a:srgbClr val="000000"/>
                </a:solidFill>
                <a:latin typeface="Calibri Light" panose="020F0302020204030204" pitchFamily="34" charset="0"/>
              </a:rPr>
              <a:t>Mandat för l</a:t>
            </a:r>
            <a:r>
              <a:rPr lang="sv-SE" sz="2200" b="0" i="0" u="none" strike="noStrike" baseline="30000" dirty="0">
                <a:solidFill>
                  <a:srgbClr val="000000"/>
                </a:solidFill>
                <a:latin typeface="Calibri Light" panose="020F0302020204030204" pitchFamily="34" charset="0"/>
              </a:rPr>
              <a:t>addstrategi</a:t>
            </a:r>
          </a:p>
          <a:p>
            <a:pPr marL="0" marR="0" indent="0" algn="l" rtl="0">
              <a:buNone/>
            </a:pPr>
            <a:r>
              <a:rPr lang="sv-SE" sz="2200" b="0" i="0" u="none" strike="noStrike" baseline="30000" dirty="0">
                <a:solidFill>
                  <a:srgbClr val="000000"/>
                </a:solidFill>
                <a:latin typeface="Calibri Light" panose="020F0302020204030204" pitchFamily="34" charset="0"/>
              </a:rPr>
              <a:t>□ </a:t>
            </a:r>
            <a:r>
              <a:rPr lang="sv-SE" sz="2200" baseline="30000" dirty="0">
                <a:solidFill>
                  <a:srgbClr val="000000"/>
                </a:solidFill>
                <a:latin typeface="Calibri Light" panose="020F0302020204030204" pitchFamily="34" charset="0"/>
              </a:rPr>
              <a:t>A</a:t>
            </a:r>
            <a:r>
              <a:rPr lang="sv-SE" sz="2200" b="0" i="0" u="none" strike="noStrike" baseline="30000" dirty="0">
                <a:solidFill>
                  <a:srgbClr val="000000"/>
                </a:solidFill>
                <a:latin typeface="Calibri Light" panose="020F0302020204030204" pitchFamily="34" charset="0"/>
              </a:rPr>
              <a:t>rbetsgruppens sammansättning</a:t>
            </a:r>
            <a:endParaRPr lang="sv-SE" sz="2200" b="1" i="0" u="none" strike="noStrike" baseline="30000" dirty="0">
              <a:solidFill>
                <a:srgbClr val="485A65"/>
              </a:solidFill>
              <a:latin typeface="Calibri" panose="020F0502020204030204" pitchFamily="34" charset="0"/>
            </a:endParaRPr>
          </a:p>
          <a:p>
            <a:pPr marL="0" marR="0" indent="0" algn="just" rtl="0">
              <a:lnSpc>
                <a:spcPct val="170000"/>
              </a:lnSpc>
              <a:buNone/>
            </a:pPr>
            <a:r>
              <a:rPr lang="sv-SE" b="1" baseline="30000" dirty="0">
                <a:solidFill>
                  <a:srgbClr val="004573"/>
                </a:solidFill>
                <a:latin typeface="Calibri" panose="020F0502020204030204" pitchFamily="34" charset="0"/>
              </a:rPr>
              <a:t>WORKSHOP</a:t>
            </a:r>
          </a:p>
          <a:p>
            <a:pPr marL="0" marR="0" indent="0" algn="l" rtl="0">
              <a:lnSpc>
                <a:spcPts val="1800"/>
              </a:lnSpc>
              <a:spcBef>
                <a:spcPts val="600"/>
              </a:spcBef>
              <a:buNone/>
            </a:pPr>
            <a:r>
              <a:rPr lang="sv-SE" sz="2200" b="0" i="0" u="none" strike="noStrike" baseline="30000" dirty="0">
                <a:solidFill>
                  <a:srgbClr val="000000"/>
                </a:solidFill>
                <a:latin typeface="Calibri Light" panose="020F0302020204030204" pitchFamily="34" charset="0"/>
              </a:rPr>
              <a:t>□ </a:t>
            </a:r>
            <a:r>
              <a:rPr lang="sv-SE" sz="2200" baseline="30000" dirty="0">
                <a:solidFill>
                  <a:srgbClr val="000000"/>
                </a:solidFill>
                <a:latin typeface="Calibri Light" panose="020F0302020204030204" pitchFamily="34" charset="0"/>
              </a:rPr>
              <a:t>K</a:t>
            </a:r>
            <a:r>
              <a:rPr lang="sv-SE" sz="2200" b="0" i="0" u="none" strike="noStrike" baseline="30000" dirty="0">
                <a:solidFill>
                  <a:srgbClr val="000000"/>
                </a:solidFill>
                <a:latin typeface="Calibri Light" panose="020F0302020204030204" pitchFamily="34" charset="0"/>
              </a:rPr>
              <a:t>unskap om elfordon, laddning, trender samt statistik    </a:t>
            </a:r>
          </a:p>
          <a:p>
            <a:pPr marL="0" marR="0" indent="0" algn="l" rtl="0">
              <a:lnSpc>
                <a:spcPts val="1800"/>
              </a:lnSpc>
              <a:spcBef>
                <a:spcPts val="600"/>
              </a:spcBef>
              <a:buNone/>
            </a:pPr>
            <a:r>
              <a:rPr lang="sv-SE" sz="2200" baseline="30000" dirty="0">
                <a:solidFill>
                  <a:srgbClr val="000000"/>
                </a:solidFill>
                <a:latin typeface="Calibri Light" panose="020F0302020204030204" pitchFamily="34" charset="0"/>
              </a:rPr>
              <a:t>    </a:t>
            </a:r>
            <a:r>
              <a:rPr lang="sv-SE" sz="2200" b="0" i="0" u="none" strike="noStrike" baseline="30000" dirty="0">
                <a:solidFill>
                  <a:srgbClr val="000000"/>
                </a:solidFill>
                <a:latin typeface="Calibri Light" panose="020F0302020204030204" pitchFamily="34" charset="0"/>
              </a:rPr>
              <a:t>från län och kommuner</a:t>
            </a:r>
          </a:p>
          <a:p>
            <a:pPr marL="0" marR="0" indent="0" algn="l" rtl="0">
              <a:lnSpc>
                <a:spcPts val="1800"/>
              </a:lnSpc>
              <a:spcBef>
                <a:spcPts val="600"/>
              </a:spcBef>
              <a:buNone/>
            </a:pPr>
            <a:r>
              <a:rPr lang="sv-SE" sz="2200" b="0" i="0" u="none" strike="noStrike" baseline="30000" dirty="0">
                <a:solidFill>
                  <a:srgbClr val="000000"/>
                </a:solidFill>
                <a:latin typeface="Calibri Light" panose="020F0302020204030204" pitchFamily="34" charset="0"/>
              </a:rPr>
              <a:t>□ Nuläge, utveckling, ambition och mål </a:t>
            </a:r>
          </a:p>
          <a:p>
            <a:pPr marL="0" marR="0" indent="0" algn="l" rtl="0">
              <a:lnSpc>
                <a:spcPts val="1800"/>
              </a:lnSpc>
              <a:spcBef>
                <a:spcPts val="600"/>
              </a:spcBef>
              <a:buNone/>
            </a:pPr>
            <a:r>
              <a:rPr lang="sv-SE" sz="2200" b="0" i="0" u="none" strike="noStrike" baseline="30000" dirty="0">
                <a:solidFill>
                  <a:srgbClr val="000000"/>
                </a:solidFill>
                <a:latin typeface="Calibri Light" panose="020F0302020204030204" pitchFamily="34" charset="0"/>
              </a:rPr>
              <a:t>□ Se ut platser för laddstationer</a:t>
            </a:r>
            <a:br>
              <a:rPr lang="sv-SE" sz="2200" b="0" i="0" u="none" strike="noStrike" baseline="30000" dirty="0">
                <a:solidFill>
                  <a:srgbClr val="000000"/>
                </a:solidFill>
                <a:latin typeface="Calibri Light" panose="020F0302020204030204" pitchFamily="34" charset="0"/>
              </a:rPr>
            </a:br>
            <a:r>
              <a:rPr lang="sv-SE" sz="2200" b="0" i="0" u="none" strike="noStrike" baseline="30000" dirty="0">
                <a:solidFill>
                  <a:srgbClr val="000000"/>
                </a:solidFill>
                <a:latin typeface="Calibri Light" panose="020F0302020204030204" pitchFamily="34" charset="0"/>
              </a:rPr>
              <a:t>□ Fylla i färdiga mallar</a:t>
            </a:r>
          </a:p>
        </p:txBody>
      </p:sp>
      <p:sp>
        <p:nvSpPr>
          <p:cNvPr id="10" name="Platshållare för innehåll 11">
            <a:extLst>
              <a:ext uri="{FF2B5EF4-FFF2-40B4-BE49-F238E27FC236}">
                <a16:creationId xmlns:a16="http://schemas.microsoft.com/office/drawing/2014/main" id="{3C3F0337-754C-4D46-93D7-5984E91A5122}"/>
              </a:ext>
            </a:extLst>
          </p:cNvPr>
          <p:cNvSpPr txBox="1">
            <a:spLocks/>
          </p:cNvSpPr>
          <p:nvPr/>
        </p:nvSpPr>
        <p:spPr>
          <a:xfrm>
            <a:off x="6932250" y="1870150"/>
            <a:ext cx="5472764"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buFont typeface="Arial" panose="020B0604020202020204" pitchFamily="34" charset="0"/>
              <a:buNone/>
            </a:pPr>
            <a:r>
              <a:rPr lang="sv-SE" b="1" baseline="30000" dirty="0">
                <a:solidFill>
                  <a:srgbClr val="004573"/>
                </a:solidFill>
                <a:latin typeface="Calibri" panose="020F0502020204030204" pitchFamily="34" charset="0"/>
              </a:rPr>
              <a:t>STRATEGI, KARTOR OCH KAPACITET</a:t>
            </a:r>
          </a:p>
          <a:p>
            <a:pPr marL="0" indent="0">
              <a:lnSpc>
                <a:spcPts val="1800"/>
              </a:lnSpc>
              <a:buFont typeface="Arial" panose="020B0604020202020204" pitchFamily="34" charset="0"/>
              <a:buNone/>
            </a:pPr>
            <a:r>
              <a:rPr lang="sv-SE" sz="2200" baseline="30000" dirty="0">
                <a:solidFill>
                  <a:srgbClr val="000000"/>
                </a:solidFill>
                <a:latin typeface="Calibri Light" panose="020F0302020204030204" pitchFamily="34" charset="0"/>
              </a:rPr>
              <a:t>□ Utkastet klart inkl. kartor </a:t>
            </a:r>
          </a:p>
          <a:p>
            <a:pPr marL="0" indent="0">
              <a:lnSpc>
                <a:spcPts val="1800"/>
              </a:lnSpc>
              <a:buFont typeface="Arial" panose="020B0604020202020204" pitchFamily="34" charset="0"/>
              <a:buNone/>
            </a:pPr>
            <a:r>
              <a:rPr lang="sv-SE" sz="2200" baseline="30000" dirty="0">
                <a:solidFill>
                  <a:srgbClr val="000000"/>
                </a:solidFill>
                <a:latin typeface="Calibri Light" panose="020F0302020204030204" pitchFamily="34" charset="0"/>
              </a:rPr>
              <a:t>□ Elknätskapaciteten utifrån förslaget utredd</a:t>
            </a:r>
            <a:endParaRPr lang="sv-SE" sz="2200" b="1" baseline="30000" dirty="0">
              <a:solidFill>
                <a:srgbClr val="004573"/>
              </a:solidFill>
              <a:latin typeface="Calibri" panose="020F0502020204030204" pitchFamily="34" charset="0"/>
            </a:endParaRPr>
          </a:p>
          <a:p>
            <a:pPr marL="0" indent="0" algn="just">
              <a:buFont typeface="Arial" panose="020B0604020202020204" pitchFamily="34" charset="0"/>
              <a:buNone/>
            </a:pPr>
            <a:endParaRPr lang="sv-SE" sz="1800" b="1" baseline="30000" dirty="0">
              <a:solidFill>
                <a:srgbClr val="004573"/>
              </a:solidFill>
              <a:latin typeface="Calibri" panose="020F0502020204030204" pitchFamily="34" charset="0"/>
            </a:endParaRPr>
          </a:p>
          <a:p>
            <a:pPr marL="0" indent="0" algn="just">
              <a:buFont typeface="Arial" panose="020B0604020202020204" pitchFamily="34" charset="0"/>
              <a:buNone/>
            </a:pPr>
            <a:r>
              <a:rPr lang="sv-SE" b="1" baseline="30000" dirty="0">
                <a:solidFill>
                  <a:srgbClr val="004573"/>
                </a:solidFill>
                <a:latin typeface="Calibri" panose="020F0502020204030204" pitchFamily="34" charset="0"/>
              </a:rPr>
              <a:t>REMISS  </a:t>
            </a:r>
            <a:endParaRPr lang="sv-SE" baseline="30000" dirty="0">
              <a:solidFill>
                <a:srgbClr val="004573"/>
              </a:solidFill>
              <a:latin typeface="Calibri Light" panose="020F0302020204030204" pitchFamily="34" charset="0"/>
            </a:endParaRP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Tjänstepersoner och revidering </a:t>
            </a: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Remissrunda i politiker</a:t>
            </a:r>
          </a:p>
          <a:p>
            <a:pPr marL="0" indent="0">
              <a:buFont typeface="Arial" panose="020B0604020202020204" pitchFamily="34" charset="0"/>
              <a:buNone/>
            </a:pPr>
            <a:endParaRPr lang="sv-SE" sz="1800" baseline="30000" dirty="0">
              <a:solidFill>
                <a:srgbClr val="000000"/>
              </a:solidFill>
              <a:latin typeface="Calibri Light" panose="020F0302020204030204" pitchFamily="34" charset="0"/>
            </a:endParaRPr>
          </a:p>
          <a:p>
            <a:pPr marL="0" indent="0" algn="just">
              <a:buFont typeface="Arial" panose="020B0604020202020204" pitchFamily="34" charset="0"/>
              <a:buNone/>
            </a:pPr>
            <a:r>
              <a:rPr lang="sv-SE" b="1" baseline="30000" dirty="0">
                <a:solidFill>
                  <a:srgbClr val="004573"/>
                </a:solidFill>
                <a:latin typeface="Calibri" panose="020F0502020204030204" pitchFamily="34" charset="0"/>
              </a:rPr>
              <a:t>BESLUT </a:t>
            </a:r>
            <a:endParaRPr lang="sv-SE" sz="2200" b="1" baseline="30000" dirty="0">
              <a:solidFill>
                <a:srgbClr val="004573"/>
              </a:solidFill>
              <a:latin typeface="Calibri" panose="020F0502020204030204" pitchFamily="34" charset="0"/>
            </a:endParaRP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Beslut i KS/KF eller motsvarande </a:t>
            </a:r>
          </a:p>
          <a:p>
            <a:pPr marL="0" indent="0">
              <a:buFont typeface="Arial" panose="020B0604020202020204" pitchFamily="34" charset="0"/>
              <a:buNone/>
            </a:pPr>
            <a:endParaRPr lang="sv-SE" sz="2200" baseline="30000" dirty="0">
              <a:solidFill>
                <a:srgbClr val="000000"/>
              </a:solidFill>
              <a:latin typeface="Calibri Light" panose="020F0302020204030204" pitchFamily="34" charset="0"/>
            </a:endParaRPr>
          </a:p>
          <a:p>
            <a:pPr marL="0" indent="0" algn="just">
              <a:buFont typeface="Arial" panose="020B0604020202020204" pitchFamily="34" charset="0"/>
              <a:buNone/>
            </a:pPr>
            <a:r>
              <a:rPr lang="sv-SE" b="1" baseline="30000" dirty="0">
                <a:solidFill>
                  <a:srgbClr val="004573"/>
                </a:solidFill>
                <a:latin typeface="Calibri" panose="020F0502020204030204" pitchFamily="34" charset="0"/>
              </a:rPr>
              <a:t>UPPFÖLJNING</a:t>
            </a: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Marknadsföring </a:t>
            </a:r>
          </a:p>
          <a:p>
            <a:pPr marL="0" indent="0">
              <a:buFont typeface="Arial" panose="020B0604020202020204" pitchFamily="34" charset="0"/>
              <a:buNone/>
            </a:pPr>
            <a:r>
              <a:rPr lang="sv-SE" sz="2200" baseline="30000" dirty="0">
                <a:solidFill>
                  <a:srgbClr val="000000"/>
                </a:solidFill>
                <a:latin typeface="Calibri Light" panose="020F0302020204030204" pitchFamily="34" charset="0"/>
              </a:rPr>
              <a:t>□ Handlingsplan </a:t>
            </a:r>
          </a:p>
          <a:p>
            <a:endParaRPr lang="sv-SE" dirty="0"/>
          </a:p>
        </p:txBody>
      </p:sp>
      <p:sp>
        <p:nvSpPr>
          <p:cNvPr id="11" name="Rubrik 13">
            <a:extLst>
              <a:ext uri="{FF2B5EF4-FFF2-40B4-BE49-F238E27FC236}">
                <a16:creationId xmlns:a16="http://schemas.microsoft.com/office/drawing/2014/main" id="{F6BF5D19-5573-492A-8E04-372357F1D01A}"/>
              </a:ext>
            </a:extLst>
          </p:cNvPr>
          <p:cNvSpPr>
            <a:spLocks noGrp="1"/>
          </p:cNvSpPr>
          <p:nvPr>
            <p:ph type="title"/>
          </p:nvPr>
        </p:nvSpPr>
        <p:spPr>
          <a:xfrm>
            <a:off x="456199" y="327776"/>
            <a:ext cx="10515600" cy="1325563"/>
          </a:xfrm>
        </p:spPr>
        <p:txBody>
          <a:bodyPr/>
          <a:lstStyle/>
          <a:p>
            <a:r>
              <a:rPr lang="sv-SE" dirty="0"/>
              <a:t>CHECKLISTA LADDSTRATEGI</a:t>
            </a:r>
          </a:p>
        </p:txBody>
      </p:sp>
      <p:pic>
        <p:nvPicPr>
          <p:cNvPr id="12" name="Bildobjekt 11">
            <a:extLst>
              <a:ext uri="{FF2B5EF4-FFF2-40B4-BE49-F238E27FC236}">
                <a16:creationId xmlns:a16="http://schemas.microsoft.com/office/drawing/2014/main" id="{88212142-C2BD-4E5E-913D-916C59846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0006" y="153326"/>
            <a:ext cx="2750521" cy="1203353"/>
          </a:xfrm>
          <a:prstGeom prst="rect">
            <a:avLst/>
          </a:prstGeom>
        </p:spPr>
      </p:pic>
      <p:sp>
        <p:nvSpPr>
          <p:cNvPr id="13" name="Rektangel 12">
            <a:extLst>
              <a:ext uri="{FF2B5EF4-FFF2-40B4-BE49-F238E27FC236}">
                <a16:creationId xmlns:a16="http://schemas.microsoft.com/office/drawing/2014/main" id="{BBB664EE-C6D8-4E4C-9711-596F4CE1BA49}"/>
              </a:ext>
            </a:extLst>
          </p:cNvPr>
          <p:cNvSpPr/>
          <p:nvPr/>
        </p:nvSpPr>
        <p:spPr>
          <a:xfrm>
            <a:off x="10971799" y="0"/>
            <a:ext cx="1220201"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028" name="Picture 4" descr="Free Free Check Mark, Download Free Free Check Mark png images, Free  ClipArts on Clipart Library">
            <a:extLst>
              <a:ext uri="{FF2B5EF4-FFF2-40B4-BE49-F238E27FC236}">
                <a16:creationId xmlns:a16="http://schemas.microsoft.com/office/drawing/2014/main" id="{3E48B44B-51D2-4AEE-A06A-6BE9F6A9919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7011" y="1558149"/>
            <a:ext cx="583190" cy="539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ee Free Check Mark, Download Free Free Check Mark png images, Free  ClipArts on Clipart Library">
            <a:extLst>
              <a:ext uri="{FF2B5EF4-FFF2-40B4-BE49-F238E27FC236}">
                <a16:creationId xmlns:a16="http://schemas.microsoft.com/office/drawing/2014/main" id="{5DFDEE77-A33C-4F89-9C29-F3B3A94ADFB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033" y="3506540"/>
            <a:ext cx="583190" cy="53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348976"/>
      </p:ext>
    </p:extLst>
  </p:cSld>
  <p:clrMapOvr>
    <a:masterClrMapping/>
  </p:clrMapOvr>
  <mc:AlternateContent xmlns:mc="http://schemas.openxmlformats.org/markup-compatibility/2006" xmlns:p14="http://schemas.microsoft.com/office/powerpoint/2010/main">
    <mc:Choice Requires="p14">
      <p:transition spd="slow" p14:dur="2000" advTm="63560"/>
    </mc:Choice>
    <mc:Fallback xmlns="">
      <p:transition spd="slow" advTm="6356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CFF87C6-ABD3-44CF-9579-EC36AD35883C}"/>
              </a:ext>
            </a:extLst>
          </p:cNvPr>
          <p:cNvSpPr txBox="1"/>
          <p:nvPr/>
        </p:nvSpPr>
        <p:spPr>
          <a:xfrm>
            <a:off x="996949" y="612203"/>
            <a:ext cx="10198101" cy="584775"/>
          </a:xfrm>
          <a:prstGeom prst="rect">
            <a:avLst/>
          </a:prstGeom>
          <a:noFill/>
        </p:spPr>
        <p:txBody>
          <a:bodyPr wrap="square" rtlCol="0">
            <a:spAutoFit/>
          </a:bodyPr>
          <a:lstStyle/>
          <a:p>
            <a:r>
              <a:rPr lang="sv-SE" sz="3200" dirty="0">
                <a:solidFill>
                  <a:schemeClr val="accent4">
                    <a:lumMod val="75000"/>
                  </a:schemeClr>
                </a:solidFill>
              </a:rPr>
              <a:t>FÖRBEREDA I WORDMALL</a:t>
            </a:r>
          </a:p>
        </p:txBody>
      </p:sp>
      <p:sp>
        <p:nvSpPr>
          <p:cNvPr id="3" name="Platshållare för innehåll 2">
            <a:extLst>
              <a:ext uri="{FF2B5EF4-FFF2-40B4-BE49-F238E27FC236}">
                <a16:creationId xmlns:a16="http://schemas.microsoft.com/office/drawing/2014/main" id="{864857BA-BFB8-4CBE-8DA1-20206E232571}"/>
              </a:ext>
            </a:extLst>
          </p:cNvPr>
          <p:cNvSpPr txBox="1">
            <a:spLocks/>
          </p:cNvSpPr>
          <p:nvPr/>
        </p:nvSpPr>
        <p:spPr>
          <a:xfrm>
            <a:off x="812585" y="1643135"/>
            <a:ext cx="5855260" cy="2323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400" indent="0">
              <a:buNone/>
            </a:pPr>
            <a:r>
              <a:rPr lang="sv-SE" sz="2400" b="1" dirty="0"/>
              <a:t>Fyll i avsnitt 1-4 i Word-mallen</a:t>
            </a:r>
          </a:p>
          <a:p>
            <a:pPr marL="393300" indent="-342900">
              <a:buFontTx/>
              <a:buChar char="-"/>
            </a:pPr>
            <a:r>
              <a:rPr lang="sv-SE" sz="2400" dirty="0"/>
              <a:t>Introduktion</a:t>
            </a:r>
          </a:p>
          <a:p>
            <a:pPr marL="393300" indent="-342900">
              <a:buFontTx/>
              <a:buChar char="-"/>
            </a:pPr>
            <a:r>
              <a:rPr lang="sv-SE" sz="2400" dirty="0"/>
              <a:t>Syfte</a:t>
            </a:r>
          </a:p>
          <a:p>
            <a:pPr marL="393300" indent="-342900">
              <a:buFontTx/>
              <a:buChar char="-"/>
            </a:pPr>
            <a:r>
              <a:rPr lang="sv-SE" sz="2400" dirty="0"/>
              <a:t>Bakgrund</a:t>
            </a:r>
          </a:p>
          <a:p>
            <a:pPr marL="393300" indent="-342900">
              <a:buFontTx/>
              <a:buChar char="-"/>
            </a:pPr>
            <a:r>
              <a:rPr lang="sv-SE" sz="2400" dirty="0"/>
              <a:t>Scenario</a:t>
            </a:r>
          </a:p>
          <a:p>
            <a:pPr marL="50400" indent="0">
              <a:buNone/>
            </a:pPr>
            <a:endParaRPr lang="sv-SE" sz="2400" b="1" dirty="0"/>
          </a:p>
          <a:p>
            <a:pPr marL="50400" indent="0">
              <a:buNone/>
            </a:pPr>
            <a:r>
              <a:rPr lang="sv-SE" sz="2400" dirty="0"/>
              <a:t>Se gärna över hela Word-mallen för att få en känsla kring hur slutresultatet kan se ut. </a:t>
            </a:r>
          </a:p>
          <a:p>
            <a:pPr marL="50400" indent="0">
              <a:buNone/>
            </a:pPr>
            <a:endParaRPr lang="sv-SE" sz="2400" b="1" dirty="0"/>
          </a:p>
          <a:p>
            <a:pPr marL="50400" indent="0">
              <a:buNone/>
            </a:pPr>
            <a:r>
              <a:rPr lang="sv-SE" sz="2000" b="1" dirty="0"/>
              <a:t>Bonus</a:t>
            </a:r>
          </a:p>
          <a:p>
            <a:pPr marL="50400" indent="0">
              <a:buNone/>
            </a:pPr>
            <a:r>
              <a:rPr lang="sv-SE" sz="2000" dirty="0"/>
              <a:t>Läs på och bredda med hjälp av andra vägledningar.</a:t>
            </a:r>
          </a:p>
          <a:p>
            <a:pPr marL="50400" indent="0">
              <a:buNone/>
            </a:pPr>
            <a:r>
              <a:rPr lang="sv-SE" sz="2000" dirty="0"/>
              <a:t> </a:t>
            </a:r>
          </a:p>
          <a:p>
            <a:pPr marL="564750" indent="-514350">
              <a:buFont typeface="Arial" panose="020B0604020202020204" pitchFamily="34" charset="0"/>
              <a:buAutoNum type="arabicPeriod"/>
            </a:pPr>
            <a:endParaRPr lang="sv-SE" sz="2400" dirty="0"/>
          </a:p>
          <a:p>
            <a:pPr marL="50400" indent="0">
              <a:buFont typeface="Arial" panose="020B0604020202020204" pitchFamily="34" charset="0"/>
              <a:buNone/>
            </a:pPr>
            <a:endParaRPr lang="sv-SE" sz="2400" dirty="0"/>
          </a:p>
          <a:p>
            <a:endParaRPr lang="sv-SE" dirty="0"/>
          </a:p>
          <a:p>
            <a:endParaRPr lang="sv-SE" dirty="0"/>
          </a:p>
        </p:txBody>
      </p:sp>
      <p:pic>
        <p:nvPicPr>
          <p:cNvPr id="9" name="Bildobjekt 8">
            <a:extLst>
              <a:ext uri="{FF2B5EF4-FFF2-40B4-BE49-F238E27FC236}">
                <a16:creationId xmlns:a16="http://schemas.microsoft.com/office/drawing/2014/main" id="{F7A853E8-D564-4CEA-BFEF-1D1B97102C8F}"/>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7475483" y="1643135"/>
            <a:ext cx="2900234" cy="2836352"/>
          </a:xfrm>
          <a:prstGeom prst="rect">
            <a:avLst/>
          </a:prstGeom>
        </p:spPr>
      </p:pic>
      <p:sp>
        <p:nvSpPr>
          <p:cNvPr id="6" name="Rektangel 5">
            <a:extLst>
              <a:ext uri="{FF2B5EF4-FFF2-40B4-BE49-F238E27FC236}">
                <a16:creationId xmlns:a16="http://schemas.microsoft.com/office/drawing/2014/main" id="{1C51033B-794D-401B-8D1B-9912019C2782}"/>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831878176"/>
      </p:ext>
    </p:extLst>
  </p:cSld>
  <p:clrMapOvr>
    <a:masterClrMapping/>
  </p:clrMapOvr>
  <mc:AlternateContent xmlns:mc="http://schemas.openxmlformats.org/markup-compatibility/2006" xmlns:p14="http://schemas.microsoft.com/office/powerpoint/2010/main">
    <mc:Choice Requires="p14">
      <p:transition spd="slow" p14:dur="2000" advTm="35967"/>
    </mc:Choice>
    <mc:Fallback xmlns="">
      <p:transition spd="slow" advTm="35967"/>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CFF87C6-ABD3-44CF-9579-EC36AD35883C}"/>
              </a:ext>
            </a:extLst>
          </p:cNvPr>
          <p:cNvSpPr txBox="1"/>
          <p:nvPr/>
        </p:nvSpPr>
        <p:spPr>
          <a:xfrm>
            <a:off x="996949" y="612203"/>
            <a:ext cx="10198101" cy="584775"/>
          </a:xfrm>
          <a:prstGeom prst="rect">
            <a:avLst/>
          </a:prstGeom>
          <a:noFill/>
        </p:spPr>
        <p:txBody>
          <a:bodyPr wrap="square" rtlCol="0">
            <a:spAutoFit/>
          </a:bodyPr>
          <a:lstStyle/>
          <a:p>
            <a:r>
              <a:rPr lang="sv-SE" sz="3200" dirty="0">
                <a:solidFill>
                  <a:schemeClr val="accent4">
                    <a:lumMod val="75000"/>
                  </a:schemeClr>
                </a:solidFill>
              </a:rPr>
              <a:t>FÖRBEREDA KARTÖVNING</a:t>
            </a:r>
          </a:p>
        </p:txBody>
      </p:sp>
      <p:sp>
        <p:nvSpPr>
          <p:cNvPr id="3" name="Platshållare för innehåll 2">
            <a:extLst>
              <a:ext uri="{FF2B5EF4-FFF2-40B4-BE49-F238E27FC236}">
                <a16:creationId xmlns:a16="http://schemas.microsoft.com/office/drawing/2014/main" id="{864857BA-BFB8-4CBE-8DA1-20206E232571}"/>
              </a:ext>
            </a:extLst>
          </p:cNvPr>
          <p:cNvSpPr txBox="1">
            <a:spLocks/>
          </p:cNvSpPr>
          <p:nvPr/>
        </p:nvSpPr>
        <p:spPr>
          <a:xfrm>
            <a:off x="812585" y="1643135"/>
            <a:ext cx="5855260" cy="2323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400" indent="0">
              <a:buNone/>
            </a:pPr>
            <a:r>
              <a:rPr lang="sv-SE" sz="2400" b="1" dirty="0"/>
              <a:t>Alternativ 1)</a:t>
            </a:r>
          </a:p>
          <a:p>
            <a:pPr marL="50400" indent="0">
              <a:buNone/>
            </a:pPr>
            <a:r>
              <a:rPr lang="sv-SE" sz="2400" dirty="0"/>
              <a:t>Skriv ut en fysisk karta över kommunen &amp; placera ut markörer på lämpliga platser.</a:t>
            </a:r>
          </a:p>
          <a:p>
            <a:pPr marL="50400" indent="0">
              <a:buNone/>
            </a:pPr>
            <a:endParaRPr lang="sv-SE" sz="2400" dirty="0"/>
          </a:p>
          <a:p>
            <a:pPr marL="50400" indent="0">
              <a:buNone/>
            </a:pPr>
            <a:r>
              <a:rPr lang="sv-SE" sz="2400" b="1" dirty="0"/>
              <a:t>Alternativ 2)</a:t>
            </a:r>
          </a:p>
          <a:p>
            <a:pPr marL="50400" indent="0">
              <a:buNone/>
            </a:pPr>
            <a:r>
              <a:rPr lang="sv-SE" sz="2400" dirty="0"/>
              <a:t>Gör en karta i Google Maps över din kommun, mer information finns här:</a:t>
            </a:r>
          </a:p>
          <a:p>
            <a:pPr marL="50400" indent="0">
              <a:buNone/>
            </a:pPr>
            <a:r>
              <a:rPr lang="sv-SE" sz="2400" dirty="0">
                <a:hlinkClick r:id="rId3"/>
              </a:rPr>
              <a:t>https://eloh.se/karta-kartnalar-pa-hemsida/</a:t>
            </a:r>
            <a:endParaRPr lang="sv-SE" sz="2400" dirty="0"/>
          </a:p>
          <a:p>
            <a:pPr marL="50400" indent="0">
              <a:buNone/>
            </a:pPr>
            <a:endParaRPr lang="sv-SE" sz="2400" dirty="0"/>
          </a:p>
          <a:p>
            <a:pPr marL="50400" indent="0">
              <a:buNone/>
            </a:pPr>
            <a:r>
              <a:rPr lang="sv-SE" sz="2000" b="1" dirty="0"/>
              <a:t>Bonus</a:t>
            </a:r>
          </a:p>
          <a:p>
            <a:pPr marL="50400" indent="0">
              <a:buNone/>
            </a:pPr>
            <a:r>
              <a:rPr lang="sv-SE" sz="2000" dirty="0"/>
              <a:t>Inför platser direkt i tabellen (återfinns i Word-mallen)</a:t>
            </a:r>
          </a:p>
          <a:p>
            <a:pPr marL="50400" indent="0">
              <a:buNone/>
            </a:pPr>
            <a:endParaRPr lang="sv-SE" sz="2000" dirty="0"/>
          </a:p>
          <a:p>
            <a:pPr marL="50400" indent="0">
              <a:buNone/>
            </a:pPr>
            <a:r>
              <a:rPr lang="sv-SE" sz="2400" dirty="0"/>
              <a:t> </a:t>
            </a:r>
          </a:p>
          <a:p>
            <a:pPr marL="564750" indent="-514350">
              <a:buFont typeface="Arial" panose="020B0604020202020204" pitchFamily="34" charset="0"/>
              <a:buAutoNum type="arabicPeriod"/>
            </a:pPr>
            <a:endParaRPr lang="sv-SE" sz="2400" dirty="0"/>
          </a:p>
          <a:p>
            <a:pPr marL="50400" indent="0">
              <a:buFont typeface="Arial" panose="020B0604020202020204" pitchFamily="34" charset="0"/>
              <a:buNone/>
            </a:pPr>
            <a:endParaRPr lang="sv-SE" sz="2400" dirty="0"/>
          </a:p>
          <a:p>
            <a:endParaRPr lang="sv-SE" dirty="0"/>
          </a:p>
          <a:p>
            <a:endParaRPr lang="sv-SE" dirty="0"/>
          </a:p>
        </p:txBody>
      </p:sp>
      <p:sp>
        <p:nvSpPr>
          <p:cNvPr id="4" name="textruta 3">
            <a:extLst>
              <a:ext uri="{FF2B5EF4-FFF2-40B4-BE49-F238E27FC236}">
                <a16:creationId xmlns:a16="http://schemas.microsoft.com/office/drawing/2014/main" id="{4E094DEB-2016-4671-AACF-B31DDD462CA5}"/>
              </a:ext>
            </a:extLst>
          </p:cNvPr>
          <p:cNvSpPr txBox="1"/>
          <p:nvPr/>
        </p:nvSpPr>
        <p:spPr>
          <a:xfrm>
            <a:off x="6667845" y="4445893"/>
            <a:ext cx="6871317" cy="646331"/>
          </a:xfrm>
          <a:prstGeom prst="rect">
            <a:avLst/>
          </a:prstGeom>
          <a:noFill/>
        </p:spPr>
        <p:txBody>
          <a:bodyPr wrap="square" rtlCol="0">
            <a:spAutoFit/>
          </a:bodyPr>
          <a:lstStyle/>
          <a:p>
            <a:r>
              <a:rPr lang="sv-SE" i="1" dirty="0"/>
              <a:t>Under workshopen kan ni placera ut markörer </a:t>
            </a:r>
          </a:p>
          <a:p>
            <a:r>
              <a:rPr lang="sv-SE" i="1" dirty="0"/>
              <a:t>och skriva anteckningar i anslutning till platsen</a:t>
            </a:r>
            <a:endParaRPr lang="sv-SE" dirty="0"/>
          </a:p>
        </p:txBody>
      </p:sp>
      <p:pic>
        <p:nvPicPr>
          <p:cNvPr id="9" name="Bildobjekt 8">
            <a:extLst>
              <a:ext uri="{FF2B5EF4-FFF2-40B4-BE49-F238E27FC236}">
                <a16:creationId xmlns:a16="http://schemas.microsoft.com/office/drawing/2014/main" id="{F7A853E8-D564-4CEA-BFEF-1D1B97102C8F}"/>
              </a:ext>
            </a:extLst>
          </p:cNvPr>
          <p:cNvPicPr>
            <a:picLocks noChangeAspect="1"/>
          </p:cNvPicPr>
          <p:nvPr/>
        </p:nvPicPr>
        <p:blipFill>
          <a:blip r:embed="rId4"/>
          <a:stretch>
            <a:fillRect/>
          </a:stretch>
        </p:blipFill>
        <p:spPr>
          <a:xfrm>
            <a:off x="6834315" y="1458587"/>
            <a:ext cx="4545100" cy="2725697"/>
          </a:xfrm>
          <a:prstGeom prst="rect">
            <a:avLst/>
          </a:prstGeom>
        </p:spPr>
      </p:pic>
      <p:sp>
        <p:nvSpPr>
          <p:cNvPr id="6" name="Rektangel 5">
            <a:extLst>
              <a:ext uri="{FF2B5EF4-FFF2-40B4-BE49-F238E27FC236}">
                <a16:creationId xmlns:a16="http://schemas.microsoft.com/office/drawing/2014/main" id="{1C51033B-794D-401B-8D1B-9912019C2782}"/>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54439311"/>
      </p:ext>
    </p:extLst>
  </p:cSld>
  <p:clrMapOvr>
    <a:masterClrMapping/>
  </p:clrMapOvr>
  <mc:AlternateContent xmlns:mc="http://schemas.openxmlformats.org/markup-compatibility/2006" xmlns:p14="http://schemas.microsoft.com/office/powerpoint/2010/main">
    <mc:Choice Requires="p14">
      <p:transition spd="slow" p14:dur="2000" advTm="21755"/>
    </mc:Choice>
    <mc:Fallback xmlns="">
      <p:transition spd="slow" advTm="21755"/>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5A811A-7A0D-45E0-8164-A2B9904E7E8E}"/>
              </a:ext>
            </a:extLst>
          </p:cNvPr>
          <p:cNvSpPr>
            <a:spLocks noGrp="1"/>
          </p:cNvSpPr>
          <p:nvPr>
            <p:ph type="title"/>
          </p:nvPr>
        </p:nvSpPr>
        <p:spPr>
          <a:xfrm>
            <a:off x="-1602105" y="1120457"/>
            <a:ext cx="10515600" cy="1325563"/>
          </a:xfrm>
        </p:spPr>
        <p:txBody>
          <a:bodyPr/>
          <a:lstStyle/>
          <a:p>
            <a:pPr algn="ctr"/>
            <a:r>
              <a:rPr lang="sv-SE" dirty="0">
                <a:solidFill>
                  <a:schemeClr val="accent4">
                    <a:lumMod val="75000"/>
                  </a:schemeClr>
                </a:solidFill>
              </a:rPr>
              <a:t>Avsnitt 7</a:t>
            </a:r>
            <a:br>
              <a:rPr lang="sv-SE" dirty="0">
                <a:solidFill>
                  <a:schemeClr val="accent4">
                    <a:lumMod val="75000"/>
                  </a:schemeClr>
                </a:solidFill>
              </a:rPr>
            </a:br>
            <a:r>
              <a:rPr lang="sv-SE" dirty="0">
                <a:solidFill>
                  <a:schemeClr val="accent4">
                    <a:lumMod val="75000"/>
                  </a:schemeClr>
                </a:solidFill>
              </a:rPr>
              <a:t>Workshop </a:t>
            </a:r>
          </a:p>
        </p:txBody>
      </p:sp>
      <p:sp>
        <p:nvSpPr>
          <p:cNvPr id="3" name="textruta 2">
            <a:extLst>
              <a:ext uri="{FF2B5EF4-FFF2-40B4-BE49-F238E27FC236}">
                <a16:creationId xmlns:a16="http://schemas.microsoft.com/office/drawing/2014/main" id="{D62E873C-B268-42A1-BFE6-4CA23F5C7EC0}"/>
              </a:ext>
            </a:extLst>
          </p:cNvPr>
          <p:cNvSpPr txBox="1"/>
          <p:nvPr/>
        </p:nvSpPr>
        <p:spPr>
          <a:xfrm>
            <a:off x="1415415" y="2560320"/>
            <a:ext cx="4057649" cy="2177199"/>
          </a:xfrm>
          <a:prstGeom prst="rect">
            <a:avLst/>
          </a:prstGeom>
          <a:noFill/>
        </p:spPr>
        <p:txBody>
          <a:bodyPr wrap="square">
            <a:spAutoFit/>
          </a:bodyPr>
          <a:lstStyle/>
          <a:p>
            <a:pPr marL="50165" indent="0" algn="ctr">
              <a:lnSpc>
                <a:spcPct val="70000"/>
              </a:lnSpc>
              <a:buSzPct val="80000"/>
              <a:buNone/>
            </a:pPr>
            <a:endParaRPr lang="sv-SE" sz="2400" b="1" dirty="0">
              <a:latin typeface="Corbel Light" panose="020B0303020204020204" pitchFamily="34" charset="0"/>
            </a:endParaRPr>
          </a:p>
          <a:p>
            <a:pPr marL="50165" algn="ctr">
              <a:lnSpc>
                <a:spcPct val="70000"/>
              </a:lnSpc>
              <a:buSzPct val="80000"/>
            </a:pPr>
            <a:r>
              <a:rPr lang="sv-SE" sz="2400" dirty="0">
                <a:latin typeface="Corbel Light" panose="020B0303020204020204" pitchFamily="34" charset="0"/>
              </a:rPr>
              <a:t>Ambition &amp; mål nu &amp; framöver</a:t>
            </a:r>
          </a:p>
          <a:p>
            <a:pPr marL="50165" algn="ctr">
              <a:lnSpc>
                <a:spcPct val="70000"/>
              </a:lnSpc>
              <a:buSzPct val="80000"/>
            </a:pPr>
            <a:endParaRPr lang="sv-SE" sz="2400" dirty="0">
              <a:latin typeface="Corbel Light" panose="020B0303020204020204" pitchFamily="34" charset="0"/>
            </a:endParaRPr>
          </a:p>
          <a:p>
            <a:pPr marL="50165" indent="0" algn="ctr">
              <a:lnSpc>
                <a:spcPct val="70000"/>
              </a:lnSpc>
              <a:buSzPct val="80000"/>
              <a:buNone/>
            </a:pPr>
            <a:r>
              <a:rPr lang="sv-SE" sz="2400" dirty="0">
                <a:latin typeface="Corbel Light" panose="020B0303020204020204" pitchFamily="34" charset="0"/>
              </a:rPr>
              <a:t>Publik laddning</a:t>
            </a:r>
          </a:p>
          <a:p>
            <a:pPr marL="50165" indent="0" algn="ctr">
              <a:lnSpc>
                <a:spcPct val="70000"/>
              </a:lnSpc>
              <a:buSzPct val="80000"/>
              <a:buNone/>
            </a:pPr>
            <a:endParaRPr lang="sv-SE" sz="2400" dirty="0">
              <a:latin typeface="Corbel Light" panose="020B0303020204020204" pitchFamily="34" charset="0"/>
            </a:endParaRPr>
          </a:p>
          <a:p>
            <a:pPr marL="50165" indent="0" algn="ctr">
              <a:lnSpc>
                <a:spcPct val="70000"/>
              </a:lnSpc>
              <a:buSzPct val="80000"/>
              <a:buNone/>
            </a:pPr>
            <a:r>
              <a:rPr lang="sv-SE" sz="2400" dirty="0">
                <a:latin typeface="Corbel Light" panose="020B0303020204020204" pitchFamily="34" charset="0"/>
              </a:rPr>
              <a:t>Laddning inom den egna organisationen</a:t>
            </a:r>
          </a:p>
          <a:p>
            <a:pPr marL="50165" indent="0" algn="ctr">
              <a:lnSpc>
                <a:spcPct val="70000"/>
              </a:lnSpc>
              <a:buSzPct val="80000"/>
              <a:buNone/>
            </a:pPr>
            <a:endParaRPr lang="sv-SE" sz="2400" dirty="0">
              <a:latin typeface="Corbel Light" panose="020B0303020204020204" pitchFamily="34" charset="0"/>
            </a:endParaRPr>
          </a:p>
        </p:txBody>
      </p:sp>
      <p:pic>
        <p:nvPicPr>
          <p:cNvPr id="4" name="Platshållare för innehåll 3" descr="En bild som visar utomhus, blå, lastbil, bil&#10;&#10;Automatiskt genererad beskrivning">
            <a:extLst>
              <a:ext uri="{FF2B5EF4-FFF2-40B4-BE49-F238E27FC236}">
                <a16:creationId xmlns:a16="http://schemas.microsoft.com/office/drawing/2014/main" id="{532FCB99-9272-47DE-84C5-13A59D4E997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375901" y="731401"/>
            <a:ext cx="6649844" cy="4500077"/>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p:spPr>
      </p:pic>
      <p:sp>
        <p:nvSpPr>
          <p:cNvPr id="5" name="Rektangel 4">
            <a:extLst>
              <a:ext uri="{FF2B5EF4-FFF2-40B4-BE49-F238E27FC236}">
                <a16:creationId xmlns:a16="http://schemas.microsoft.com/office/drawing/2014/main" id="{1B7A4E1D-277A-4C20-AF41-0C07F898DED8}"/>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443339756"/>
      </p:ext>
    </p:extLst>
  </p:cSld>
  <p:clrMapOvr>
    <a:masterClrMapping/>
  </p:clrMapOvr>
  <mc:AlternateContent xmlns:mc="http://schemas.openxmlformats.org/markup-compatibility/2006" xmlns:p14="http://schemas.microsoft.com/office/powerpoint/2010/main">
    <mc:Choice Requires="p14">
      <p:transition spd="slow" p14:dur="2000" advTm="6568"/>
    </mc:Choice>
    <mc:Fallback xmlns="">
      <p:transition spd="slow" advTm="6568"/>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84A49A6-D0AA-4341-9FCA-F646DE371835}"/>
              </a:ext>
            </a:extLst>
          </p:cNvPr>
          <p:cNvSpPr>
            <a:spLocks noGrp="1"/>
          </p:cNvSpPr>
          <p:nvPr>
            <p:ph type="title"/>
          </p:nvPr>
        </p:nvSpPr>
        <p:spPr>
          <a:xfrm>
            <a:off x="3080704" y="693568"/>
            <a:ext cx="10515600" cy="1325563"/>
          </a:xfrm>
        </p:spPr>
        <p:txBody>
          <a:bodyPr anchor="ctr">
            <a:normAutofit/>
          </a:bodyPr>
          <a:lstStyle/>
          <a:p>
            <a:r>
              <a:rPr lang="sv-SE" dirty="0">
                <a:solidFill>
                  <a:schemeClr val="accent4">
                    <a:lumMod val="75000"/>
                  </a:schemeClr>
                </a:solidFill>
              </a:rPr>
              <a:t>Syfte med workshopen</a:t>
            </a:r>
          </a:p>
        </p:txBody>
      </p:sp>
      <p:sp>
        <p:nvSpPr>
          <p:cNvPr id="7" name="textruta 6">
            <a:extLst>
              <a:ext uri="{FF2B5EF4-FFF2-40B4-BE49-F238E27FC236}">
                <a16:creationId xmlns:a16="http://schemas.microsoft.com/office/drawing/2014/main" id="{1B50DB7A-FDF9-47C3-9AAF-F2E9D47C78CC}"/>
              </a:ext>
            </a:extLst>
          </p:cNvPr>
          <p:cNvSpPr txBox="1"/>
          <p:nvPr/>
        </p:nvSpPr>
        <p:spPr>
          <a:xfrm>
            <a:off x="2783524" y="2093958"/>
            <a:ext cx="11109960" cy="3785652"/>
          </a:xfrm>
          <a:prstGeom prst="rect">
            <a:avLst/>
          </a:prstGeom>
          <a:noFill/>
        </p:spPr>
        <p:txBody>
          <a:bodyPr wrap="square">
            <a:spAutoFit/>
          </a:bodyPr>
          <a:lstStyle/>
          <a:p>
            <a:pPr marL="285750" indent="-285750">
              <a:buFont typeface="Arial"/>
              <a:buChar char="•"/>
            </a:pPr>
            <a:r>
              <a:rPr lang="sv-SE" sz="2400" dirty="0"/>
              <a:t>Ta fram underlag till laddinfrastrategi</a:t>
            </a:r>
            <a:endParaRPr lang="sv-SE" sz="2400" dirty="0">
              <a:cs typeface="Arial"/>
            </a:endParaRPr>
          </a:p>
          <a:p>
            <a:pPr marL="285750" indent="-285750">
              <a:buFont typeface="Arial"/>
              <a:buChar char="•"/>
            </a:pPr>
            <a:endParaRPr lang="sv-SE" sz="2400" b="1" dirty="0">
              <a:cs typeface="Arial"/>
            </a:endParaRPr>
          </a:p>
          <a:p>
            <a:pPr marL="285750" indent="-285750">
              <a:buFont typeface="Arial"/>
              <a:buChar char="•"/>
            </a:pPr>
            <a:r>
              <a:rPr lang="sv-SE" sz="2400" b="1" dirty="0">
                <a:cs typeface="Arial"/>
              </a:rPr>
              <a:t>Tillsammans se över</a:t>
            </a:r>
          </a:p>
          <a:p>
            <a:pPr marL="285750" indent="-285750">
              <a:buFont typeface="Arial"/>
              <a:buChar char="•"/>
            </a:pPr>
            <a:endParaRPr lang="sv-SE" sz="2400" dirty="0">
              <a:cs typeface="Arial"/>
            </a:endParaRPr>
          </a:p>
          <a:p>
            <a:pPr marL="742950" lvl="1" indent="-285750">
              <a:buFont typeface="Arial"/>
              <a:buChar char="•"/>
            </a:pPr>
            <a:r>
              <a:rPr lang="sv-SE" sz="2400" dirty="0">
                <a:cs typeface="Arial"/>
              </a:rPr>
              <a:t>Målbild och ambition</a:t>
            </a:r>
          </a:p>
          <a:p>
            <a:pPr marL="742950" lvl="1" indent="-285750">
              <a:buFont typeface="Arial"/>
              <a:buChar char="•"/>
            </a:pPr>
            <a:r>
              <a:rPr lang="sv-SE" sz="2400" dirty="0">
                <a:cs typeface="Arial"/>
              </a:rPr>
              <a:t>Placeringar av laddplatser</a:t>
            </a:r>
          </a:p>
          <a:p>
            <a:pPr marL="742950" lvl="1" indent="-285750">
              <a:buFont typeface="Arial"/>
              <a:buChar char="•"/>
            </a:pPr>
            <a:r>
              <a:rPr lang="sv-SE" sz="2400" dirty="0">
                <a:cs typeface="Arial"/>
              </a:rPr>
              <a:t>Nästa steg framåt</a:t>
            </a:r>
          </a:p>
          <a:p>
            <a:pPr marL="285750" indent="-285750">
              <a:buFont typeface="Arial"/>
              <a:buChar char="•"/>
            </a:pPr>
            <a:endParaRPr lang="sv-SE" dirty="0">
              <a:cs typeface="Arial"/>
            </a:endParaRPr>
          </a:p>
          <a:p>
            <a:pPr marL="285750" indent="-285750">
              <a:buFont typeface="Arial"/>
              <a:buChar char="•"/>
            </a:pPr>
            <a:endParaRPr lang="sv-SE" dirty="0">
              <a:cs typeface="Arial"/>
            </a:endParaRPr>
          </a:p>
          <a:p>
            <a:pPr marL="285750" indent="-285750">
              <a:buFont typeface="Arial"/>
              <a:buChar char="•"/>
            </a:pPr>
            <a:endParaRPr lang="sv-SE" dirty="0">
              <a:cs typeface="Arial"/>
            </a:endParaRPr>
          </a:p>
          <a:p>
            <a:endParaRPr lang="sv-SE" dirty="0">
              <a:cs typeface="Arial"/>
            </a:endParaRPr>
          </a:p>
        </p:txBody>
      </p:sp>
      <p:pic>
        <p:nvPicPr>
          <p:cNvPr id="9" name="Bild 8" descr="Ett pussel">
            <a:extLst>
              <a:ext uri="{FF2B5EF4-FFF2-40B4-BE49-F238E27FC236}">
                <a16:creationId xmlns:a16="http://schemas.microsoft.com/office/drawing/2014/main" id="{80680357-5D63-427E-A839-C6EB71D886E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76160" y="1592432"/>
            <a:ext cx="4572000" cy="4572000"/>
          </a:xfrm>
          <a:prstGeom prst="rect">
            <a:avLst/>
          </a:prstGeom>
        </p:spPr>
      </p:pic>
      <p:sp>
        <p:nvSpPr>
          <p:cNvPr id="6" name="Rektangel 5">
            <a:extLst>
              <a:ext uri="{FF2B5EF4-FFF2-40B4-BE49-F238E27FC236}">
                <a16:creationId xmlns:a16="http://schemas.microsoft.com/office/drawing/2014/main" id="{D0F35F5C-6818-4C50-A663-51831AEE29E2}"/>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84275041"/>
      </p:ext>
    </p:extLst>
  </p:cSld>
  <p:clrMapOvr>
    <a:masterClrMapping/>
  </p:clrMapOvr>
  <mc:AlternateContent xmlns:mc="http://schemas.openxmlformats.org/markup-compatibility/2006" xmlns:p14="http://schemas.microsoft.com/office/powerpoint/2010/main">
    <mc:Choice Requires="p14">
      <p:transition spd="slow" p14:dur="2000" advTm="42054"/>
    </mc:Choice>
    <mc:Fallback xmlns="">
      <p:transition spd="slow" advTm="42054"/>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8CE4DC-F679-4AD0-90D6-8E644F289A7D}"/>
              </a:ext>
            </a:extLst>
          </p:cNvPr>
          <p:cNvSpPr txBox="1">
            <a:spLocks/>
          </p:cNvSpPr>
          <p:nvPr/>
        </p:nvSpPr>
        <p:spPr>
          <a:xfrm>
            <a:off x="3238004" y="1336039"/>
            <a:ext cx="7200405" cy="223836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dirty="0">
                <a:solidFill>
                  <a:schemeClr val="accent4">
                    <a:lumMod val="75000"/>
                  </a:schemeClr>
                </a:solidFill>
              </a:rPr>
              <a:t>PRESENTATIONSRUNDA</a:t>
            </a:r>
          </a:p>
        </p:txBody>
      </p:sp>
      <p:pic>
        <p:nvPicPr>
          <p:cNvPr id="4" name="Bild 3" descr="Gruppkreativitet kontur">
            <a:extLst>
              <a:ext uri="{FF2B5EF4-FFF2-40B4-BE49-F238E27FC236}">
                <a16:creationId xmlns:a16="http://schemas.microsoft.com/office/drawing/2014/main" id="{1958DB80-E9CF-4C75-A2F5-0A72A6C65B8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57649" y="2158339"/>
            <a:ext cx="3471949" cy="3471949"/>
          </a:xfrm>
          <a:prstGeom prst="rect">
            <a:avLst/>
          </a:prstGeom>
        </p:spPr>
      </p:pic>
      <p:sp>
        <p:nvSpPr>
          <p:cNvPr id="5" name="Rektangel 4">
            <a:extLst>
              <a:ext uri="{FF2B5EF4-FFF2-40B4-BE49-F238E27FC236}">
                <a16:creationId xmlns:a16="http://schemas.microsoft.com/office/drawing/2014/main" id="{AC80E33C-0006-4DFC-BFBB-8024C0D5AD23}"/>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192832612"/>
      </p:ext>
    </p:extLst>
  </p:cSld>
  <p:clrMapOvr>
    <a:masterClrMapping/>
  </p:clrMapOvr>
  <mc:AlternateContent xmlns:mc="http://schemas.openxmlformats.org/markup-compatibility/2006" xmlns:p14="http://schemas.microsoft.com/office/powerpoint/2010/main">
    <mc:Choice Requires="p14">
      <p:transition spd="slow" p14:dur="2000" advTm="17925"/>
    </mc:Choice>
    <mc:Fallback xmlns="">
      <p:transition spd="slow" advTm="17925"/>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FF7C5391-F45D-48D8-A0C4-73E74EAFD59E}"/>
              </a:ext>
            </a:extLst>
          </p:cNvPr>
          <p:cNvSpPr txBox="1"/>
          <p:nvPr/>
        </p:nvSpPr>
        <p:spPr>
          <a:xfrm>
            <a:off x="330441" y="3897256"/>
            <a:ext cx="5178817" cy="286232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sv-SE" dirty="0"/>
              <a:t>Vilka kommunala mål &amp; visioner kopplat till hållbara transporter finns idag?</a:t>
            </a:r>
          </a:p>
          <a:p>
            <a:pPr marL="457200" indent="-457200">
              <a:buFont typeface="Arial" panose="020B0604020202020204" pitchFamily="34" charset="0"/>
              <a:buChar char="•"/>
            </a:pPr>
            <a:endParaRPr lang="sv-SE" dirty="0"/>
          </a:p>
          <a:p>
            <a:pPr marL="457200" indent="-457200">
              <a:buFont typeface="Arial" panose="020B0604020202020204" pitchFamily="34" charset="0"/>
              <a:buChar char="•"/>
            </a:pPr>
            <a:r>
              <a:rPr lang="sv-SE" dirty="0"/>
              <a:t>Vilken målsättning &amp; ambition ska kommunen ha i sin strategi på sikt? </a:t>
            </a:r>
          </a:p>
          <a:p>
            <a:pPr marL="457200" indent="-457200">
              <a:buFont typeface="Arial" panose="020B0604020202020204" pitchFamily="34" charset="0"/>
              <a:buChar char="•"/>
            </a:pPr>
            <a:endParaRPr lang="sv-SE" dirty="0"/>
          </a:p>
          <a:p>
            <a:pPr marL="914400" lvl="1" indent="-457200">
              <a:buFont typeface="Arial" panose="020B0604020202020204" pitchFamily="34" charset="0"/>
              <a:buChar char="•"/>
            </a:pPr>
            <a:r>
              <a:rPr lang="sv-SE" dirty="0">
                <a:cs typeface="Arial"/>
              </a:rPr>
              <a:t>Publik laddning</a:t>
            </a:r>
          </a:p>
          <a:p>
            <a:pPr marL="914400" lvl="1" indent="-457200">
              <a:buFont typeface="Arial" panose="020B0604020202020204" pitchFamily="34" charset="0"/>
              <a:buChar char="•"/>
            </a:pPr>
            <a:r>
              <a:rPr lang="sv-SE" dirty="0">
                <a:cs typeface="Arial"/>
              </a:rPr>
              <a:t>Elfordon &amp; laddning i kommunkoncernen</a:t>
            </a:r>
          </a:p>
          <a:p>
            <a:pPr marL="914400" lvl="1" indent="-457200">
              <a:buFont typeface="Arial" panose="020B0604020202020204" pitchFamily="34" charset="0"/>
              <a:buChar char="•"/>
            </a:pPr>
            <a:r>
              <a:rPr lang="sv-SE" dirty="0">
                <a:cs typeface="Arial"/>
              </a:rPr>
              <a:t>Kommunala bolag</a:t>
            </a:r>
          </a:p>
          <a:p>
            <a:endParaRPr lang="sv-SE" dirty="0">
              <a:cs typeface="Arial"/>
            </a:endParaRPr>
          </a:p>
        </p:txBody>
      </p:sp>
      <p:pic>
        <p:nvPicPr>
          <p:cNvPr id="14" name="Bildobjekt 13" descr="En bild som visar gräs, fotboll, boll, utomhus&#10;&#10;Automatiskt genererad beskrivning">
            <a:extLst>
              <a:ext uri="{FF2B5EF4-FFF2-40B4-BE49-F238E27FC236}">
                <a16:creationId xmlns:a16="http://schemas.microsoft.com/office/drawing/2014/main" id="{DE27A915-4CA3-4466-B89F-78896FB1BB5D}"/>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30671" y="911987"/>
            <a:ext cx="4378358" cy="2907229"/>
          </a:xfrm>
          <a:prstGeom prst="rect">
            <a:avLst/>
          </a:prstGeom>
          <a:effectLst>
            <a:softEdge rad="50800"/>
          </a:effectLst>
        </p:spPr>
      </p:pic>
      <p:sp>
        <p:nvSpPr>
          <p:cNvPr id="15" name="textruta 14">
            <a:extLst>
              <a:ext uri="{FF2B5EF4-FFF2-40B4-BE49-F238E27FC236}">
                <a16:creationId xmlns:a16="http://schemas.microsoft.com/office/drawing/2014/main" id="{59038748-9FF8-44BC-80A5-5A274BBA2738}"/>
              </a:ext>
            </a:extLst>
          </p:cNvPr>
          <p:cNvSpPr txBox="1"/>
          <p:nvPr/>
        </p:nvSpPr>
        <p:spPr>
          <a:xfrm>
            <a:off x="3388929" y="202970"/>
            <a:ext cx="5414141" cy="584775"/>
          </a:xfrm>
          <a:prstGeom prst="rect">
            <a:avLst/>
          </a:prstGeom>
          <a:noFill/>
        </p:spPr>
        <p:txBody>
          <a:bodyPr wrap="square" rtlCol="0">
            <a:spAutoFit/>
          </a:bodyPr>
          <a:lstStyle/>
          <a:p>
            <a:r>
              <a:rPr lang="sv-SE" sz="3200" dirty="0">
                <a:solidFill>
                  <a:schemeClr val="accent4">
                    <a:lumMod val="75000"/>
                  </a:schemeClr>
                </a:solidFill>
              </a:rPr>
              <a:t>MÅLSÄTTNING &amp; AMBITION</a:t>
            </a:r>
          </a:p>
        </p:txBody>
      </p:sp>
      <p:graphicFrame>
        <p:nvGraphicFramePr>
          <p:cNvPr id="4" name="Diagram 3">
            <a:extLst>
              <a:ext uri="{FF2B5EF4-FFF2-40B4-BE49-F238E27FC236}">
                <a16:creationId xmlns:a16="http://schemas.microsoft.com/office/drawing/2014/main" id="{1DD1B48F-5B59-409A-91F7-3FF5A3B797C3}"/>
              </a:ext>
            </a:extLst>
          </p:cNvPr>
          <p:cNvGraphicFramePr/>
          <p:nvPr/>
        </p:nvGraphicFramePr>
        <p:xfrm>
          <a:off x="6095999" y="1322643"/>
          <a:ext cx="4856480" cy="47613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ktangel 5">
            <a:extLst>
              <a:ext uri="{FF2B5EF4-FFF2-40B4-BE49-F238E27FC236}">
                <a16:creationId xmlns:a16="http://schemas.microsoft.com/office/drawing/2014/main" id="{1BBE7396-0DF0-4EF0-9515-507996BF9BFF}"/>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560004664"/>
      </p:ext>
    </p:extLst>
  </p:cSld>
  <p:clrMapOvr>
    <a:masterClrMapping/>
  </p:clrMapOvr>
  <mc:AlternateContent xmlns:mc="http://schemas.openxmlformats.org/markup-compatibility/2006" xmlns:p14="http://schemas.microsoft.com/office/powerpoint/2010/main">
    <mc:Choice Requires="p14">
      <p:transition spd="slow" p14:dur="2000" advTm="98978"/>
    </mc:Choice>
    <mc:Fallback xmlns="">
      <p:transition spd="slow" advTm="98978"/>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4D0386DF-5796-4EF2-823D-C18ABB2D7F57}"/>
              </a:ext>
            </a:extLst>
          </p:cNvPr>
          <p:cNvSpPr txBox="1"/>
          <p:nvPr/>
        </p:nvSpPr>
        <p:spPr>
          <a:xfrm>
            <a:off x="2206551" y="542175"/>
            <a:ext cx="10198101" cy="584775"/>
          </a:xfrm>
          <a:prstGeom prst="rect">
            <a:avLst/>
          </a:prstGeom>
          <a:noFill/>
        </p:spPr>
        <p:txBody>
          <a:bodyPr wrap="square" rtlCol="0">
            <a:spAutoFit/>
          </a:bodyPr>
          <a:lstStyle/>
          <a:p>
            <a:r>
              <a:rPr lang="sv-SE" sz="3200" dirty="0">
                <a:solidFill>
                  <a:schemeClr val="accent4">
                    <a:lumMod val="75000"/>
                  </a:schemeClr>
                </a:solidFill>
              </a:rPr>
              <a:t>PUBLIK LADDNING</a:t>
            </a:r>
          </a:p>
        </p:txBody>
      </p:sp>
      <p:pic>
        <p:nvPicPr>
          <p:cNvPr id="6" name="Bildobjekt 5" descr="En bild som visar träd, utomhus, cykel&#10;&#10;Automatiskt genererad beskrivning">
            <a:extLst>
              <a:ext uri="{FF2B5EF4-FFF2-40B4-BE49-F238E27FC236}">
                <a16:creationId xmlns:a16="http://schemas.microsoft.com/office/drawing/2014/main" id="{FDF68A05-8029-4F92-BC73-1326FF341C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6490" y="1521814"/>
            <a:ext cx="5255252" cy="3503501"/>
          </a:xfrm>
          <a:prstGeom prst="rect">
            <a:avLst/>
          </a:prstGeom>
          <a:effectLst>
            <a:softEdge rad="63500"/>
          </a:effectLst>
        </p:spPr>
      </p:pic>
      <p:pic>
        <p:nvPicPr>
          <p:cNvPr id="7" name="Bildobjekt 6">
            <a:extLst>
              <a:ext uri="{FF2B5EF4-FFF2-40B4-BE49-F238E27FC236}">
                <a16:creationId xmlns:a16="http://schemas.microsoft.com/office/drawing/2014/main" id="{DDC154E8-2B75-4D4E-8438-688F54A14E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10173" y="1373818"/>
            <a:ext cx="2216274" cy="4110361"/>
          </a:xfrm>
          <a:prstGeom prst="rect">
            <a:avLst/>
          </a:prstGeom>
        </p:spPr>
      </p:pic>
      <p:pic>
        <p:nvPicPr>
          <p:cNvPr id="8" name="Bildobjekt 7">
            <a:extLst>
              <a:ext uri="{FF2B5EF4-FFF2-40B4-BE49-F238E27FC236}">
                <a16:creationId xmlns:a16="http://schemas.microsoft.com/office/drawing/2014/main" id="{62450AD6-AE44-413A-9B37-3137BEB782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4774" y="1648702"/>
            <a:ext cx="2216274" cy="3730717"/>
          </a:xfrm>
          <a:prstGeom prst="rect">
            <a:avLst/>
          </a:prstGeom>
        </p:spPr>
      </p:pic>
      <p:sp>
        <p:nvSpPr>
          <p:cNvPr id="9" name="Rektangel 8">
            <a:extLst>
              <a:ext uri="{FF2B5EF4-FFF2-40B4-BE49-F238E27FC236}">
                <a16:creationId xmlns:a16="http://schemas.microsoft.com/office/drawing/2014/main" id="{67A44DFD-6B5A-4FCD-9011-DEF3DCD4779E}"/>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378505041"/>
      </p:ext>
    </p:extLst>
  </p:cSld>
  <p:clrMapOvr>
    <a:masterClrMapping/>
  </p:clrMapOvr>
  <mc:AlternateContent xmlns:mc="http://schemas.openxmlformats.org/markup-compatibility/2006" xmlns:p14="http://schemas.microsoft.com/office/powerpoint/2010/main">
    <mc:Choice Requires="p14">
      <p:transition spd="slow" p14:dur="2000" advTm="54591"/>
    </mc:Choice>
    <mc:Fallback xmlns="">
      <p:transition spd="slow" advTm="54591"/>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86F31C6-9213-4798-9AC4-D822527B3ED5}"/>
              </a:ext>
            </a:extLst>
          </p:cNvPr>
          <p:cNvSpPr>
            <a:spLocks noGrp="1"/>
          </p:cNvSpPr>
          <p:nvPr>
            <p:ph type="title"/>
          </p:nvPr>
        </p:nvSpPr>
        <p:spPr>
          <a:xfrm>
            <a:off x="747920" y="1099434"/>
            <a:ext cx="11160125" cy="613608"/>
          </a:xfrm>
        </p:spPr>
        <p:txBody>
          <a:bodyPr>
            <a:noAutofit/>
          </a:bodyPr>
          <a:lstStyle/>
          <a:p>
            <a:r>
              <a:rPr lang="sv-SE" sz="2800" dirty="0">
                <a:solidFill>
                  <a:schemeClr val="accent4">
                    <a:lumMod val="75000"/>
                  </a:schemeClr>
                </a:solidFill>
                <a:cs typeface="Arial"/>
              </a:rPr>
              <a:t>Publik laddning  </a:t>
            </a:r>
            <a:br>
              <a:rPr lang="sv-SE" sz="2800" dirty="0">
                <a:solidFill>
                  <a:schemeClr val="accent4">
                    <a:lumMod val="75000"/>
                  </a:schemeClr>
                </a:solidFill>
                <a:cs typeface="Arial"/>
              </a:rPr>
            </a:br>
            <a:r>
              <a:rPr lang="sv-SE" sz="2800" dirty="0">
                <a:solidFill>
                  <a:schemeClr val="accent4">
                    <a:lumMod val="75000"/>
                  </a:schemeClr>
                </a:solidFill>
                <a:cs typeface="Arial"/>
              </a:rPr>
              <a:t>Exempel på kommunala insatser</a:t>
            </a:r>
            <a:endParaRPr lang="sv-SE" sz="2800" dirty="0">
              <a:solidFill>
                <a:schemeClr val="accent4">
                  <a:lumMod val="75000"/>
                </a:schemeClr>
              </a:solidFill>
            </a:endParaRPr>
          </a:p>
        </p:txBody>
      </p:sp>
      <p:sp>
        <p:nvSpPr>
          <p:cNvPr id="5" name="Platshållare för innehåll 2">
            <a:extLst>
              <a:ext uri="{FF2B5EF4-FFF2-40B4-BE49-F238E27FC236}">
                <a16:creationId xmlns:a16="http://schemas.microsoft.com/office/drawing/2014/main" id="{C5C4CDF9-1049-4D17-BC58-E2A4236DF042}"/>
              </a:ext>
            </a:extLst>
          </p:cNvPr>
          <p:cNvSpPr>
            <a:spLocks noGrp="1"/>
          </p:cNvSpPr>
          <p:nvPr>
            <p:ph sz="half" idx="1"/>
          </p:nvPr>
        </p:nvSpPr>
        <p:spPr>
          <a:xfrm>
            <a:off x="747920" y="2346131"/>
            <a:ext cx="6287568" cy="3663895"/>
          </a:xfrm>
        </p:spPr>
        <p:txBody>
          <a:bodyPr vert="horz" lIns="0" tIns="0" rIns="0" bIns="0" rtlCol="0" anchor="t">
            <a:normAutofit/>
          </a:bodyPr>
          <a:lstStyle/>
          <a:p>
            <a:pPr marL="229870" indent="-179705"/>
            <a:r>
              <a:rPr lang="sv-SE" sz="2000" dirty="0">
                <a:latin typeface="+mj-lt"/>
                <a:cs typeface="Arial"/>
              </a:rPr>
              <a:t>Besluta om att bygga egna publika laddare – t ex. via kommunala bolag (obs - krävs ägardirektiv)</a:t>
            </a:r>
            <a:endParaRPr lang="sv-SE" sz="2000" dirty="0">
              <a:latin typeface="+mj-lt"/>
            </a:endParaRPr>
          </a:p>
          <a:p>
            <a:pPr marL="229870" indent="-179705">
              <a:lnSpc>
                <a:spcPts val="2039"/>
              </a:lnSpc>
            </a:pPr>
            <a:r>
              <a:rPr lang="sv-SE" sz="2000" dirty="0">
                <a:latin typeface="+mj-lt"/>
                <a:cs typeface="Arial"/>
              </a:rPr>
              <a:t>Stödja aktörer som önskar uppföra publika laddplatser</a:t>
            </a:r>
            <a:endParaRPr lang="sv-SE" sz="2000" dirty="0">
              <a:latin typeface="+mj-lt"/>
              <a:cs typeface="Arial" panose="020B0604020202020204" pitchFamily="34" charset="0"/>
            </a:endParaRPr>
          </a:p>
          <a:p>
            <a:pPr marL="229870" indent="-179705">
              <a:lnSpc>
                <a:spcPts val="2039"/>
              </a:lnSpc>
            </a:pPr>
            <a:r>
              <a:rPr lang="sv-SE" sz="2000" dirty="0">
                <a:latin typeface="+mj-lt"/>
                <a:cs typeface="Arial"/>
              </a:rPr>
              <a:t>Placera laddplatser vid flerfamiljshus vid                            kommunalt ägda bostadsbolag</a:t>
            </a:r>
          </a:p>
          <a:p>
            <a:pPr marL="229870" indent="-179705">
              <a:lnSpc>
                <a:spcPts val="2039"/>
              </a:lnSpc>
            </a:pPr>
            <a:r>
              <a:rPr lang="sv-SE" sz="2000" dirty="0">
                <a:latin typeface="+mj-lt"/>
                <a:cs typeface="Arial"/>
              </a:rPr>
              <a:t>Se ut platser som lämpar sig för laddstationer</a:t>
            </a:r>
            <a:endParaRPr lang="sv-SE" sz="2000" dirty="0">
              <a:latin typeface="+mj-lt"/>
              <a:cs typeface="Arial" panose="020B0604020202020204" pitchFamily="34" charset="0"/>
            </a:endParaRPr>
          </a:p>
          <a:p>
            <a:pPr marL="229870" indent="-179705">
              <a:lnSpc>
                <a:spcPts val="2039"/>
              </a:lnSpc>
            </a:pPr>
            <a:r>
              <a:rPr lang="sv-SE" sz="2000" dirty="0">
                <a:latin typeface="+mj-lt"/>
                <a:cs typeface="Arial"/>
              </a:rPr>
              <a:t>Sprida information om lämpliga platser</a:t>
            </a:r>
          </a:p>
          <a:p>
            <a:pPr marL="229870" indent="-179705">
              <a:lnSpc>
                <a:spcPts val="2039"/>
              </a:lnSpc>
            </a:pPr>
            <a:r>
              <a:rPr lang="sv-SE" sz="2000" dirty="0">
                <a:latin typeface="+mj-lt"/>
                <a:cs typeface="Arial"/>
              </a:rPr>
              <a:t>Svara på frågor och ge råd</a:t>
            </a:r>
            <a:endParaRPr lang="sv-SE" sz="2000" dirty="0">
              <a:latin typeface="+mj-lt"/>
              <a:cs typeface="Arial" panose="020B0604020202020204" pitchFamily="34" charset="0"/>
            </a:endParaRPr>
          </a:p>
        </p:txBody>
      </p:sp>
      <p:pic>
        <p:nvPicPr>
          <p:cNvPr id="6" name="Bildobjekt 5" descr="En bild som visar bil, person, kontrollpanel&#10;&#10;Automatiskt genererad beskrivning">
            <a:extLst>
              <a:ext uri="{FF2B5EF4-FFF2-40B4-BE49-F238E27FC236}">
                <a16:creationId xmlns:a16="http://schemas.microsoft.com/office/drawing/2014/main" id="{6F43885E-0C82-4088-84FE-653C70243C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35488" y="2094671"/>
            <a:ext cx="4670405" cy="3230363"/>
          </a:xfrm>
          <a:prstGeom prst="rect">
            <a:avLst/>
          </a:prstGeom>
        </p:spPr>
      </p:pic>
      <p:sp>
        <p:nvSpPr>
          <p:cNvPr id="7" name="Rektangel 6">
            <a:extLst>
              <a:ext uri="{FF2B5EF4-FFF2-40B4-BE49-F238E27FC236}">
                <a16:creationId xmlns:a16="http://schemas.microsoft.com/office/drawing/2014/main" id="{35F2E0CC-51CB-486B-BF72-9CDB55974AE2}"/>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08143839"/>
      </p:ext>
    </p:extLst>
  </p:cSld>
  <p:clrMapOvr>
    <a:masterClrMapping/>
  </p:clrMapOvr>
  <mc:AlternateContent xmlns:mc="http://schemas.openxmlformats.org/markup-compatibility/2006" xmlns:p14="http://schemas.microsoft.com/office/powerpoint/2010/main">
    <mc:Choice Requires="p14">
      <p:transition spd="slow" p14:dur="2000" advTm="30518"/>
    </mc:Choice>
    <mc:Fallback xmlns="">
      <p:transition spd="slow" advTm="30518"/>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8A539F-74C6-42CF-AD8F-1B56493DD3F9}"/>
              </a:ext>
            </a:extLst>
          </p:cNvPr>
          <p:cNvSpPr txBox="1">
            <a:spLocks/>
          </p:cNvSpPr>
          <p:nvPr/>
        </p:nvSpPr>
        <p:spPr>
          <a:xfrm>
            <a:off x="2149373" y="708906"/>
            <a:ext cx="11160125" cy="613608"/>
          </a:xfrm>
          <a:prstGeom prst="rect">
            <a:avLst/>
          </a:prstGeom>
        </p:spPr>
        <p:txBody>
          <a:bodyPr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accent4">
                    <a:lumMod val="75000"/>
                  </a:schemeClr>
                </a:solidFill>
              </a:rPr>
              <a:t>Placering publik laddning</a:t>
            </a:r>
          </a:p>
        </p:txBody>
      </p:sp>
      <p:sp>
        <p:nvSpPr>
          <p:cNvPr id="3" name="Rubrik 1">
            <a:extLst>
              <a:ext uri="{FF2B5EF4-FFF2-40B4-BE49-F238E27FC236}">
                <a16:creationId xmlns:a16="http://schemas.microsoft.com/office/drawing/2014/main" id="{17F21064-571C-41D2-9063-4293754B7DE2}"/>
              </a:ext>
            </a:extLst>
          </p:cNvPr>
          <p:cNvSpPr txBox="1">
            <a:spLocks/>
          </p:cNvSpPr>
          <p:nvPr/>
        </p:nvSpPr>
        <p:spPr>
          <a:xfrm>
            <a:off x="2310038" y="1475036"/>
            <a:ext cx="6410111" cy="4174616"/>
          </a:xfrm>
          <a:prstGeom prst="rect">
            <a:avLst/>
          </a:prstGeom>
        </p:spPr>
        <p:txBody>
          <a:bodyPr vert="horz" lIns="0" tIns="0" rIns="0" bIns="0" rtlCol="0" anchorCtr="0">
            <a:normAutofit/>
          </a:bodyPr>
          <a:lstStyle>
            <a:lvl1pPr algn="l" defTabSz="914400" rtl="0" eaLnBrk="1" latinLnBrk="0" hangingPunct="1">
              <a:lnSpc>
                <a:spcPts val="4200"/>
              </a:lnSpc>
              <a:spcBef>
                <a:spcPct val="0"/>
              </a:spcBef>
              <a:buNone/>
              <a:defRPr sz="3500" b="1" i="0" kern="1200" baseline="0">
                <a:solidFill>
                  <a:srgbClr val="00722D"/>
                </a:solidFill>
                <a:latin typeface="Arial" panose="020B0604020202020204" pitchFamily="34" charset="0"/>
                <a:ea typeface="+mj-ea"/>
                <a:cs typeface="Arial" panose="020B0604020202020204" pitchFamily="34" charset="0"/>
              </a:defRPr>
            </a:lvl1pPr>
          </a:lstStyle>
          <a:p>
            <a:pPr marL="285750" indent="-285750">
              <a:spcAft>
                <a:spcPts val="600"/>
              </a:spcAft>
              <a:buFont typeface="Arial" panose="020B0604020202020204" pitchFamily="34" charset="0"/>
              <a:buChar char="•"/>
            </a:pPr>
            <a:r>
              <a:rPr lang="sv-SE" sz="2400" b="0" dirty="0">
                <a:solidFill>
                  <a:schemeClr val="tx1"/>
                </a:solidFill>
                <a:latin typeface="+mn-lt"/>
                <a:ea typeface="+mn-ea"/>
                <a:cs typeface="+mn-cs"/>
              </a:rPr>
              <a:t>Besöksmål, pendelparkering, servicepunkter…</a:t>
            </a:r>
          </a:p>
          <a:p>
            <a:pPr marL="285750" indent="-285750">
              <a:spcAft>
                <a:spcPts val="600"/>
              </a:spcAft>
              <a:buFont typeface="Arial" panose="020B0604020202020204" pitchFamily="34" charset="0"/>
              <a:buChar char="•"/>
            </a:pPr>
            <a:r>
              <a:rPr lang="sv-SE" sz="2400" b="0" dirty="0">
                <a:solidFill>
                  <a:schemeClr val="tx1"/>
                </a:solidFill>
                <a:latin typeface="+mn-lt"/>
                <a:ea typeface="+mn-ea"/>
                <a:cs typeface="+mn-cs"/>
              </a:rPr>
              <a:t>Nära service och gå att få till markavtal</a:t>
            </a:r>
          </a:p>
          <a:p>
            <a:pPr marL="285750" indent="-285750">
              <a:spcAft>
                <a:spcPts val="600"/>
              </a:spcAft>
              <a:buFont typeface="Arial" panose="020B0604020202020204" pitchFamily="34" charset="0"/>
              <a:buChar char="•"/>
            </a:pPr>
            <a:r>
              <a:rPr lang="sv-SE" sz="2400" b="0" dirty="0">
                <a:solidFill>
                  <a:schemeClr val="tx1"/>
                </a:solidFill>
                <a:latin typeface="+mn-lt"/>
                <a:ea typeface="+mn-ea"/>
                <a:cs typeface="+mn-cs"/>
              </a:rPr>
              <a:t>Destinationsladdare &amp; snabbladdare</a:t>
            </a:r>
          </a:p>
          <a:p>
            <a:pPr marL="285750" indent="-285750">
              <a:spcAft>
                <a:spcPts val="600"/>
              </a:spcAft>
              <a:buFont typeface="Arial" panose="020B0604020202020204" pitchFamily="34" charset="0"/>
              <a:buChar char="•"/>
            </a:pPr>
            <a:r>
              <a:rPr lang="sv-SE" sz="2400" b="0" dirty="0">
                <a:solidFill>
                  <a:schemeClr val="tx1"/>
                </a:solidFill>
                <a:latin typeface="+mn-lt"/>
                <a:ea typeface="+mn-ea"/>
                <a:cs typeface="+mn-cs"/>
              </a:rPr>
              <a:t>Vilken typ av laddare och var?</a:t>
            </a:r>
          </a:p>
          <a:p>
            <a:pPr marL="285750" indent="-285750">
              <a:spcAft>
                <a:spcPts val="600"/>
              </a:spcAft>
              <a:buFont typeface="Arial" panose="020B0604020202020204" pitchFamily="34" charset="0"/>
              <a:buChar char="•"/>
            </a:pPr>
            <a:r>
              <a:rPr lang="sv-SE" sz="2400" b="0" dirty="0">
                <a:solidFill>
                  <a:schemeClr val="tx1"/>
                </a:solidFill>
                <a:latin typeface="+mn-lt"/>
                <a:ea typeface="+mn-ea"/>
                <a:cs typeface="+mn-cs"/>
              </a:rPr>
              <a:t>Kommunens mark? Privat mark?</a:t>
            </a:r>
          </a:p>
          <a:p>
            <a:pPr marL="285750" indent="-285750">
              <a:spcAft>
                <a:spcPts val="600"/>
              </a:spcAft>
              <a:buFont typeface="Arial" panose="020B0604020202020204" pitchFamily="34" charset="0"/>
              <a:buChar char="•"/>
            </a:pPr>
            <a:r>
              <a:rPr lang="sv-SE" sz="2400" b="0" dirty="0">
                <a:solidFill>
                  <a:schemeClr val="tx1"/>
                </a:solidFill>
                <a:latin typeface="+mn-lt"/>
                <a:ea typeface="+mn-ea"/>
                <a:cs typeface="+mn-cs"/>
              </a:rPr>
              <a:t>God tillgång på el </a:t>
            </a:r>
          </a:p>
          <a:p>
            <a:pPr marL="285750" indent="-285750">
              <a:spcAft>
                <a:spcPts val="600"/>
              </a:spcAft>
              <a:buFont typeface="Arial" panose="020B0604020202020204" pitchFamily="34" charset="0"/>
              <a:buChar char="•"/>
            </a:pPr>
            <a:endParaRPr lang="sv-SE" sz="2400" b="0" dirty="0">
              <a:solidFill>
                <a:schemeClr val="tx1"/>
              </a:solidFill>
              <a:latin typeface="+mn-lt"/>
              <a:ea typeface="+mn-ea"/>
              <a:cs typeface="+mn-cs"/>
            </a:endParaRPr>
          </a:p>
          <a:p>
            <a:pPr>
              <a:spcAft>
                <a:spcPts val="600"/>
              </a:spcAft>
            </a:pPr>
            <a:endParaRPr lang="sv-SE" sz="2400" b="0" dirty="0">
              <a:solidFill>
                <a:schemeClr val="tx1"/>
              </a:solidFill>
              <a:latin typeface="+mn-lt"/>
              <a:ea typeface="+mn-ea"/>
              <a:cs typeface="+mn-cs"/>
            </a:endParaRPr>
          </a:p>
          <a:p>
            <a:pPr marL="285750" indent="-285750">
              <a:spcAft>
                <a:spcPts val="600"/>
              </a:spcAft>
              <a:buFont typeface="Arial" panose="020B0604020202020204" pitchFamily="34" charset="0"/>
              <a:buChar char="•"/>
            </a:pPr>
            <a:endParaRPr lang="sv-SE" sz="2400" b="0" dirty="0">
              <a:solidFill>
                <a:schemeClr val="tx1"/>
              </a:solidFill>
              <a:latin typeface="+mn-lt"/>
              <a:ea typeface="+mn-ea"/>
              <a:cs typeface="+mn-cs"/>
            </a:endParaRPr>
          </a:p>
          <a:p>
            <a:pPr>
              <a:spcAft>
                <a:spcPts val="600"/>
              </a:spcAft>
            </a:pPr>
            <a:endParaRPr lang="sv-SE" sz="1700" dirty="0">
              <a:solidFill>
                <a:schemeClr val="tx1"/>
              </a:solidFill>
            </a:endParaRPr>
          </a:p>
          <a:p>
            <a:pPr>
              <a:spcAft>
                <a:spcPts val="600"/>
              </a:spcAft>
            </a:pPr>
            <a:endParaRPr lang="sv-SE" sz="1700" dirty="0">
              <a:solidFill>
                <a:schemeClr val="tx1"/>
              </a:solidFill>
            </a:endParaRPr>
          </a:p>
        </p:txBody>
      </p:sp>
      <p:pic>
        <p:nvPicPr>
          <p:cNvPr id="4" name="Bildobjekt 3" descr="En bild som visar ritning&#10;&#10;Automatiskt genererad beskrivning">
            <a:extLst>
              <a:ext uri="{FF2B5EF4-FFF2-40B4-BE49-F238E27FC236}">
                <a16:creationId xmlns:a16="http://schemas.microsoft.com/office/drawing/2014/main" id="{18724672-EEE9-4136-85D4-5F456980F6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944758"/>
            <a:ext cx="6020310" cy="2257616"/>
          </a:xfrm>
          <a:prstGeom prst="rect">
            <a:avLst/>
          </a:prstGeom>
          <a:noFill/>
        </p:spPr>
      </p:pic>
      <p:pic>
        <p:nvPicPr>
          <p:cNvPr id="5" name="Bildobjekt 4" descr="Booking.com">
            <a:extLst>
              <a:ext uri="{FF2B5EF4-FFF2-40B4-BE49-F238E27FC236}">
                <a16:creationId xmlns:a16="http://schemas.microsoft.com/office/drawing/2014/main" id="{D8CE328E-A3E7-495A-AD90-1CFEBE1EFD58}"/>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08876">
            <a:off x="9630077" y="2022760"/>
            <a:ext cx="1923946" cy="1290938"/>
          </a:xfrm>
          <a:prstGeom prst="rect">
            <a:avLst/>
          </a:prstGeom>
        </p:spPr>
      </p:pic>
      <p:pic>
        <p:nvPicPr>
          <p:cNvPr id="6" name="Bildobjekt 5">
            <a:extLst>
              <a:ext uri="{FF2B5EF4-FFF2-40B4-BE49-F238E27FC236}">
                <a16:creationId xmlns:a16="http://schemas.microsoft.com/office/drawing/2014/main" id="{4CE70863-AD79-46AA-809E-E3E0D6C7A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72098">
            <a:off x="8474274" y="2884711"/>
            <a:ext cx="1829245" cy="1096550"/>
          </a:xfrm>
          <a:prstGeom prst="rect">
            <a:avLst/>
          </a:prstGeom>
          <a:ln>
            <a:solidFill>
              <a:schemeClr val="bg1">
                <a:lumMod val="65000"/>
              </a:schemeClr>
            </a:solidFill>
          </a:ln>
        </p:spPr>
      </p:pic>
      <p:sp>
        <p:nvSpPr>
          <p:cNvPr id="7" name="Rektangel 6">
            <a:extLst>
              <a:ext uri="{FF2B5EF4-FFF2-40B4-BE49-F238E27FC236}">
                <a16:creationId xmlns:a16="http://schemas.microsoft.com/office/drawing/2014/main" id="{0C8F45B1-9DC6-4F17-A3B6-47BEC66C0ECD}"/>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78249177"/>
      </p:ext>
    </p:extLst>
  </p:cSld>
  <p:clrMapOvr>
    <a:masterClrMapping/>
  </p:clrMapOvr>
  <mc:AlternateContent xmlns:mc="http://schemas.openxmlformats.org/markup-compatibility/2006" xmlns:p14="http://schemas.microsoft.com/office/powerpoint/2010/main">
    <mc:Choice Requires="p14">
      <p:transition spd="slow" p14:dur="2000" advTm="46042"/>
    </mc:Choice>
    <mc:Fallback xmlns="">
      <p:transition spd="slow" advTm="4604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1774CF6-05C8-4E9D-A158-C8C9AE3891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2958" y="1000632"/>
            <a:ext cx="5235243" cy="4229095"/>
          </a:xfrm>
          <a:prstGeom prst="rect">
            <a:avLst/>
          </a:prstGeom>
        </p:spPr>
      </p:pic>
      <p:sp>
        <p:nvSpPr>
          <p:cNvPr id="7" name="Rektangel: rundade hörn 6">
            <a:extLst>
              <a:ext uri="{FF2B5EF4-FFF2-40B4-BE49-F238E27FC236}">
                <a16:creationId xmlns:a16="http://schemas.microsoft.com/office/drawing/2014/main" id="{B50CFC45-2E93-4CBF-8AFE-24724342A323}"/>
              </a:ext>
            </a:extLst>
          </p:cNvPr>
          <p:cNvSpPr/>
          <p:nvPr/>
        </p:nvSpPr>
        <p:spPr>
          <a:xfrm>
            <a:off x="4586178" y="3794471"/>
            <a:ext cx="2098549" cy="63761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accent2"/>
                </a:solidFill>
              </a:rPr>
              <a:t>OMBORDLADDARE</a:t>
            </a:r>
          </a:p>
        </p:txBody>
      </p:sp>
      <p:sp>
        <p:nvSpPr>
          <p:cNvPr id="14" name="Pratbubbla: vänsterpil 13">
            <a:extLst>
              <a:ext uri="{FF2B5EF4-FFF2-40B4-BE49-F238E27FC236}">
                <a16:creationId xmlns:a16="http://schemas.microsoft.com/office/drawing/2014/main" id="{56D6D951-20C3-444B-A125-1F9E5E3456D1}"/>
              </a:ext>
            </a:extLst>
          </p:cNvPr>
          <p:cNvSpPr/>
          <p:nvPr/>
        </p:nvSpPr>
        <p:spPr>
          <a:xfrm>
            <a:off x="6684728" y="3845485"/>
            <a:ext cx="2338879" cy="535585"/>
          </a:xfrm>
          <a:prstGeom prst="leftArrowCallout">
            <a:avLst/>
          </a:prstGeom>
          <a:solidFill>
            <a:srgbClr val="6E77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accent2"/>
                </a:solidFill>
              </a:rPr>
              <a:t>VÄXELSTRÖM</a:t>
            </a:r>
          </a:p>
        </p:txBody>
      </p:sp>
      <p:sp>
        <p:nvSpPr>
          <p:cNvPr id="2" name="Pil: höger 1">
            <a:extLst>
              <a:ext uri="{FF2B5EF4-FFF2-40B4-BE49-F238E27FC236}">
                <a16:creationId xmlns:a16="http://schemas.microsoft.com/office/drawing/2014/main" id="{D84D743D-BE46-4D3D-9363-3021093224F5}"/>
              </a:ext>
            </a:extLst>
          </p:cNvPr>
          <p:cNvSpPr/>
          <p:nvPr/>
        </p:nvSpPr>
        <p:spPr>
          <a:xfrm>
            <a:off x="2956004" y="2382893"/>
            <a:ext cx="1828800" cy="594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Likström</a:t>
            </a:r>
          </a:p>
        </p:txBody>
      </p:sp>
      <p:sp>
        <p:nvSpPr>
          <p:cNvPr id="3" name="Rektangel: rundade hörn 2">
            <a:extLst>
              <a:ext uri="{FF2B5EF4-FFF2-40B4-BE49-F238E27FC236}">
                <a16:creationId xmlns:a16="http://schemas.microsoft.com/office/drawing/2014/main" id="{F0E169D7-11D3-4679-8992-72676898074E}"/>
              </a:ext>
            </a:extLst>
          </p:cNvPr>
          <p:cNvSpPr/>
          <p:nvPr/>
        </p:nvSpPr>
        <p:spPr>
          <a:xfrm>
            <a:off x="4792702" y="2462377"/>
            <a:ext cx="1828800" cy="435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a:t>Batteri</a:t>
            </a:r>
          </a:p>
        </p:txBody>
      </p:sp>
      <p:sp>
        <p:nvSpPr>
          <p:cNvPr id="10" name="Pil: höger 9">
            <a:extLst>
              <a:ext uri="{FF2B5EF4-FFF2-40B4-BE49-F238E27FC236}">
                <a16:creationId xmlns:a16="http://schemas.microsoft.com/office/drawing/2014/main" id="{3EFEF384-3678-4E38-BA2D-1B11CA2BD389}"/>
              </a:ext>
            </a:extLst>
          </p:cNvPr>
          <p:cNvSpPr/>
          <p:nvPr/>
        </p:nvSpPr>
        <p:spPr>
          <a:xfrm rot="16200000">
            <a:off x="5287630" y="3048940"/>
            <a:ext cx="838949" cy="594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t>Likström</a:t>
            </a:r>
          </a:p>
        </p:txBody>
      </p:sp>
      <p:sp>
        <p:nvSpPr>
          <p:cNvPr id="9" name="Rektangel 8">
            <a:extLst>
              <a:ext uri="{FF2B5EF4-FFF2-40B4-BE49-F238E27FC236}">
                <a16:creationId xmlns:a16="http://schemas.microsoft.com/office/drawing/2014/main" id="{177A11D3-CDDF-432F-B0AC-0A69C2EA4C10}"/>
              </a:ext>
            </a:extLst>
          </p:cNvPr>
          <p:cNvSpPr/>
          <p:nvPr/>
        </p:nvSpPr>
        <p:spPr>
          <a:xfrm>
            <a:off x="0" y="6470072"/>
            <a:ext cx="12192000" cy="387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199270566"/>
      </p:ext>
    </p:extLst>
  </p:cSld>
  <p:clrMapOvr>
    <a:masterClrMapping/>
  </p:clrMapOvr>
  <mc:AlternateContent xmlns:mc="http://schemas.openxmlformats.org/markup-compatibility/2006" xmlns:p14="http://schemas.microsoft.com/office/powerpoint/2010/main">
    <mc:Choice Requires="p14">
      <p:transition spd="slow" p14:dur="2000" advTm="47393"/>
    </mc:Choice>
    <mc:Fallback xmlns="">
      <p:transition spd="slow" advTm="47393"/>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CFF87C6-ABD3-44CF-9579-EC36AD35883C}"/>
              </a:ext>
            </a:extLst>
          </p:cNvPr>
          <p:cNvSpPr txBox="1"/>
          <p:nvPr/>
        </p:nvSpPr>
        <p:spPr>
          <a:xfrm>
            <a:off x="996949" y="579203"/>
            <a:ext cx="10198101" cy="584775"/>
          </a:xfrm>
          <a:prstGeom prst="rect">
            <a:avLst/>
          </a:prstGeom>
          <a:noFill/>
        </p:spPr>
        <p:txBody>
          <a:bodyPr wrap="square" rtlCol="0">
            <a:spAutoFit/>
          </a:bodyPr>
          <a:lstStyle/>
          <a:p>
            <a:r>
              <a:rPr lang="sv-SE" sz="3200" dirty="0">
                <a:solidFill>
                  <a:schemeClr val="accent4">
                    <a:lumMod val="75000"/>
                  </a:schemeClr>
                </a:solidFill>
              </a:rPr>
              <a:t>KARTÖVNING (30 MIN)</a:t>
            </a:r>
          </a:p>
        </p:txBody>
      </p:sp>
      <p:sp>
        <p:nvSpPr>
          <p:cNvPr id="3" name="Platshållare för innehåll 2">
            <a:extLst>
              <a:ext uri="{FF2B5EF4-FFF2-40B4-BE49-F238E27FC236}">
                <a16:creationId xmlns:a16="http://schemas.microsoft.com/office/drawing/2014/main" id="{864857BA-BFB8-4CBE-8DA1-20206E232571}"/>
              </a:ext>
            </a:extLst>
          </p:cNvPr>
          <p:cNvSpPr txBox="1">
            <a:spLocks/>
          </p:cNvSpPr>
          <p:nvPr/>
        </p:nvSpPr>
        <p:spPr>
          <a:xfrm>
            <a:off x="812585" y="1643135"/>
            <a:ext cx="5855260" cy="2323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400" indent="0">
              <a:buNone/>
            </a:pPr>
            <a:r>
              <a:rPr lang="sv-SE" sz="2400" dirty="0"/>
              <a:t>Om ni inte redan gjort det, gör en karta i Google Maps över din kommun:</a:t>
            </a:r>
          </a:p>
          <a:p>
            <a:pPr marL="50400" indent="0">
              <a:buNone/>
            </a:pPr>
            <a:r>
              <a:rPr lang="sv-SE" sz="2400" dirty="0">
                <a:hlinkClick r:id="rId3"/>
              </a:rPr>
              <a:t>https://eloh.se/karta-kartnalar-pa-hemsida/</a:t>
            </a:r>
            <a:endParaRPr lang="sv-SE" sz="2400" dirty="0"/>
          </a:p>
          <a:p>
            <a:pPr marL="50400" indent="0">
              <a:buNone/>
            </a:pPr>
            <a:r>
              <a:rPr lang="sv-SE" sz="2400" dirty="0"/>
              <a:t>Eller så kan ni skriva ut fysiska kartor och arbeta utifrån dessa.</a:t>
            </a:r>
          </a:p>
          <a:p>
            <a:pPr marL="50400" indent="0">
              <a:buNone/>
            </a:pPr>
            <a:r>
              <a:rPr lang="sv-SE" sz="2400" dirty="0"/>
              <a:t> </a:t>
            </a:r>
          </a:p>
          <a:p>
            <a:pPr marL="50400" indent="0">
              <a:buNone/>
            </a:pPr>
            <a:r>
              <a:rPr lang="sv-SE" sz="2400" dirty="0"/>
              <a:t>Placera ut kartnålar</a:t>
            </a:r>
          </a:p>
          <a:p>
            <a:pPr marL="50400" indent="0">
              <a:buFont typeface="Arial" panose="020B0604020202020204" pitchFamily="34" charset="0"/>
              <a:buNone/>
            </a:pPr>
            <a:r>
              <a:rPr lang="sv-SE" sz="2400" dirty="0"/>
              <a:t>Kom ihåg att specificera:</a:t>
            </a:r>
          </a:p>
          <a:p>
            <a:pPr lvl="1">
              <a:buFontTx/>
              <a:buChar char="-"/>
            </a:pPr>
            <a:r>
              <a:rPr lang="sv-SE" dirty="0"/>
              <a:t>Vilken typ av laddare</a:t>
            </a:r>
          </a:p>
          <a:p>
            <a:pPr lvl="1">
              <a:buFontTx/>
              <a:buChar char="-"/>
            </a:pPr>
            <a:r>
              <a:rPr lang="sv-SE" dirty="0"/>
              <a:t>Vilka behov laddarna möter</a:t>
            </a:r>
          </a:p>
          <a:p>
            <a:pPr marL="457200" lvl="1" indent="0">
              <a:buNone/>
            </a:pPr>
            <a:endParaRPr lang="sv-SE" dirty="0"/>
          </a:p>
          <a:p>
            <a:pPr marL="457200" lvl="1" indent="0">
              <a:buNone/>
            </a:pPr>
            <a:r>
              <a:rPr lang="sv-SE" sz="1800" dirty="0"/>
              <a:t>Bonus: Lägg in platserna direkt i tabellen i Word-mallen.</a:t>
            </a:r>
            <a:endParaRPr lang="sv-SE" dirty="0"/>
          </a:p>
          <a:p>
            <a:endParaRPr lang="sv-SE" dirty="0"/>
          </a:p>
        </p:txBody>
      </p:sp>
      <p:sp>
        <p:nvSpPr>
          <p:cNvPr id="4" name="textruta 3">
            <a:extLst>
              <a:ext uri="{FF2B5EF4-FFF2-40B4-BE49-F238E27FC236}">
                <a16:creationId xmlns:a16="http://schemas.microsoft.com/office/drawing/2014/main" id="{4E094DEB-2016-4671-AACF-B31DDD462CA5}"/>
              </a:ext>
            </a:extLst>
          </p:cNvPr>
          <p:cNvSpPr txBox="1"/>
          <p:nvPr/>
        </p:nvSpPr>
        <p:spPr>
          <a:xfrm>
            <a:off x="6667845" y="4445893"/>
            <a:ext cx="6871317" cy="646331"/>
          </a:xfrm>
          <a:prstGeom prst="rect">
            <a:avLst/>
          </a:prstGeom>
          <a:noFill/>
        </p:spPr>
        <p:txBody>
          <a:bodyPr wrap="square" rtlCol="0">
            <a:spAutoFit/>
          </a:bodyPr>
          <a:lstStyle/>
          <a:p>
            <a:r>
              <a:rPr lang="sv-SE" i="1" dirty="0"/>
              <a:t>Äger kommunen denna mark eller är den privatägd?</a:t>
            </a:r>
          </a:p>
          <a:p>
            <a:endParaRPr lang="sv-SE" dirty="0"/>
          </a:p>
        </p:txBody>
      </p:sp>
      <p:pic>
        <p:nvPicPr>
          <p:cNvPr id="9" name="Bildobjekt 8">
            <a:extLst>
              <a:ext uri="{FF2B5EF4-FFF2-40B4-BE49-F238E27FC236}">
                <a16:creationId xmlns:a16="http://schemas.microsoft.com/office/drawing/2014/main" id="{F7A853E8-D564-4CEA-BFEF-1D1B97102C8F}"/>
              </a:ext>
            </a:extLst>
          </p:cNvPr>
          <p:cNvPicPr>
            <a:picLocks noChangeAspect="1"/>
          </p:cNvPicPr>
          <p:nvPr/>
        </p:nvPicPr>
        <p:blipFill>
          <a:blip r:embed="rId4"/>
          <a:stretch>
            <a:fillRect/>
          </a:stretch>
        </p:blipFill>
        <p:spPr>
          <a:xfrm>
            <a:off x="6834315" y="1458587"/>
            <a:ext cx="4545100" cy="2725697"/>
          </a:xfrm>
          <a:prstGeom prst="rect">
            <a:avLst/>
          </a:prstGeom>
        </p:spPr>
      </p:pic>
      <p:sp>
        <p:nvSpPr>
          <p:cNvPr id="6" name="Rektangel 5">
            <a:extLst>
              <a:ext uri="{FF2B5EF4-FFF2-40B4-BE49-F238E27FC236}">
                <a16:creationId xmlns:a16="http://schemas.microsoft.com/office/drawing/2014/main" id="{1C51033B-794D-401B-8D1B-9912019C2782}"/>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938292681"/>
      </p:ext>
    </p:extLst>
  </p:cSld>
  <p:clrMapOvr>
    <a:masterClrMapping/>
  </p:clrMapOvr>
  <mc:AlternateContent xmlns:mc="http://schemas.openxmlformats.org/markup-compatibility/2006" xmlns:p14="http://schemas.microsoft.com/office/powerpoint/2010/main">
    <mc:Choice Requires="p14">
      <p:transition spd="slow" p14:dur="2000" advTm="12631"/>
    </mc:Choice>
    <mc:Fallback xmlns="">
      <p:transition spd="slow" advTm="12631"/>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1E2CBC9D-39F9-451C-9983-74AEB885F894}"/>
              </a:ext>
            </a:extLst>
          </p:cNvPr>
          <p:cNvSpPr>
            <a:spLocks noGrp="1"/>
          </p:cNvSpPr>
          <p:nvPr>
            <p:ph type="title"/>
          </p:nvPr>
        </p:nvSpPr>
        <p:spPr>
          <a:xfrm>
            <a:off x="838200" y="2551224"/>
            <a:ext cx="10515600" cy="1325563"/>
          </a:xfrm>
        </p:spPr>
        <p:txBody>
          <a:bodyPr/>
          <a:lstStyle/>
          <a:p>
            <a:pPr algn="ctr"/>
            <a:r>
              <a:rPr lang="sv-SE" dirty="0">
                <a:solidFill>
                  <a:schemeClr val="accent4">
                    <a:lumMod val="75000"/>
                  </a:schemeClr>
                </a:solidFill>
              </a:rPr>
              <a:t>Laddning i den egna organisationen</a:t>
            </a:r>
          </a:p>
        </p:txBody>
      </p:sp>
      <p:sp>
        <p:nvSpPr>
          <p:cNvPr id="4" name="Rektangel 3">
            <a:extLst>
              <a:ext uri="{FF2B5EF4-FFF2-40B4-BE49-F238E27FC236}">
                <a16:creationId xmlns:a16="http://schemas.microsoft.com/office/drawing/2014/main" id="{EDF81D4A-4AA9-4B1A-B0B6-FE34004F6E15}"/>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996908840"/>
      </p:ext>
    </p:extLst>
  </p:cSld>
  <p:clrMapOvr>
    <a:masterClrMapping/>
  </p:clrMapOvr>
  <mc:AlternateContent xmlns:mc="http://schemas.openxmlformats.org/markup-compatibility/2006" xmlns:p14="http://schemas.microsoft.com/office/powerpoint/2010/main">
    <mc:Choice Requires="p14">
      <p:transition spd="slow" p14:dur="2000" advTm="17674"/>
    </mc:Choice>
    <mc:Fallback xmlns="">
      <p:transition spd="slow" advTm="17674"/>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B6E11DCE-C5A6-4B37-BBCA-1AA146B53E54}"/>
              </a:ext>
            </a:extLst>
          </p:cNvPr>
          <p:cNvSpPr txBox="1"/>
          <p:nvPr/>
        </p:nvSpPr>
        <p:spPr>
          <a:xfrm>
            <a:off x="2474466" y="963349"/>
            <a:ext cx="10198101" cy="584775"/>
          </a:xfrm>
          <a:prstGeom prst="rect">
            <a:avLst/>
          </a:prstGeom>
          <a:noFill/>
        </p:spPr>
        <p:txBody>
          <a:bodyPr wrap="square" rtlCol="0">
            <a:spAutoFit/>
          </a:bodyPr>
          <a:lstStyle/>
          <a:p>
            <a:r>
              <a:rPr lang="sv-SE" sz="3200" dirty="0">
                <a:solidFill>
                  <a:schemeClr val="accent4">
                    <a:lumMod val="75000"/>
                  </a:schemeClr>
                </a:solidFill>
              </a:rPr>
              <a:t>LADDBARA FORDON I ORGANISATIONEN</a:t>
            </a:r>
          </a:p>
        </p:txBody>
      </p:sp>
      <p:sp>
        <p:nvSpPr>
          <p:cNvPr id="6" name="textruta 5">
            <a:extLst>
              <a:ext uri="{FF2B5EF4-FFF2-40B4-BE49-F238E27FC236}">
                <a16:creationId xmlns:a16="http://schemas.microsoft.com/office/drawing/2014/main" id="{E90372CD-E819-402A-9CC0-B192AC4852B8}"/>
              </a:ext>
            </a:extLst>
          </p:cNvPr>
          <p:cNvSpPr txBox="1"/>
          <p:nvPr/>
        </p:nvSpPr>
        <p:spPr>
          <a:xfrm>
            <a:off x="2123591" y="1979820"/>
            <a:ext cx="9861139" cy="3108543"/>
          </a:xfrm>
          <a:prstGeom prst="rect">
            <a:avLst/>
          </a:prstGeom>
          <a:noFill/>
        </p:spPr>
        <p:txBody>
          <a:bodyPr wrap="square" rtlCol="0">
            <a:spAutoFit/>
          </a:bodyPr>
          <a:lstStyle/>
          <a:p>
            <a:r>
              <a:rPr lang="sv-SE" sz="2800" dirty="0"/>
              <a:t>Målbild för den egna flottan? Ambition att fasa ut fossilbilar?</a:t>
            </a:r>
          </a:p>
          <a:p>
            <a:endParaRPr lang="sv-SE" sz="2800" dirty="0">
              <a:highlight>
                <a:srgbClr val="FFFF00"/>
              </a:highlight>
            </a:endParaRPr>
          </a:p>
          <a:p>
            <a:r>
              <a:rPr lang="sv-SE" sz="2800" dirty="0"/>
              <a:t>Hur många laddbara fordon? Hur många laddplatser?</a:t>
            </a:r>
          </a:p>
          <a:p>
            <a:endParaRPr lang="sv-SE" sz="2800" dirty="0"/>
          </a:p>
          <a:p>
            <a:r>
              <a:rPr lang="sv-SE" sz="2800" dirty="0"/>
              <a:t>Tillvägagångssätt</a:t>
            </a:r>
          </a:p>
          <a:p>
            <a:endParaRPr lang="sv-SE" sz="2800" dirty="0"/>
          </a:p>
          <a:p>
            <a:endParaRPr lang="sv-SE" sz="2800" dirty="0"/>
          </a:p>
        </p:txBody>
      </p:sp>
      <p:pic>
        <p:nvPicPr>
          <p:cNvPr id="3" name="Bild 2" descr="Elbil med hel fyllning">
            <a:extLst>
              <a:ext uri="{FF2B5EF4-FFF2-40B4-BE49-F238E27FC236}">
                <a16:creationId xmlns:a16="http://schemas.microsoft.com/office/drawing/2014/main" id="{E66B68FE-D6A8-4841-9E10-561CE7F4CB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84826" y="3133730"/>
            <a:ext cx="2760921" cy="2760921"/>
          </a:xfrm>
          <a:prstGeom prst="rect">
            <a:avLst/>
          </a:prstGeom>
        </p:spPr>
      </p:pic>
      <p:sp>
        <p:nvSpPr>
          <p:cNvPr id="7" name="Rektangel 6">
            <a:extLst>
              <a:ext uri="{FF2B5EF4-FFF2-40B4-BE49-F238E27FC236}">
                <a16:creationId xmlns:a16="http://schemas.microsoft.com/office/drawing/2014/main" id="{6F1DDCCC-3D80-4C9E-B78E-08A55AA2B4C7}"/>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346118820"/>
      </p:ext>
    </p:extLst>
  </p:cSld>
  <p:clrMapOvr>
    <a:masterClrMapping/>
  </p:clrMapOvr>
  <mc:AlternateContent xmlns:mc="http://schemas.openxmlformats.org/markup-compatibility/2006" xmlns:p14="http://schemas.microsoft.com/office/powerpoint/2010/main">
    <mc:Choice Requires="p14">
      <p:transition spd="slow" p14:dur="2000" advTm="56401"/>
    </mc:Choice>
    <mc:Fallback xmlns="">
      <p:transition spd="slow" advTm="56401"/>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EE72F34A-D67E-4DF2-8E07-0E540D8E6379}"/>
              </a:ext>
            </a:extLst>
          </p:cNvPr>
          <p:cNvSpPr>
            <a:spLocks noGrp="1"/>
          </p:cNvSpPr>
          <p:nvPr>
            <p:ph type="title"/>
          </p:nvPr>
        </p:nvSpPr>
        <p:spPr>
          <a:xfrm>
            <a:off x="1177685" y="776148"/>
            <a:ext cx="11160125" cy="613608"/>
          </a:xfrm>
        </p:spPr>
        <p:txBody>
          <a:bodyPr>
            <a:noAutofit/>
          </a:bodyPr>
          <a:lstStyle/>
          <a:p>
            <a:r>
              <a:rPr lang="sv-SE" sz="3600" dirty="0">
                <a:solidFill>
                  <a:schemeClr val="accent4">
                    <a:lumMod val="75000"/>
                  </a:schemeClr>
                </a:solidFill>
                <a:cs typeface="Arial"/>
              </a:rPr>
              <a:t>Laddning i organisationen – exempel på insatser</a:t>
            </a:r>
            <a:endParaRPr lang="sv-SE" sz="3600" dirty="0">
              <a:solidFill>
                <a:schemeClr val="accent4">
                  <a:lumMod val="75000"/>
                </a:schemeClr>
              </a:solidFill>
            </a:endParaRPr>
          </a:p>
        </p:txBody>
      </p:sp>
      <p:sp>
        <p:nvSpPr>
          <p:cNvPr id="5" name="Platshållare för innehåll 2">
            <a:extLst>
              <a:ext uri="{FF2B5EF4-FFF2-40B4-BE49-F238E27FC236}">
                <a16:creationId xmlns:a16="http://schemas.microsoft.com/office/drawing/2014/main" id="{0D820658-B638-4AD0-AE75-7593066F10F5}"/>
              </a:ext>
            </a:extLst>
          </p:cNvPr>
          <p:cNvSpPr>
            <a:spLocks noGrp="1"/>
          </p:cNvSpPr>
          <p:nvPr>
            <p:ph sz="half" idx="1"/>
          </p:nvPr>
        </p:nvSpPr>
        <p:spPr>
          <a:xfrm>
            <a:off x="1177685" y="1804349"/>
            <a:ext cx="5405466" cy="3663895"/>
          </a:xfrm>
        </p:spPr>
        <p:txBody>
          <a:bodyPr vert="horz" lIns="0" tIns="0" rIns="0" bIns="0" rtlCol="0" anchor="t">
            <a:normAutofit/>
          </a:bodyPr>
          <a:lstStyle/>
          <a:p>
            <a:pPr marL="229870" indent="-179705"/>
            <a:r>
              <a:rPr lang="sv-SE" sz="2400" dirty="0">
                <a:latin typeface="+mj-lt"/>
                <a:cs typeface="Arial"/>
              </a:rPr>
              <a:t>Bygga egna laddare för internt bruk t ex. vid fordonsflottan</a:t>
            </a:r>
            <a:endParaRPr lang="sv-SE" sz="2400" dirty="0">
              <a:latin typeface="+mj-lt"/>
            </a:endParaRPr>
          </a:p>
          <a:p>
            <a:pPr marL="229870" indent="-179705">
              <a:lnSpc>
                <a:spcPts val="2039"/>
              </a:lnSpc>
            </a:pPr>
            <a:r>
              <a:rPr lang="sv-SE" sz="2400" dirty="0">
                <a:latin typeface="+mj-lt"/>
                <a:cs typeface="Arial"/>
              </a:rPr>
              <a:t>Söka stöd för att erbjuda laddplats till medarbetare</a:t>
            </a:r>
          </a:p>
          <a:p>
            <a:pPr marL="229870" indent="-179705">
              <a:lnSpc>
                <a:spcPts val="2039"/>
              </a:lnSpc>
            </a:pPr>
            <a:r>
              <a:rPr lang="sv-SE" sz="2400" dirty="0">
                <a:latin typeface="+mj-lt"/>
                <a:cs typeface="Arial"/>
              </a:rPr>
              <a:t>Erbjuda laddning vid besöksparkeringar</a:t>
            </a:r>
          </a:p>
          <a:p>
            <a:pPr marL="229870" indent="-179705">
              <a:lnSpc>
                <a:spcPts val="2039"/>
              </a:lnSpc>
            </a:pPr>
            <a:r>
              <a:rPr lang="sv-SE" sz="2400" dirty="0">
                <a:latin typeface="+mj-lt"/>
                <a:cs typeface="Arial"/>
              </a:rPr>
              <a:t>Informera och utbilda medarbetare om hur laddning fungerar</a:t>
            </a:r>
          </a:p>
          <a:p>
            <a:pPr marL="229870" indent="-179705">
              <a:lnSpc>
                <a:spcPts val="2039"/>
              </a:lnSpc>
            </a:pPr>
            <a:r>
              <a:rPr lang="sv-SE" sz="2400" dirty="0">
                <a:latin typeface="+mj-lt"/>
                <a:cs typeface="Arial"/>
              </a:rPr>
              <a:t>Märka upp laddplatserna &amp; se till att de är tillgänglighetsanpassade </a:t>
            </a:r>
          </a:p>
          <a:p>
            <a:pPr marL="229870" indent="-179705">
              <a:lnSpc>
                <a:spcPts val="2039"/>
              </a:lnSpc>
            </a:pPr>
            <a:r>
              <a:rPr lang="sv-SE" sz="2400" dirty="0">
                <a:latin typeface="+mj-lt"/>
                <a:cs typeface="Arial"/>
              </a:rPr>
              <a:t>Fördela ansvaret över organisationen, var tydlig med vem som gör vad &amp; när.</a:t>
            </a:r>
          </a:p>
          <a:p>
            <a:pPr marL="229870" indent="-179705">
              <a:lnSpc>
                <a:spcPts val="2039"/>
              </a:lnSpc>
            </a:pPr>
            <a:endParaRPr lang="sv-SE" sz="2400" dirty="0">
              <a:latin typeface="+mj-lt"/>
              <a:cs typeface="Arial" panose="020B0604020202020204" pitchFamily="34" charset="0"/>
            </a:endParaRPr>
          </a:p>
        </p:txBody>
      </p:sp>
      <p:pic>
        <p:nvPicPr>
          <p:cNvPr id="6" name="Bildobjekt 5" descr="En bild som visar bil, projektor, nära, kontrollpanel&#10;&#10;Automatiskt genererad beskrivning">
            <a:extLst>
              <a:ext uri="{FF2B5EF4-FFF2-40B4-BE49-F238E27FC236}">
                <a16:creationId xmlns:a16="http://schemas.microsoft.com/office/drawing/2014/main" id="{6F81EADB-C0BF-4BE0-B018-1957CCB810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42481" y="1804349"/>
            <a:ext cx="4114138" cy="3264196"/>
          </a:xfrm>
          <a:prstGeom prst="rect">
            <a:avLst/>
          </a:prstGeom>
        </p:spPr>
      </p:pic>
      <p:sp>
        <p:nvSpPr>
          <p:cNvPr id="7" name="Rektangel 6">
            <a:extLst>
              <a:ext uri="{FF2B5EF4-FFF2-40B4-BE49-F238E27FC236}">
                <a16:creationId xmlns:a16="http://schemas.microsoft.com/office/drawing/2014/main" id="{3C106DDD-94A0-4A36-B17D-CA80E3584C62}"/>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373986422"/>
      </p:ext>
    </p:extLst>
  </p:cSld>
  <p:clrMapOvr>
    <a:masterClrMapping/>
  </p:clrMapOvr>
  <mc:AlternateContent xmlns:mc="http://schemas.openxmlformats.org/markup-compatibility/2006" xmlns:p14="http://schemas.microsoft.com/office/powerpoint/2010/main">
    <mc:Choice Requires="p14">
      <p:transition spd="slow" p14:dur="2000" advTm="47246"/>
    </mc:Choice>
    <mc:Fallback xmlns="">
      <p:transition spd="slow" advTm="47246"/>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34EC0C7-CDF9-4E12-814D-5AE07DA059F2}"/>
              </a:ext>
            </a:extLst>
          </p:cNvPr>
          <p:cNvSpPr txBox="1"/>
          <p:nvPr/>
        </p:nvSpPr>
        <p:spPr>
          <a:xfrm>
            <a:off x="6884212" y="998364"/>
            <a:ext cx="4637315" cy="4462760"/>
          </a:xfrm>
          <a:prstGeom prst="rect">
            <a:avLst/>
          </a:prstGeom>
          <a:noFill/>
        </p:spPr>
        <p:txBody>
          <a:bodyPr wrap="square" rtlCol="0">
            <a:spAutoFit/>
          </a:bodyPr>
          <a:lstStyle/>
          <a:p>
            <a:endParaRPr lang="sv-SE" dirty="0">
              <a:latin typeface="+mj-lt"/>
            </a:endParaRPr>
          </a:p>
          <a:p>
            <a:r>
              <a:rPr lang="sv-SE" b="1" dirty="0">
                <a:latin typeface="+mj-lt"/>
              </a:rPr>
              <a:t>Laddare till tjänstefordon </a:t>
            </a:r>
          </a:p>
          <a:p>
            <a:r>
              <a:rPr lang="sv-SE" sz="1600" dirty="0">
                <a:latin typeface="+mj-lt"/>
              </a:rPr>
              <a:t>Reflektera över antal elfordon nu och på sikt.</a:t>
            </a:r>
          </a:p>
          <a:p>
            <a:endParaRPr lang="sv-SE" sz="1600" dirty="0">
              <a:latin typeface="+mj-lt"/>
            </a:endParaRPr>
          </a:p>
          <a:p>
            <a:r>
              <a:rPr lang="sv-SE" sz="1600" dirty="0">
                <a:latin typeface="+mj-lt"/>
              </a:rPr>
              <a:t> Hur många behövs till när? </a:t>
            </a:r>
          </a:p>
          <a:p>
            <a:pPr marL="285750" indent="-285750">
              <a:buFontTx/>
              <a:buChar char="-"/>
            </a:pPr>
            <a:r>
              <a:rPr lang="sv-SE" sz="1600" dirty="0">
                <a:latin typeface="+mj-lt"/>
              </a:rPr>
              <a:t>Var bör de placeras?</a:t>
            </a:r>
          </a:p>
          <a:p>
            <a:pPr marL="285750" indent="-285750">
              <a:buFontTx/>
              <a:buChar char="-"/>
            </a:pPr>
            <a:r>
              <a:rPr lang="sv-SE" sz="1600" dirty="0">
                <a:latin typeface="+mj-lt"/>
              </a:rPr>
              <a:t>Måste platserna förberedas?</a:t>
            </a:r>
          </a:p>
          <a:p>
            <a:pPr marL="457200" indent="-457200">
              <a:buFont typeface="Arial" panose="020B0604020202020204" pitchFamily="34" charset="0"/>
              <a:buChar char="•"/>
            </a:pPr>
            <a:endParaRPr lang="sv-SE" dirty="0">
              <a:latin typeface="+mj-lt"/>
            </a:endParaRPr>
          </a:p>
          <a:p>
            <a:r>
              <a:rPr lang="sv-SE" b="1" dirty="0">
                <a:latin typeface="+mj-lt"/>
              </a:rPr>
              <a:t>Laddare på besöksparkeringar </a:t>
            </a:r>
          </a:p>
          <a:p>
            <a:r>
              <a:rPr lang="sv-SE" sz="1600" dirty="0">
                <a:latin typeface="+mj-lt"/>
              </a:rPr>
              <a:t>Hur många platser kräver laddplats?</a:t>
            </a:r>
          </a:p>
          <a:p>
            <a:r>
              <a:rPr lang="sv-SE" sz="1600" dirty="0">
                <a:latin typeface="+mj-lt"/>
              </a:rPr>
              <a:t>Lämpliga placeringar</a:t>
            </a:r>
          </a:p>
          <a:p>
            <a:r>
              <a:rPr lang="sv-SE" sz="1600" dirty="0">
                <a:latin typeface="+mj-lt"/>
              </a:rPr>
              <a:t>Avgift?</a:t>
            </a:r>
          </a:p>
          <a:p>
            <a:pPr marL="457200" indent="-457200">
              <a:buFont typeface="Arial" panose="020B0604020202020204" pitchFamily="34" charset="0"/>
              <a:buChar char="•"/>
            </a:pPr>
            <a:endParaRPr lang="sv-SE" dirty="0">
              <a:latin typeface="+mj-lt"/>
            </a:endParaRPr>
          </a:p>
          <a:p>
            <a:r>
              <a:rPr lang="sv-SE" b="1" dirty="0">
                <a:latin typeface="+mj-lt"/>
              </a:rPr>
              <a:t>Laddare för arbetspendling </a:t>
            </a:r>
          </a:p>
          <a:p>
            <a:r>
              <a:rPr lang="sv-SE" sz="1600" dirty="0">
                <a:latin typeface="+mj-lt"/>
              </a:rPr>
              <a:t>Antal laddplatser</a:t>
            </a:r>
          </a:p>
          <a:p>
            <a:r>
              <a:rPr lang="sv-SE" sz="1600" dirty="0">
                <a:latin typeface="+mj-lt"/>
              </a:rPr>
              <a:t>Lämpliga placering</a:t>
            </a:r>
          </a:p>
          <a:p>
            <a:r>
              <a:rPr lang="sv-SE" sz="1600" dirty="0">
                <a:latin typeface="+mj-lt"/>
              </a:rPr>
              <a:t>Avgift?</a:t>
            </a:r>
          </a:p>
        </p:txBody>
      </p:sp>
      <p:pic>
        <p:nvPicPr>
          <p:cNvPr id="3" name="Bildobjekt 2" descr="En bild som visar person, inomhus, bord, bärbar dator&#10;&#10;Automatiskt genererad beskrivning">
            <a:extLst>
              <a:ext uri="{FF2B5EF4-FFF2-40B4-BE49-F238E27FC236}">
                <a16:creationId xmlns:a16="http://schemas.microsoft.com/office/drawing/2014/main" id="{45C1339B-15B7-4139-B7AA-DBCC11479D21}"/>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70473" y="1411111"/>
            <a:ext cx="5753286" cy="3835524"/>
          </a:xfrm>
          <a:prstGeom prst="rect">
            <a:avLst/>
          </a:prstGeom>
        </p:spPr>
      </p:pic>
      <p:sp>
        <p:nvSpPr>
          <p:cNvPr id="5" name="textruta 4">
            <a:extLst>
              <a:ext uri="{FF2B5EF4-FFF2-40B4-BE49-F238E27FC236}">
                <a16:creationId xmlns:a16="http://schemas.microsoft.com/office/drawing/2014/main" id="{B6E11DCE-C5A6-4B37-BBCA-1AA146B53E54}"/>
              </a:ext>
            </a:extLst>
          </p:cNvPr>
          <p:cNvSpPr txBox="1"/>
          <p:nvPr/>
        </p:nvSpPr>
        <p:spPr>
          <a:xfrm>
            <a:off x="1323426" y="570239"/>
            <a:ext cx="10198101" cy="584775"/>
          </a:xfrm>
          <a:prstGeom prst="rect">
            <a:avLst/>
          </a:prstGeom>
          <a:noFill/>
        </p:spPr>
        <p:txBody>
          <a:bodyPr wrap="square" rtlCol="0">
            <a:spAutoFit/>
          </a:bodyPr>
          <a:lstStyle/>
          <a:p>
            <a:r>
              <a:rPr lang="sv-SE" sz="3200" dirty="0">
                <a:solidFill>
                  <a:schemeClr val="accent4">
                    <a:lumMod val="75000"/>
                  </a:schemeClr>
                </a:solidFill>
                <a:latin typeface="+mj-lt"/>
              </a:rPr>
              <a:t>Laddplatser i organisationen</a:t>
            </a:r>
          </a:p>
        </p:txBody>
      </p:sp>
      <p:sp>
        <p:nvSpPr>
          <p:cNvPr id="6" name="Rektangel 5">
            <a:extLst>
              <a:ext uri="{FF2B5EF4-FFF2-40B4-BE49-F238E27FC236}">
                <a16:creationId xmlns:a16="http://schemas.microsoft.com/office/drawing/2014/main" id="{EDEA017C-1365-4A7E-8100-6D5CA3E3BFD8}"/>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Ljud 3">
            <a:hlinkClick r:id="" action="ppaction://media"/>
            <a:extLst>
              <a:ext uri="{FF2B5EF4-FFF2-40B4-BE49-F238E27FC236}">
                <a16:creationId xmlns:a16="http://schemas.microsoft.com/office/drawing/2014/main" id="{DEF7DA85-E45F-4D1C-895A-604FBB8A56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8772743"/>
      </p:ext>
    </p:extLst>
  </p:cSld>
  <p:clrMapOvr>
    <a:masterClrMapping/>
  </p:clrMapOvr>
  <mc:AlternateContent xmlns:mc="http://schemas.openxmlformats.org/markup-compatibility/2006" xmlns:p14="http://schemas.microsoft.com/office/powerpoint/2010/main">
    <mc:Choice Requires="p14">
      <p:transition spd="slow" p14:dur="2000" advTm="28499"/>
    </mc:Choice>
    <mc:Fallback xmlns="">
      <p:transition spd="slow" advTm="28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CFF87C6-ABD3-44CF-9579-EC36AD35883C}"/>
              </a:ext>
            </a:extLst>
          </p:cNvPr>
          <p:cNvSpPr txBox="1"/>
          <p:nvPr/>
        </p:nvSpPr>
        <p:spPr>
          <a:xfrm>
            <a:off x="812585" y="743007"/>
            <a:ext cx="10198101" cy="584775"/>
          </a:xfrm>
          <a:prstGeom prst="rect">
            <a:avLst/>
          </a:prstGeom>
          <a:noFill/>
        </p:spPr>
        <p:txBody>
          <a:bodyPr wrap="square" rtlCol="0">
            <a:spAutoFit/>
          </a:bodyPr>
          <a:lstStyle/>
          <a:p>
            <a:r>
              <a:rPr lang="sv-SE" sz="3200" dirty="0">
                <a:solidFill>
                  <a:schemeClr val="accent4">
                    <a:lumMod val="75000"/>
                  </a:schemeClr>
                </a:solidFill>
              </a:rPr>
              <a:t>KARTÖVNING (30 MIN)</a:t>
            </a:r>
          </a:p>
        </p:txBody>
      </p:sp>
      <p:sp>
        <p:nvSpPr>
          <p:cNvPr id="3" name="Platshållare för innehåll 2">
            <a:extLst>
              <a:ext uri="{FF2B5EF4-FFF2-40B4-BE49-F238E27FC236}">
                <a16:creationId xmlns:a16="http://schemas.microsoft.com/office/drawing/2014/main" id="{864857BA-BFB8-4CBE-8DA1-20206E232571}"/>
              </a:ext>
            </a:extLst>
          </p:cNvPr>
          <p:cNvSpPr txBox="1">
            <a:spLocks/>
          </p:cNvSpPr>
          <p:nvPr/>
        </p:nvSpPr>
        <p:spPr>
          <a:xfrm>
            <a:off x="812585" y="1643135"/>
            <a:ext cx="5855260" cy="2323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400" indent="0">
              <a:buNone/>
            </a:pPr>
            <a:r>
              <a:rPr lang="sv-SE" sz="2400" dirty="0"/>
              <a:t>Om ni inte redan gjort det, gör en karta i Google Maps över din kommun:</a:t>
            </a:r>
          </a:p>
          <a:p>
            <a:pPr marL="50400" indent="0">
              <a:buNone/>
            </a:pPr>
            <a:r>
              <a:rPr lang="sv-SE" sz="2400" dirty="0">
                <a:hlinkClick r:id="rId3"/>
              </a:rPr>
              <a:t>https://eloh.se/karta-kartnalar-pa-hemsida/</a:t>
            </a:r>
            <a:endParaRPr lang="sv-SE" sz="2400" dirty="0"/>
          </a:p>
          <a:p>
            <a:pPr marL="50400" indent="0">
              <a:buNone/>
            </a:pPr>
            <a:r>
              <a:rPr lang="sv-SE" sz="2400" dirty="0"/>
              <a:t>Eller så kan ni skriva ut fysiska kartor och arbeta utifrån dessa.</a:t>
            </a:r>
          </a:p>
          <a:p>
            <a:pPr marL="50400" indent="0">
              <a:buNone/>
            </a:pPr>
            <a:r>
              <a:rPr lang="sv-SE" sz="2400" dirty="0"/>
              <a:t> </a:t>
            </a:r>
          </a:p>
          <a:p>
            <a:pPr marL="50400" indent="0">
              <a:buNone/>
            </a:pPr>
            <a:r>
              <a:rPr lang="sv-SE" sz="2400" dirty="0"/>
              <a:t>Placera ut kartnålar</a:t>
            </a:r>
          </a:p>
          <a:p>
            <a:pPr marL="50400" indent="0">
              <a:buFont typeface="Arial" panose="020B0604020202020204" pitchFamily="34" charset="0"/>
              <a:buNone/>
            </a:pPr>
            <a:r>
              <a:rPr lang="sv-SE" sz="2400" dirty="0"/>
              <a:t>Kom ihåg att specificera:</a:t>
            </a:r>
          </a:p>
          <a:p>
            <a:pPr lvl="1">
              <a:buFontTx/>
              <a:buChar char="-"/>
            </a:pPr>
            <a:r>
              <a:rPr lang="sv-SE" dirty="0"/>
              <a:t>Vilken typ av laddare</a:t>
            </a:r>
          </a:p>
          <a:p>
            <a:pPr lvl="1">
              <a:buFontTx/>
              <a:buChar char="-"/>
            </a:pPr>
            <a:r>
              <a:rPr lang="sv-SE" dirty="0"/>
              <a:t>Vilka behov laddarna möter</a:t>
            </a:r>
          </a:p>
          <a:p>
            <a:pPr marL="457200" lvl="1" indent="0">
              <a:buNone/>
            </a:pPr>
            <a:endParaRPr lang="sv-SE" dirty="0"/>
          </a:p>
          <a:p>
            <a:pPr marL="457200" lvl="1" indent="0">
              <a:buNone/>
            </a:pPr>
            <a:r>
              <a:rPr lang="sv-SE" sz="1800" dirty="0"/>
              <a:t>Bonus: Lägg in platserna direkt i tabellen i Word-mallen.</a:t>
            </a:r>
            <a:endParaRPr lang="sv-SE" dirty="0"/>
          </a:p>
          <a:p>
            <a:endParaRPr lang="sv-SE" dirty="0"/>
          </a:p>
        </p:txBody>
      </p:sp>
      <p:sp>
        <p:nvSpPr>
          <p:cNvPr id="4" name="textruta 3">
            <a:extLst>
              <a:ext uri="{FF2B5EF4-FFF2-40B4-BE49-F238E27FC236}">
                <a16:creationId xmlns:a16="http://schemas.microsoft.com/office/drawing/2014/main" id="{4E094DEB-2016-4671-AACF-B31DDD462CA5}"/>
              </a:ext>
            </a:extLst>
          </p:cNvPr>
          <p:cNvSpPr txBox="1"/>
          <p:nvPr/>
        </p:nvSpPr>
        <p:spPr>
          <a:xfrm>
            <a:off x="6667845" y="4445893"/>
            <a:ext cx="6871317" cy="646331"/>
          </a:xfrm>
          <a:prstGeom prst="rect">
            <a:avLst/>
          </a:prstGeom>
          <a:noFill/>
        </p:spPr>
        <p:txBody>
          <a:bodyPr wrap="square" rtlCol="0">
            <a:spAutoFit/>
          </a:bodyPr>
          <a:lstStyle/>
          <a:p>
            <a:r>
              <a:rPr lang="sv-SE" i="1" dirty="0"/>
              <a:t>Äger kommunen denna mark eller är den privatägd?</a:t>
            </a:r>
          </a:p>
          <a:p>
            <a:endParaRPr lang="sv-SE" dirty="0"/>
          </a:p>
        </p:txBody>
      </p:sp>
      <p:pic>
        <p:nvPicPr>
          <p:cNvPr id="9" name="Bildobjekt 8">
            <a:extLst>
              <a:ext uri="{FF2B5EF4-FFF2-40B4-BE49-F238E27FC236}">
                <a16:creationId xmlns:a16="http://schemas.microsoft.com/office/drawing/2014/main" id="{F7A853E8-D564-4CEA-BFEF-1D1B97102C8F}"/>
              </a:ext>
            </a:extLst>
          </p:cNvPr>
          <p:cNvPicPr>
            <a:picLocks noChangeAspect="1"/>
          </p:cNvPicPr>
          <p:nvPr/>
        </p:nvPicPr>
        <p:blipFill>
          <a:blip r:embed="rId4"/>
          <a:stretch>
            <a:fillRect/>
          </a:stretch>
        </p:blipFill>
        <p:spPr>
          <a:xfrm>
            <a:off x="6834315" y="1458587"/>
            <a:ext cx="4545100" cy="2725697"/>
          </a:xfrm>
          <a:prstGeom prst="rect">
            <a:avLst/>
          </a:prstGeom>
        </p:spPr>
      </p:pic>
      <p:sp>
        <p:nvSpPr>
          <p:cNvPr id="6" name="Rektangel 5">
            <a:extLst>
              <a:ext uri="{FF2B5EF4-FFF2-40B4-BE49-F238E27FC236}">
                <a16:creationId xmlns:a16="http://schemas.microsoft.com/office/drawing/2014/main" id="{1C51033B-794D-401B-8D1B-9912019C2782}"/>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10038255"/>
      </p:ext>
    </p:extLst>
  </p:cSld>
  <p:clrMapOvr>
    <a:masterClrMapping/>
  </p:clrMapOvr>
  <mc:AlternateContent xmlns:mc="http://schemas.openxmlformats.org/markup-compatibility/2006" xmlns:p14="http://schemas.microsoft.com/office/powerpoint/2010/main">
    <mc:Choice Requires="p14">
      <p:transition spd="slow" p14:dur="2000" advTm="13393"/>
    </mc:Choice>
    <mc:Fallback xmlns="">
      <p:transition spd="slow" advTm="13393"/>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8A1011-9E9F-4277-9552-66F4448AE72E}"/>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kern="1200" dirty="0">
                <a:solidFill>
                  <a:schemeClr val="tx1"/>
                </a:solidFill>
                <a:latin typeface="+mj-lt"/>
                <a:ea typeface="+mj-ea"/>
                <a:cs typeface="+mj-cs"/>
              </a:rPr>
              <a:t>Summering</a:t>
            </a:r>
            <a:br>
              <a:rPr lang="en-US" sz="6000" kern="1200" dirty="0">
                <a:solidFill>
                  <a:schemeClr val="tx1"/>
                </a:solidFill>
                <a:latin typeface="+mj-lt"/>
                <a:ea typeface="+mj-ea"/>
                <a:cs typeface="+mj-cs"/>
              </a:rPr>
            </a:br>
            <a:endParaRPr lang="en-US" sz="6000" kern="1200" dirty="0">
              <a:solidFill>
                <a:schemeClr val="tx1"/>
              </a:solidFill>
              <a:latin typeface="+mj-lt"/>
              <a:ea typeface="+mj-ea"/>
              <a:cs typeface="+mj-cs"/>
            </a:endParaRPr>
          </a:p>
        </p:txBody>
      </p:sp>
      <p:pic>
        <p:nvPicPr>
          <p:cNvPr id="6" name="Bild 5" descr="Utgång kontur">
            <a:extLst>
              <a:ext uri="{FF2B5EF4-FFF2-40B4-BE49-F238E27FC236}">
                <a16:creationId xmlns:a16="http://schemas.microsoft.com/office/drawing/2014/main" id="{417A9A62-A80F-4A91-8D24-2BDCB626490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7941" y="720993"/>
            <a:ext cx="4047843" cy="4047843"/>
          </a:xfrm>
          <a:prstGeom prst="rect">
            <a:avLst/>
          </a:prstGeom>
        </p:spPr>
      </p:pic>
      <p:sp>
        <p:nvSpPr>
          <p:cNvPr id="7" name="Rektangel 6">
            <a:extLst>
              <a:ext uri="{FF2B5EF4-FFF2-40B4-BE49-F238E27FC236}">
                <a16:creationId xmlns:a16="http://schemas.microsoft.com/office/drawing/2014/main" id="{D6B16A0F-11CA-4B5F-ACF8-F90C53F62D50}"/>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634023730"/>
      </p:ext>
    </p:extLst>
  </p:cSld>
  <p:clrMapOvr>
    <a:masterClrMapping/>
  </p:clrMapOvr>
  <mc:AlternateContent xmlns:mc="http://schemas.openxmlformats.org/markup-compatibility/2006" xmlns:p14="http://schemas.microsoft.com/office/powerpoint/2010/main">
    <mc:Choice Requires="p14">
      <p:transition spd="slow" p14:dur="2000" advTm="10617"/>
    </mc:Choice>
    <mc:Fallback xmlns="">
      <p:transition spd="slow" advTm="10617"/>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E895E0-1E1D-4C4F-90E8-4CB36CD19F52}"/>
              </a:ext>
            </a:extLst>
          </p:cNvPr>
          <p:cNvSpPr txBox="1">
            <a:spLocks/>
          </p:cNvSpPr>
          <p:nvPr/>
        </p:nvSpPr>
        <p:spPr>
          <a:xfrm>
            <a:off x="1716915" y="1084520"/>
            <a:ext cx="6084694" cy="223836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sv-SE" sz="4000" b="1" dirty="0">
              <a:solidFill>
                <a:schemeClr val="accent2"/>
              </a:solidFill>
            </a:endParaRPr>
          </a:p>
          <a:p>
            <a:pPr algn="ctr"/>
            <a:r>
              <a:rPr lang="sv-SE" sz="4000" dirty="0">
                <a:solidFill>
                  <a:schemeClr val="accent2"/>
                </a:solidFill>
              </a:rPr>
              <a:t>Reflektera gärna över…</a:t>
            </a:r>
          </a:p>
          <a:p>
            <a:pPr algn="ctr"/>
            <a:endParaRPr lang="sv-SE" sz="4000" dirty="0">
              <a:solidFill>
                <a:schemeClr val="accent2"/>
              </a:solidFill>
            </a:endParaRPr>
          </a:p>
          <a:p>
            <a:pPr algn="ctr"/>
            <a:r>
              <a:rPr lang="sv-SE" sz="4000" dirty="0">
                <a:solidFill>
                  <a:schemeClr val="accent2"/>
                </a:solidFill>
              </a:rPr>
              <a:t>Vad kom vi fram till?</a:t>
            </a:r>
          </a:p>
          <a:p>
            <a:pPr algn="ctr"/>
            <a:endParaRPr lang="sv-SE" sz="4000" dirty="0">
              <a:solidFill>
                <a:schemeClr val="accent2"/>
              </a:solidFill>
            </a:endParaRPr>
          </a:p>
          <a:p>
            <a:pPr algn="ctr"/>
            <a:r>
              <a:rPr lang="sv-SE" sz="4000" b="1" dirty="0">
                <a:solidFill>
                  <a:schemeClr val="accent2"/>
                </a:solidFill>
              </a:rPr>
              <a:t>Vilka tar det vidare?</a:t>
            </a:r>
          </a:p>
          <a:p>
            <a:pPr algn="ctr"/>
            <a:endParaRPr lang="sv-SE" sz="4000" b="1" dirty="0">
              <a:solidFill>
                <a:schemeClr val="accent2"/>
              </a:solidFill>
            </a:endParaRPr>
          </a:p>
          <a:p>
            <a:pPr algn="ctr"/>
            <a:r>
              <a:rPr lang="sv-SE" sz="4000" b="1" dirty="0">
                <a:solidFill>
                  <a:schemeClr val="accent2"/>
                </a:solidFill>
              </a:rPr>
              <a:t>Hur och när?</a:t>
            </a:r>
          </a:p>
          <a:p>
            <a:pPr algn="ctr"/>
            <a:endParaRPr lang="sv-SE" sz="5400" b="1" dirty="0">
              <a:solidFill>
                <a:schemeClr val="accent2"/>
              </a:solidFill>
            </a:endParaRPr>
          </a:p>
        </p:txBody>
      </p:sp>
      <p:pic>
        <p:nvPicPr>
          <p:cNvPr id="6" name="Bildobjekt 5" descr="En bild som visar utomhus, byggnad, bil, gata&#10;&#10;Automatiskt genererad beskrivning">
            <a:extLst>
              <a:ext uri="{FF2B5EF4-FFF2-40B4-BE49-F238E27FC236}">
                <a16:creationId xmlns:a16="http://schemas.microsoft.com/office/drawing/2014/main" id="{E6A011D5-4751-4B13-9D34-55BE8A1FBC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4828" y="1084520"/>
            <a:ext cx="3166983" cy="4433777"/>
          </a:xfrm>
          <a:prstGeom prst="rect">
            <a:avLst/>
          </a:prstGeom>
        </p:spPr>
      </p:pic>
      <p:sp>
        <p:nvSpPr>
          <p:cNvPr id="4" name="Rektangel 3">
            <a:extLst>
              <a:ext uri="{FF2B5EF4-FFF2-40B4-BE49-F238E27FC236}">
                <a16:creationId xmlns:a16="http://schemas.microsoft.com/office/drawing/2014/main" id="{BEABFC0E-4373-48FA-8831-34E664032144}"/>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ktangel 4">
            <a:extLst>
              <a:ext uri="{FF2B5EF4-FFF2-40B4-BE49-F238E27FC236}">
                <a16:creationId xmlns:a16="http://schemas.microsoft.com/office/drawing/2014/main" id="{DE7C22DA-77F8-455F-B84F-1E5F9834C989}"/>
              </a:ext>
            </a:extLst>
          </p:cNvPr>
          <p:cNvSpPr/>
          <p:nvPr/>
        </p:nvSpPr>
        <p:spPr>
          <a:xfrm>
            <a:off x="152400" y="66224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94270897"/>
      </p:ext>
    </p:extLst>
  </p:cSld>
  <p:clrMapOvr>
    <a:masterClrMapping/>
  </p:clrMapOvr>
  <mc:AlternateContent xmlns:mc="http://schemas.openxmlformats.org/markup-compatibility/2006" xmlns:p14="http://schemas.microsoft.com/office/powerpoint/2010/main">
    <mc:Choice Requires="p14">
      <p:transition spd="slow" p14:dur="2000" advTm="9290"/>
    </mc:Choice>
    <mc:Fallback xmlns="">
      <p:transition spd="slow" advTm="929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31D2A3A-FB78-4F86-8F1B-9D6FAB171521}"/>
              </a:ext>
            </a:extLst>
          </p:cNvPr>
          <p:cNvSpPr txBox="1"/>
          <p:nvPr/>
        </p:nvSpPr>
        <p:spPr>
          <a:xfrm>
            <a:off x="1263826" y="855732"/>
            <a:ext cx="8157411" cy="523220"/>
          </a:xfrm>
          <a:prstGeom prst="rect">
            <a:avLst/>
          </a:prstGeom>
          <a:noFill/>
        </p:spPr>
        <p:txBody>
          <a:bodyPr wrap="square" rtlCol="0">
            <a:spAutoFit/>
          </a:bodyPr>
          <a:lstStyle/>
          <a:p>
            <a:r>
              <a:rPr lang="sv-SE" sz="2800" b="1" dirty="0">
                <a:solidFill>
                  <a:schemeClr val="accent2">
                    <a:lumMod val="75000"/>
                  </a:schemeClr>
                </a:solidFill>
              </a:rPr>
              <a:t>Processförslag</a:t>
            </a:r>
          </a:p>
        </p:txBody>
      </p:sp>
      <p:sp>
        <p:nvSpPr>
          <p:cNvPr id="7" name="Pil: höger 6">
            <a:extLst>
              <a:ext uri="{FF2B5EF4-FFF2-40B4-BE49-F238E27FC236}">
                <a16:creationId xmlns:a16="http://schemas.microsoft.com/office/drawing/2014/main" id="{9BC1FFD9-5703-4AE5-A2EC-D1873AEAD72D}"/>
              </a:ext>
            </a:extLst>
          </p:cNvPr>
          <p:cNvSpPr/>
          <p:nvPr/>
        </p:nvSpPr>
        <p:spPr>
          <a:xfrm>
            <a:off x="563225" y="3263623"/>
            <a:ext cx="8650048" cy="1265041"/>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NÄR?</a:t>
            </a:r>
          </a:p>
        </p:txBody>
      </p:sp>
      <p:sp>
        <p:nvSpPr>
          <p:cNvPr id="9" name="Ellips 8">
            <a:extLst>
              <a:ext uri="{FF2B5EF4-FFF2-40B4-BE49-F238E27FC236}">
                <a16:creationId xmlns:a16="http://schemas.microsoft.com/office/drawing/2014/main" id="{1F349B6B-2023-429F-B6B4-14C0D5C1074F}"/>
              </a:ext>
            </a:extLst>
          </p:cNvPr>
          <p:cNvSpPr/>
          <p:nvPr/>
        </p:nvSpPr>
        <p:spPr>
          <a:xfrm>
            <a:off x="9868786" y="3263624"/>
            <a:ext cx="1759990" cy="145391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Färdig strategi</a:t>
            </a:r>
          </a:p>
        </p:txBody>
      </p:sp>
      <p:pic>
        <p:nvPicPr>
          <p:cNvPr id="11" name="Bildobjekt 10" descr="En bild som visar ritning&#10;&#10;Automatiskt genererad beskrivning">
            <a:extLst>
              <a:ext uri="{FF2B5EF4-FFF2-40B4-BE49-F238E27FC236}">
                <a16:creationId xmlns:a16="http://schemas.microsoft.com/office/drawing/2014/main" id="{6796A274-69FE-480F-8B80-926657423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2862" y="4717538"/>
            <a:ext cx="4151405" cy="1556777"/>
          </a:xfrm>
          <a:prstGeom prst="rect">
            <a:avLst/>
          </a:prstGeom>
          <a:noFill/>
        </p:spPr>
      </p:pic>
      <p:graphicFrame>
        <p:nvGraphicFramePr>
          <p:cNvPr id="12" name="Diagram 11">
            <a:extLst>
              <a:ext uri="{FF2B5EF4-FFF2-40B4-BE49-F238E27FC236}">
                <a16:creationId xmlns:a16="http://schemas.microsoft.com/office/drawing/2014/main" id="{1C7CEBE9-823C-48E7-97C3-C482F98030DE}"/>
              </a:ext>
            </a:extLst>
          </p:cNvPr>
          <p:cNvGraphicFramePr/>
          <p:nvPr/>
        </p:nvGraphicFramePr>
        <p:xfrm>
          <a:off x="209610" y="1117342"/>
          <a:ext cx="11772780" cy="2747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ktangel 7">
            <a:extLst>
              <a:ext uri="{FF2B5EF4-FFF2-40B4-BE49-F238E27FC236}">
                <a16:creationId xmlns:a16="http://schemas.microsoft.com/office/drawing/2014/main" id="{F7F7A417-B17B-4FE6-A5F6-41CE678F69C6}"/>
              </a:ext>
            </a:extLst>
          </p:cNvPr>
          <p:cNvSpPr/>
          <p:nvPr/>
        </p:nvSpPr>
        <p:spPr>
          <a:xfrm>
            <a:off x="0" y="6470072"/>
            <a:ext cx="12192000" cy="3879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0" name="Picture 4" descr="Free Free Check Mark, Download Free Free Check Mark png images, Free  ClipArts on Clipart Library">
            <a:extLst>
              <a:ext uri="{FF2B5EF4-FFF2-40B4-BE49-F238E27FC236}">
                <a16:creationId xmlns:a16="http://schemas.microsoft.com/office/drawing/2014/main" id="{55FFB3A2-C9F0-4F58-B784-7E8292578DB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636" y="2861846"/>
            <a:ext cx="583190" cy="539279"/>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7E3B478D-15C9-44D0-8F87-A98098AF49BF}"/>
              </a:ext>
            </a:extLst>
          </p:cNvPr>
          <p:cNvSpPr txBox="1"/>
          <p:nvPr/>
        </p:nvSpPr>
        <p:spPr>
          <a:xfrm>
            <a:off x="2131650" y="2848349"/>
            <a:ext cx="1163782" cy="584775"/>
          </a:xfrm>
          <a:prstGeom prst="rect">
            <a:avLst/>
          </a:prstGeom>
          <a:noFill/>
        </p:spPr>
        <p:txBody>
          <a:bodyPr wrap="square" rtlCol="0">
            <a:spAutoFit/>
          </a:bodyPr>
          <a:lstStyle/>
          <a:p>
            <a:r>
              <a:rPr lang="sv-SE" sz="1600" dirty="0"/>
              <a:t>Färdigställ</a:t>
            </a:r>
          </a:p>
          <a:p>
            <a:r>
              <a:rPr lang="sv-SE" sz="1600" dirty="0"/>
              <a:t>Ansvarig?</a:t>
            </a:r>
          </a:p>
        </p:txBody>
      </p:sp>
      <p:sp>
        <p:nvSpPr>
          <p:cNvPr id="13" name="textruta 12">
            <a:extLst>
              <a:ext uri="{FF2B5EF4-FFF2-40B4-BE49-F238E27FC236}">
                <a16:creationId xmlns:a16="http://schemas.microsoft.com/office/drawing/2014/main" id="{C8748430-DCCA-4FF8-9FA6-AF896A86F29E}"/>
              </a:ext>
            </a:extLst>
          </p:cNvPr>
          <p:cNvSpPr txBox="1"/>
          <p:nvPr/>
        </p:nvSpPr>
        <p:spPr>
          <a:xfrm>
            <a:off x="3623288" y="2925070"/>
            <a:ext cx="1335982" cy="338554"/>
          </a:xfrm>
          <a:prstGeom prst="rect">
            <a:avLst/>
          </a:prstGeom>
          <a:noFill/>
        </p:spPr>
        <p:txBody>
          <a:bodyPr wrap="square" rtlCol="0">
            <a:spAutoFit/>
          </a:bodyPr>
          <a:lstStyle/>
          <a:p>
            <a:r>
              <a:rPr lang="sv-SE" sz="1600" dirty="0"/>
              <a:t>Sätt datum</a:t>
            </a:r>
          </a:p>
        </p:txBody>
      </p:sp>
      <p:sp>
        <p:nvSpPr>
          <p:cNvPr id="14" name="textruta 13">
            <a:extLst>
              <a:ext uri="{FF2B5EF4-FFF2-40B4-BE49-F238E27FC236}">
                <a16:creationId xmlns:a16="http://schemas.microsoft.com/office/drawing/2014/main" id="{C01BDCE8-CDC7-4E83-BFA6-30A3755CF955}"/>
              </a:ext>
            </a:extLst>
          </p:cNvPr>
          <p:cNvSpPr txBox="1"/>
          <p:nvPr/>
        </p:nvSpPr>
        <p:spPr>
          <a:xfrm>
            <a:off x="5287126" y="2925070"/>
            <a:ext cx="1335982" cy="338554"/>
          </a:xfrm>
          <a:prstGeom prst="rect">
            <a:avLst/>
          </a:prstGeom>
          <a:noFill/>
        </p:spPr>
        <p:txBody>
          <a:bodyPr wrap="square" rtlCol="0">
            <a:spAutoFit/>
          </a:bodyPr>
          <a:lstStyle/>
          <a:p>
            <a:r>
              <a:rPr lang="sv-SE" sz="1600" dirty="0"/>
              <a:t>Ansvarig?</a:t>
            </a:r>
          </a:p>
        </p:txBody>
      </p:sp>
      <p:sp>
        <p:nvSpPr>
          <p:cNvPr id="15" name="textruta 14">
            <a:extLst>
              <a:ext uri="{FF2B5EF4-FFF2-40B4-BE49-F238E27FC236}">
                <a16:creationId xmlns:a16="http://schemas.microsoft.com/office/drawing/2014/main" id="{AE5FCB8E-6C09-4896-A3DC-3ED73510C25C}"/>
              </a:ext>
            </a:extLst>
          </p:cNvPr>
          <p:cNvSpPr txBox="1"/>
          <p:nvPr/>
        </p:nvSpPr>
        <p:spPr>
          <a:xfrm>
            <a:off x="8823789" y="2908193"/>
            <a:ext cx="1335982" cy="584775"/>
          </a:xfrm>
          <a:prstGeom prst="rect">
            <a:avLst/>
          </a:prstGeom>
          <a:noFill/>
        </p:spPr>
        <p:txBody>
          <a:bodyPr wrap="square" rtlCol="0">
            <a:spAutoFit/>
          </a:bodyPr>
          <a:lstStyle/>
          <a:p>
            <a:r>
              <a:rPr lang="sv-SE" sz="1600" dirty="0"/>
              <a:t>Tidpunkt</a:t>
            </a:r>
          </a:p>
          <a:p>
            <a:r>
              <a:rPr lang="sv-SE" sz="1600" dirty="0"/>
              <a:t>När?</a:t>
            </a:r>
          </a:p>
        </p:txBody>
      </p:sp>
      <p:sp>
        <p:nvSpPr>
          <p:cNvPr id="16" name="textruta 15">
            <a:extLst>
              <a:ext uri="{FF2B5EF4-FFF2-40B4-BE49-F238E27FC236}">
                <a16:creationId xmlns:a16="http://schemas.microsoft.com/office/drawing/2014/main" id="{0230F5E4-1591-4A5B-B121-92D1D2226136}"/>
              </a:ext>
            </a:extLst>
          </p:cNvPr>
          <p:cNvSpPr txBox="1"/>
          <p:nvPr/>
        </p:nvSpPr>
        <p:spPr>
          <a:xfrm>
            <a:off x="7183998" y="2908193"/>
            <a:ext cx="1335982" cy="338554"/>
          </a:xfrm>
          <a:prstGeom prst="rect">
            <a:avLst/>
          </a:prstGeom>
          <a:noFill/>
        </p:spPr>
        <p:txBody>
          <a:bodyPr wrap="square" rtlCol="0">
            <a:spAutoFit/>
          </a:bodyPr>
          <a:lstStyle/>
          <a:p>
            <a:r>
              <a:rPr lang="sv-SE" sz="1600" dirty="0"/>
              <a:t>Deadline</a:t>
            </a:r>
          </a:p>
        </p:txBody>
      </p:sp>
      <p:sp>
        <p:nvSpPr>
          <p:cNvPr id="17" name="textruta 16">
            <a:extLst>
              <a:ext uri="{FF2B5EF4-FFF2-40B4-BE49-F238E27FC236}">
                <a16:creationId xmlns:a16="http://schemas.microsoft.com/office/drawing/2014/main" id="{9AE60A8C-0834-4EBB-B819-4E06D083C879}"/>
              </a:ext>
            </a:extLst>
          </p:cNvPr>
          <p:cNvSpPr txBox="1"/>
          <p:nvPr/>
        </p:nvSpPr>
        <p:spPr>
          <a:xfrm>
            <a:off x="10469601" y="2908193"/>
            <a:ext cx="1335982" cy="338554"/>
          </a:xfrm>
          <a:prstGeom prst="rect">
            <a:avLst/>
          </a:prstGeom>
          <a:noFill/>
        </p:spPr>
        <p:txBody>
          <a:bodyPr wrap="square" rtlCol="0">
            <a:spAutoFit/>
          </a:bodyPr>
          <a:lstStyle/>
          <a:p>
            <a:r>
              <a:rPr lang="sv-SE" sz="1600" dirty="0"/>
              <a:t>Deadline</a:t>
            </a:r>
          </a:p>
        </p:txBody>
      </p:sp>
    </p:spTree>
    <p:extLst>
      <p:ext uri="{BB962C8B-B14F-4D97-AF65-F5344CB8AC3E}">
        <p14:creationId xmlns:p14="http://schemas.microsoft.com/office/powerpoint/2010/main" val="2582248500"/>
      </p:ext>
    </p:extLst>
  </p:cSld>
  <p:clrMapOvr>
    <a:masterClrMapping/>
  </p:clrMapOvr>
  <mc:AlternateContent xmlns:mc="http://schemas.openxmlformats.org/markup-compatibility/2006" xmlns:p14="http://schemas.microsoft.com/office/powerpoint/2010/main">
    <mc:Choice Requires="p14">
      <p:transition spd="slow" p14:dur="2000" advTm="61791"/>
    </mc:Choice>
    <mc:Fallback xmlns="">
      <p:transition spd="slow" advTm="61791"/>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D3DCB64-8806-4962-A2ED-1B039366472D}"/>
              </a:ext>
            </a:extLst>
          </p:cNvPr>
          <p:cNvSpPr txBox="1"/>
          <p:nvPr/>
        </p:nvSpPr>
        <p:spPr>
          <a:xfrm>
            <a:off x="1444391" y="864964"/>
            <a:ext cx="6821905" cy="4401205"/>
          </a:xfrm>
          <a:prstGeom prst="rect">
            <a:avLst/>
          </a:prstGeom>
          <a:noFill/>
        </p:spPr>
        <p:txBody>
          <a:bodyPr wrap="square" rtlCol="0">
            <a:spAutoFit/>
          </a:bodyPr>
          <a:lstStyle/>
          <a:p>
            <a:r>
              <a:rPr lang="sv-SE" sz="2800" b="1" dirty="0">
                <a:solidFill>
                  <a:schemeClr val="accent4">
                    <a:lumMod val="75000"/>
                  </a:schemeClr>
                </a:solidFill>
                <a:latin typeface="+mj-lt"/>
              </a:rPr>
              <a:t>Tips för nästkommande möte</a:t>
            </a:r>
          </a:p>
          <a:p>
            <a:endParaRPr lang="sv-SE" dirty="0"/>
          </a:p>
          <a:p>
            <a:r>
              <a:rPr lang="sv-SE" dirty="0"/>
              <a:t>Se över kartorna på nytt &amp; prioritera </a:t>
            </a:r>
          </a:p>
          <a:p>
            <a:endParaRPr lang="sv-SE" dirty="0"/>
          </a:p>
          <a:p>
            <a:r>
              <a:rPr lang="sv-SE" dirty="0"/>
              <a:t>Elnätskapacitet på utvalda platserna?</a:t>
            </a:r>
          </a:p>
          <a:p>
            <a:endParaRPr lang="sv-SE" dirty="0"/>
          </a:p>
          <a:p>
            <a:r>
              <a:rPr lang="sv-SE" dirty="0"/>
              <a:t>Ändra/ta bort/lägg till i strategin</a:t>
            </a:r>
          </a:p>
          <a:p>
            <a:endParaRPr lang="sv-SE" dirty="0"/>
          </a:p>
          <a:p>
            <a:r>
              <a:rPr lang="sv-SE" dirty="0"/>
              <a:t>Är målförslag och ambition bra? </a:t>
            </a:r>
          </a:p>
          <a:p>
            <a:pPr marL="285750" indent="-285750">
              <a:buFont typeface="Arial" panose="020B0604020202020204" pitchFamily="34" charset="0"/>
              <a:buChar char="•"/>
            </a:pPr>
            <a:endParaRPr lang="sv-SE" dirty="0"/>
          </a:p>
          <a:p>
            <a:r>
              <a:rPr lang="sv-SE" dirty="0"/>
              <a:t>Förankra. Vilka behöver kontaktas och när?</a:t>
            </a:r>
          </a:p>
          <a:p>
            <a:r>
              <a:rPr lang="sv-SE" dirty="0"/>
              <a:t>Vilken ordning för politiska beslut gäller? </a:t>
            </a:r>
          </a:p>
          <a:p>
            <a:endParaRPr lang="sv-SE" dirty="0"/>
          </a:p>
          <a:p>
            <a:r>
              <a:rPr lang="sv-SE" dirty="0"/>
              <a:t>Skarpa deadlines?</a:t>
            </a:r>
          </a:p>
          <a:p>
            <a:endParaRPr lang="sv-SE" dirty="0"/>
          </a:p>
        </p:txBody>
      </p:sp>
      <p:pic>
        <p:nvPicPr>
          <p:cNvPr id="6" name="Bildobjekt 5" descr="En bild som visar ritning&#10;&#10;Automatiskt genererad beskrivning">
            <a:extLst>
              <a:ext uri="{FF2B5EF4-FFF2-40B4-BE49-F238E27FC236}">
                <a16:creationId xmlns:a16="http://schemas.microsoft.com/office/drawing/2014/main" id="{857B3E73-FD90-4E22-A435-485B7EFECB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9861" y="4247160"/>
            <a:ext cx="4151405" cy="1556777"/>
          </a:xfrm>
          <a:prstGeom prst="rect">
            <a:avLst/>
          </a:prstGeom>
          <a:noFill/>
        </p:spPr>
      </p:pic>
      <p:sp>
        <p:nvSpPr>
          <p:cNvPr id="4" name="Ellips 3">
            <a:extLst>
              <a:ext uri="{FF2B5EF4-FFF2-40B4-BE49-F238E27FC236}">
                <a16:creationId xmlns:a16="http://schemas.microsoft.com/office/drawing/2014/main" id="{76D4EA4A-1FDE-4F9F-A231-1A4499C1AC5E}"/>
              </a:ext>
            </a:extLst>
          </p:cNvPr>
          <p:cNvSpPr/>
          <p:nvPr/>
        </p:nvSpPr>
        <p:spPr>
          <a:xfrm>
            <a:off x="7827271" y="771673"/>
            <a:ext cx="3327990" cy="383835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5" name="Bild 4" descr="Kvarter kontur">
            <a:extLst>
              <a:ext uri="{FF2B5EF4-FFF2-40B4-BE49-F238E27FC236}">
                <a16:creationId xmlns:a16="http://schemas.microsoft.com/office/drawing/2014/main" id="{080BDBBA-150A-4312-BC23-A4D5E9F22E6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32956" y="1154231"/>
            <a:ext cx="2716620" cy="2716620"/>
          </a:xfrm>
          <a:prstGeom prst="rect">
            <a:avLst/>
          </a:prstGeom>
        </p:spPr>
      </p:pic>
      <p:sp>
        <p:nvSpPr>
          <p:cNvPr id="7" name="Rektangel 6">
            <a:extLst>
              <a:ext uri="{FF2B5EF4-FFF2-40B4-BE49-F238E27FC236}">
                <a16:creationId xmlns:a16="http://schemas.microsoft.com/office/drawing/2014/main" id="{EF53C5E2-D476-4934-9762-6632F0E08237}"/>
              </a:ext>
            </a:extLst>
          </p:cNvPr>
          <p:cNvSpPr/>
          <p:nvPr/>
        </p:nvSpPr>
        <p:spPr>
          <a:xfrm>
            <a:off x="0" y="6470072"/>
            <a:ext cx="12192000" cy="3879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593277990"/>
      </p:ext>
    </p:extLst>
  </p:cSld>
  <p:clrMapOvr>
    <a:masterClrMapping/>
  </p:clrMapOvr>
  <mc:AlternateContent xmlns:mc="http://schemas.openxmlformats.org/markup-compatibility/2006" xmlns:p14="http://schemas.microsoft.com/office/powerpoint/2010/main">
    <mc:Choice Requires="p14">
      <p:transition spd="slow" p14:dur="2000" advTm="14423"/>
    </mc:Choice>
    <mc:Fallback xmlns="">
      <p:transition spd="slow" advTm="1442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0.9"/>
</p:tagLst>
</file>

<file path=ppt/tags/tag10.xml><?xml version="1.0" encoding="utf-8"?>
<p:tagLst xmlns:a="http://schemas.openxmlformats.org/drawingml/2006/main" xmlns:r="http://schemas.openxmlformats.org/officeDocument/2006/relationships" xmlns:p="http://schemas.openxmlformats.org/presentationml/2006/main">
  <p:tag name="TIMING" val="|6.5|2.5|0.7|0.6|8.1|28.3"/>
</p:tagLst>
</file>

<file path=ppt/tags/tag11.xml><?xml version="1.0" encoding="utf-8"?>
<p:tagLst xmlns:a="http://schemas.openxmlformats.org/drawingml/2006/main" xmlns:r="http://schemas.openxmlformats.org/officeDocument/2006/relationships" xmlns:p="http://schemas.openxmlformats.org/presentationml/2006/main">
  <p:tag name="TIMING" val="|1.4|0.8|0.5|0.7"/>
</p:tagLst>
</file>

<file path=ppt/tags/tag12.xml><?xml version="1.0" encoding="utf-8"?>
<p:tagLst xmlns:a="http://schemas.openxmlformats.org/drawingml/2006/main" xmlns:r="http://schemas.openxmlformats.org/officeDocument/2006/relationships" xmlns:p="http://schemas.openxmlformats.org/presentationml/2006/main">
  <p:tag name="TIMING" val="|3.4"/>
</p:tagLst>
</file>

<file path=ppt/tags/tag13.xml><?xml version="1.0" encoding="utf-8"?>
<p:tagLst xmlns:a="http://schemas.openxmlformats.org/drawingml/2006/main" xmlns:r="http://schemas.openxmlformats.org/officeDocument/2006/relationships" xmlns:p="http://schemas.openxmlformats.org/presentationml/2006/main">
  <p:tag name="TIMING" val="|2.4|1.6|1.3"/>
</p:tagLst>
</file>

<file path=ppt/tags/tag14.xml><?xml version="1.0" encoding="utf-8"?>
<p:tagLst xmlns:a="http://schemas.openxmlformats.org/drawingml/2006/main" xmlns:r="http://schemas.openxmlformats.org/officeDocument/2006/relationships" xmlns:p="http://schemas.openxmlformats.org/presentationml/2006/main">
  <p:tag name="TIMING" val="|0.6"/>
</p:tagLst>
</file>

<file path=ppt/tags/tag15.xml><?xml version="1.0" encoding="utf-8"?>
<p:tagLst xmlns:a="http://schemas.openxmlformats.org/drawingml/2006/main" xmlns:r="http://schemas.openxmlformats.org/officeDocument/2006/relationships" xmlns:p="http://schemas.openxmlformats.org/presentationml/2006/main">
  <p:tag name="TIMING" val="|41.8"/>
</p:tagLst>
</file>

<file path=ppt/tags/tag16.xml><?xml version="1.0" encoding="utf-8"?>
<p:tagLst xmlns:a="http://schemas.openxmlformats.org/drawingml/2006/main" xmlns:r="http://schemas.openxmlformats.org/officeDocument/2006/relationships" xmlns:p="http://schemas.openxmlformats.org/presentationml/2006/main">
  <p:tag name="TIMING" val="|1.2|0.9"/>
</p:tagLst>
</file>

<file path=ppt/tags/tag17.xml><?xml version="1.0" encoding="utf-8"?>
<p:tagLst xmlns:a="http://schemas.openxmlformats.org/drawingml/2006/main" xmlns:r="http://schemas.openxmlformats.org/officeDocument/2006/relationships" xmlns:p="http://schemas.openxmlformats.org/presentationml/2006/main">
  <p:tag name="TIMING" val="|4.9"/>
</p:tagLst>
</file>

<file path=ppt/tags/tag18.xml><?xml version="1.0" encoding="utf-8"?>
<p:tagLst xmlns:a="http://schemas.openxmlformats.org/drawingml/2006/main" xmlns:r="http://schemas.openxmlformats.org/officeDocument/2006/relationships" xmlns:p="http://schemas.openxmlformats.org/presentationml/2006/main">
  <p:tag name="TIMING" val="|1.7|1.2|2.5"/>
</p:tagLst>
</file>

<file path=ppt/tags/tag2.xml><?xml version="1.0" encoding="utf-8"?>
<p:tagLst xmlns:a="http://schemas.openxmlformats.org/drawingml/2006/main" xmlns:r="http://schemas.openxmlformats.org/officeDocument/2006/relationships" xmlns:p="http://schemas.openxmlformats.org/presentationml/2006/main">
  <p:tag name="TIMING" val="|6.8"/>
</p:tagLst>
</file>

<file path=ppt/tags/tag3.xml><?xml version="1.0" encoding="utf-8"?>
<p:tagLst xmlns:a="http://schemas.openxmlformats.org/drawingml/2006/main" xmlns:r="http://schemas.openxmlformats.org/officeDocument/2006/relationships" xmlns:p="http://schemas.openxmlformats.org/presentationml/2006/main">
  <p:tag name="TIMING" val="|4.6|0.5|1.4|0.5|0.8"/>
</p:tagLst>
</file>

<file path=ppt/tags/tag4.xml><?xml version="1.0" encoding="utf-8"?>
<p:tagLst xmlns:a="http://schemas.openxmlformats.org/drawingml/2006/main" xmlns:r="http://schemas.openxmlformats.org/officeDocument/2006/relationships" xmlns:p="http://schemas.openxmlformats.org/presentationml/2006/main">
  <p:tag name="TIMING" val="|9.8|1|0.8"/>
</p:tagLst>
</file>

<file path=ppt/tags/tag5.xml><?xml version="1.0" encoding="utf-8"?>
<p:tagLst xmlns:a="http://schemas.openxmlformats.org/drawingml/2006/main" xmlns:r="http://schemas.openxmlformats.org/officeDocument/2006/relationships" xmlns:p="http://schemas.openxmlformats.org/presentationml/2006/main">
  <p:tag name="TIMING" val="|0.3|0.5|0.5"/>
</p:tagLst>
</file>

<file path=ppt/tags/tag6.xml><?xml version="1.0" encoding="utf-8"?>
<p:tagLst xmlns:a="http://schemas.openxmlformats.org/drawingml/2006/main" xmlns:r="http://schemas.openxmlformats.org/officeDocument/2006/relationships" xmlns:p="http://schemas.openxmlformats.org/presentationml/2006/main">
  <p:tag name="TIMING" val="|2.1|1|0.5|0.6|0.6|0.6"/>
</p:tagLst>
</file>

<file path=ppt/tags/tag7.xml><?xml version="1.0" encoding="utf-8"?>
<p:tagLst xmlns:a="http://schemas.openxmlformats.org/drawingml/2006/main" xmlns:r="http://schemas.openxmlformats.org/officeDocument/2006/relationships" xmlns:p="http://schemas.openxmlformats.org/presentationml/2006/main">
  <p:tag name="TIMING" val="|1.6|13.6|1.4"/>
</p:tagLst>
</file>

<file path=ppt/tags/tag8.xml><?xml version="1.0" encoding="utf-8"?>
<p:tagLst xmlns:a="http://schemas.openxmlformats.org/drawingml/2006/main" xmlns:r="http://schemas.openxmlformats.org/officeDocument/2006/relationships" xmlns:p="http://schemas.openxmlformats.org/presentationml/2006/main">
  <p:tag name="TIMING" val="|102.8"/>
</p:tagLst>
</file>

<file path=ppt/tags/tag9.xml><?xml version="1.0" encoding="utf-8"?>
<p:tagLst xmlns:a="http://schemas.openxmlformats.org/drawingml/2006/main" xmlns:r="http://schemas.openxmlformats.org/officeDocument/2006/relationships" xmlns:p="http://schemas.openxmlformats.org/presentationml/2006/main">
  <p:tag name="TIMING" val="|20.8|0.8|1"/>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passad formgivning">
  <a:themeElements>
    <a:clrScheme name="BioHub">
      <a:dk1>
        <a:srgbClr val="235DAD"/>
      </a:dk1>
      <a:lt1>
        <a:sysClr val="window" lastClr="FFFFFF"/>
      </a:lt1>
      <a:dk2>
        <a:srgbClr val="1F497D"/>
      </a:dk2>
      <a:lt2>
        <a:srgbClr val="C9CCD5"/>
      </a:lt2>
      <a:accent1>
        <a:srgbClr val="184661"/>
      </a:accent1>
      <a:accent2>
        <a:srgbClr val="441E06"/>
      </a:accent2>
      <a:accent3>
        <a:srgbClr val="9BBB59"/>
      </a:accent3>
      <a:accent4>
        <a:srgbClr val="C7C9D7"/>
      </a:accent4>
      <a:accent5>
        <a:srgbClr val="4BACC6"/>
      </a:accent5>
      <a:accent6>
        <a:srgbClr val="BCAD08"/>
      </a:accent6>
      <a:hlink>
        <a:srgbClr val="0000FF"/>
      </a:hlink>
      <a:folHlink>
        <a:srgbClr val="7F7A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ossila transporter">
  <a:themeElements>
    <a:clrScheme name="Fossila Transporter">
      <a:dk1>
        <a:srgbClr val="000000"/>
      </a:dk1>
      <a:lt1>
        <a:sysClr val="window" lastClr="FFFFFF"/>
      </a:lt1>
      <a:dk2>
        <a:srgbClr val="00722D"/>
      </a:dk2>
      <a:lt2>
        <a:srgbClr val="FFDD00"/>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ssila Transpor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ssila transporter" id="{7338299B-7BDA-4BA7-98E9-2CBAC532558C}" vid="{D0CC0C71-0A2F-447B-8EEA-B8EC78A44BBB}"/>
    </a:ext>
  </a:extLst>
</a:theme>
</file>

<file path=ppt/theme/theme4.xml><?xml version="1.0" encoding="utf-8"?>
<a:theme xmlns:a="http://schemas.openxmlformats.org/drawingml/2006/main" name="7_Anpassad formgivning">
  <a:themeElements>
    <a:clrScheme name="SISL">
      <a:dk1>
        <a:srgbClr val="65626C"/>
      </a:dk1>
      <a:lt1>
        <a:sysClr val="window" lastClr="FFFFFF"/>
      </a:lt1>
      <a:dk2>
        <a:srgbClr val="1F497D"/>
      </a:dk2>
      <a:lt2>
        <a:srgbClr val="C0BFB3"/>
      </a:lt2>
      <a:accent1>
        <a:srgbClr val="184661"/>
      </a:accent1>
      <a:accent2>
        <a:srgbClr val="C0504D"/>
      </a:accent2>
      <a:accent3>
        <a:srgbClr val="9BBB59"/>
      </a:accent3>
      <a:accent4>
        <a:srgbClr val="CA5D77"/>
      </a:accent4>
      <a:accent5>
        <a:srgbClr val="4BACC6"/>
      </a:accent5>
      <a:accent6>
        <a:srgbClr val="F2B64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iSL_presentation_161109 (002) [Skrivskyddad]" id="{E9116AD1-AD35-4761-8EBE-D316975516CF}" vid="{D91B1F8D-85C5-45AA-A49A-1FC275536491}"/>
    </a:ext>
  </a:extLst>
</a:theme>
</file>

<file path=ppt/theme/theme5.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npassad formgivning">
  <a:themeElements>
    <a:clrScheme name="BioFuel tema">
      <a:dk1>
        <a:sysClr val="windowText" lastClr="000000"/>
      </a:dk1>
      <a:lt1>
        <a:sysClr val="window" lastClr="FFFFFF"/>
      </a:lt1>
      <a:dk2>
        <a:srgbClr val="007833"/>
      </a:dk2>
      <a:lt2>
        <a:srgbClr val="7F7F7F"/>
      </a:lt2>
      <a:accent1>
        <a:srgbClr val="007933"/>
      </a:accent1>
      <a:accent2>
        <a:srgbClr val="A7C24D"/>
      </a:accent2>
      <a:accent3>
        <a:srgbClr val="FABF65"/>
      </a:accent3>
      <a:accent4>
        <a:srgbClr val="7BC2D3"/>
      </a:accent4>
      <a:accent5>
        <a:srgbClr val="3A799E"/>
      </a:accent5>
      <a:accent6>
        <a:srgbClr val="B3B3B3"/>
      </a:accent6>
      <a:hlink>
        <a:srgbClr val="A7C24D"/>
      </a:hlink>
      <a:folHlink>
        <a:srgbClr val="7BC2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 Powerpointmall BioFuel Region" id="{C4633D5F-4387-4886-AE3B-74E8F776620E}" vid="{14C16063-BBA4-477A-AE5B-DEDB87734A9B}"/>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7FB8A211BB94145938F83BADDD0117F" ma:contentTypeVersion="21" ma:contentTypeDescription="Skapa ett nytt dokument." ma:contentTypeScope="" ma:versionID="91bc2fada4757c0596bed404893545b7">
  <xsd:schema xmlns:xsd="http://www.w3.org/2001/XMLSchema" xmlns:xs="http://www.w3.org/2001/XMLSchema" xmlns:p="http://schemas.microsoft.com/office/2006/metadata/properties" xmlns:ns2="9d2d5141-5f25-491e-bbd0-a76e7f4764a7" xmlns:ns3="fffc92ce-d2ec-4e6a-939c-07f4c5afb299" targetNamespace="http://schemas.microsoft.com/office/2006/metadata/properties" ma:root="true" ma:fieldsID="668ce0e1781a9a6da0a1a6cda1a0bcc7" ns2:_="" ns3:_="">
    <xsd:import namespace="9d2d5141-5f25-491e-bbd0-a76e7f4764a7"/>
    <xsd:import namespace="fffc92ce-d2ec-4e6a-939c-07f4c5afb299"/>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Datum" minOccurs="0"/>
                <xsd:element ref="ns3:MediaServiceOCR" minOccurs="0"/>
                <xsd:element ref="ns3:MediaServiceLocation" minOccurs="0"/>
                <xsd:element ref="ns3:gqyo"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2d5141-5f25-491e-bbd0-a76e7f4764a7"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Delar tips, Hash" ma:internalName="SharingHintHash" ma:readOnly="true">
      <xsd:simpleType>
        <xsd:restriction base="dms:Text"/>
      </xsd:simpleType>
    </xsd:element>
    <xsd:element name="SharedWithDetails" ma:index="10" nillable="true" ma:displayName="Delat med information" ma:internalName="SharedWithDetails" ma:readOnly="true">
      <xsd:simpleType>
        <xsd:restriction base="dms:Note">
          <xsd:maxLength value="255"/>
        </xsd:restriction>
      </xsd:simpleType>
    </xsd:element>
    <xsd:element name="LastSharedByUser" ma:index="11" nillable="true" ma:displayName="Senast delad per användare" ma:description="" ma:internalName="LastSharedByUser" ma:readOnly="true">
      <xsd:simpleType>
        <xsd:restriction base="dms:Note">
          <xsd:maxLength value="255"/>
        </xsd:restriction>
      </xsd:simpleType>
    </xsd:element>
    <xsd:element name="LastSharedByTime" ma:index="12" nillable="true" ma:displayName="Senast delad per tid" ma:description="" ma:internalName="LastSharedByTime" ma:readOnly="true">
      <xsd:simpleType>
        <xsd:restriction base="dms:DateTime"/>
      </xsd:simpleType>
    </xsd:element>
    <xsd:element name="TaxCatchAll" ma:index="28" nillable="true" ma:displayName="Taxonomy Catch All Column" ma:hidden="true" ma:list="{7d1c303e-254f-4398-aaa9-5ff2a495329d}" ma:internalName="TaxCatchAll" ma:showField="CatchAllData" ma:web="9d2d5141-5f25-491e-bbd0-a76e7f4764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ffc92ce-d2ec-4e6a-939c-07f4c5afb299"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Datum" ma:index="17" nillable="true" ma:displayName="Datum" ma:format="DateOnly" ma:internalName="Datum">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gqyo" ma:index="20" nillable="true" ma:displayName="Kommentar" ma:internalName="gqyo">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Bildmarkeringar" ma:readOnly="false" ma:fieldId="{5cf76f15-5ced-4ddc-b409-7134ff3c332f}" ma:taxonomyMulti="true" ma:sspId="d7186f69-fae8-4db0-a495-fe77f7c49e8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Mer inf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um xmlns="fffc92ce-d2ec-4e6a-939c-07f4c5afb299" xsi:nil="true"/>
    <gqyo xmlns="fffc92ce-d2ec-4e6a-939c-07f4c5afb299" xsi:nil="true"/>
    <TaxCatchAll xmlns="9d2d5141-5f25-491e-bbd0-a76e7f4764a7" xsi:nil="true"/>
    <lcf76f155ced4ddcb4097134ff3c332f xmlns="fffc92ce-d2ec-4e6a-939c-07f4c5afb2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0636804-D9AD-40A5-BE8A-80860A0B10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2d5141-5f25-491e-bbd0-a76e7f4764a7"/>
    <ds:schemaRef ds:uri="fffc92ce-d2ec-4e6a-939c-07f4c5afb2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C03B8C-0281-481D-A1D7-0F12B314B04A}">
  <ds:schemaRefs>
    <ds:schemaRef ds:uri="http://schemas.microsoft.com/sharepoint/v3/contenttype/forms"/>
  </ds:schemaRefs>
</ds:datastoreItem>
</file>

<file path=customXml/itemProps3.xml><?xml version="1.0" encoding="utf-8"?>
<ds:datastoreItem xmlns:ds="http://schemas.openxmlformats.org/officeDocument/2006/customXml" ds:itemID="{289F630B-3B5F-45E8-A25C-D7E46A2690E2}">
  <ds:schemaRefs>
    <ds:schemaRef ds:uri="http://schemas.openxmlformats.org/package/2006/metadata/core-properties"/>
    <ds:schemaRef ds:uri="http://purl.org/dc/terms/"/>
    <ds:schemaRef ds:uri="d1092df5-ae0d-43ea-a75a-21576f7fb495"/>
    <ds:schemaRef ds:uri="http://schemas.microsoft.com/office/2006/documentManagement/types"/>
    <ds:schemaRef ds:uri="f5a58915-54b7-4cba-b8be-4a0154b7c106"/>
    <ds:schemaRef ds:uri="http://schemas.microsoft.com/office/2006/metadata/properties"/>
    <ds:schemaRef ds:uri="http://purl.org/dc/elements/1.1/"/>
    <ds:schemaRef ds:uri="http://purl.org/dc/dcmitype/"/>
    <ds:schemaRef ds:uri="http://schemas.microsoft.com/office/infopath/2007/PartnerControls"/>
    <ds:schemaRef ds:uri="http://www.w3.org/XML/1998/namespace"/>
    <ds:schemaRef ds:uri="fffc92ce-d2ec-4e6a-939c-07f4c5afb299"/>
    <ds:schemaRef ds:uri="9d2d5141-5f25-491e-bbd0-a76e7f4764a7"/>
  </ds:schemaRefs>
</ds:datastoreItem>
</file>

<file path=docProps/app.xml><?xml version="1.0" encoding="utf-8"?>
<Properties xmlns="http://schemas.openxmlformats.org/officeDocument/2006/extended-properties" xmlns:vt="http://schemas.openxmlformats.org/officeDocument/2006/docPropsVTypes">
  <TotalTime>15293</TotalTime>
  <Words>14173</Words>
  <Application>Microsoft Office PowerPoint</Application>
  <PresentationFormat>Bredbild</PresentationFormat>
  <Paragraphs>1244</Paragraphs>
  <Slides>108</Slides>
  <Notes>105</Notes>
  <HiddenSlides>1</HiddenSlides>
  <MMClips>1</MMClips>
  <ScaleCrop>false</ScaleCrop>
  <HeadingPairs>
    <vt:vector size="6" baseType="variant">
      <vt:variant>
        <vt:lpstr>Använt teckensnitt</vt:lpstr>
      </vt:variant>
      <vt:variant>
        <vt:i4>18</vt:i4>
      </vt:variant>
      <vt:variant>
        <vt:lpstr>Tema</vt:lpstr>
      </vt:variant>
      <vt:variant>
        <vt:i4>6</vt:i4>
      </vt:variant>
      <vt:variant>
        <vt:lpstr>Bildrubriker</vt:lpstr>
      </vt:variant>
      <vt:variant>
        <vt:i4>108</vt:i4>
      </vt:variant>
    </vt:vector>
  </HeadingPairs>
  <TitlesOfParts>
    <vt:vector size="132" baseType="lpstr">
      <vt:lpstr>Abadi Extra Light</vt:lpstr>
      <vt:lpstr>Aller</vt:lpstr>
      <vt:lpstr>Arial</vt:lpstr>
      <vt:lpstr>Arial</vt:lpstr>
      <vt:lpstr>Arial Narrow</vt:lpstr>
      <vt:lpstr>Bliss 2 Bold</vt:lpstr>
      <vt:lpstr>Bliss 2 Light</vt:lpstr>
      <vt:lpstr>Calibri</vt:lpstr>
      <vt:lpstr>Calibri Light</vt:lpstr>
      <vt:lpstr>Century Gothic</vt:lpstr>
      <vt:lpstr>Corbel Light</vt:lpstr>
      <vt:lpstr>Courier New</vt:lpstr>
      <vt:lpstr>Flat it yummo webfont</vt:lpstr>
      <vt:lpstr>Gill Sans</vt:lpstr>
      <vt:lpstr>Open Sans</vt:lpstr>
      <vt:lpstr>Segoe UI</vt:lpstr>
      <vt:lpstr>Times New Roman</vt:lpstr>
      <vt:lpstr>Wingdings</vt:lpstr>
      <vt:lpstr>Office-tema</vt:lpstr>
      <vt:lpstr>Anpassad formgivning</vt:lpstr>
      <vt:lpstr>Fossila transporter</vt:lpstr>
      <vt:lpstr>7_Anpassad formgivning</vt:lpstr>
      <vt:lpstr>1_Office-tema</vt:lpstr>
      <vt:lpstr>1_Anpassad formgivning</vt:lpstr>
      <vt:lpstr>Guide</vt:lpstr>
      <vt:lpstr>CHECKLISTA LADDSTRATEGI</vt:lpstr>
      <vt:lpstr>PowerPoint-presentation</vt:lpstr>
      <vt:lpstr>PowerPoint-presentation</vt:lpstr>
      <vt:lpstr>Avsnitt 2 Om elfordon &amp; laddning  </vt:lpstr>
      <vt:lpstr>PowerPoint-presentation</vt:lpstr>
      <vt:lpstr> Hur elfordon fungerar</vt:lpstr>
      <vt:lpstr>Vad är en laddbar bil?</vt:lpstr>
      <vt:lpstr>PowerPoint-presentation</vt:lpstr>
      <vt:lpstr>PowerPoint-presentation</vt:lpstr>
      <vt:lpstr>PowerPoint-presentation</vt:lpstr>
      <vt:lpstr>PowerPoint-presentation</vt:lpstr>
      <vt:lpstr>Att äga och köra elfordon</vt:lpstr>
      <vt:lpstr>PowerPoint-presentation</vt:lpstr>
      <vt:lpstr>PowerPoint-presentation</vt:lpstr>
      <vt:lpstr>Hur lång tid tar det att ladda?</vt:lpstr>
      <vt:lpstr>PowerPoint-presentation</vt:lpstr>
      <vt:lpstr>PowerPoint-presentation</vt:lpstr>
      <vt:lpstr>PowerPoint-presentation</vt:lpstr>
      <vt:lpstr>PowerPoint-presentation</vt:lpstr>
      <vt:lpstr>Om laddstolpar och laddboxar</vt:lpstr>
      <vt:lpstr>PowerPoint-presentation</vt:lpstr>
      <vt:lpstr>PowerPoint-presentation</vt:lpstr>
      <vt:lpstr>PowerPoint-presentation</vt:lpstr>
      <vt:lpstr>PowerPoint-presentation</vt:lpstr>
      <vt:lpstr>PowerPoint-presentation</vt:lpstr>
      <vt:lpstr>PowerPoint-presentation</vt:lpstr>
      <vt:lpstr>PowerPoint-presentation</vt:lpstr>
      <vt:lpstr>Sveriges miljömål för transporter</vt:lpstr>
      <vt:lpstr>PowerPoint-presentation</vt:lpstr>
      <vt:lpstr>PowerPoint-presentation</vt:lpstr>
      <vt:lpstr>PowerPoint-presentation</vt:lpstr>
      <vt:lpstr>PowerPoint-presentation</vt:lpstr>
      <vt:lpstr>PowerPoint-presentation</vt:lpstr>
      <vt:lpstr>Bra att tänka på vid investering &amp; installation</vt:lpstr>
      <vt:lpstr>PowerPoint-presentation</vt:lpstr>
      <vt:lpstr>Möjligheter till stöd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Definition av en strategi…</vt:lpstr>
      <vt:lpstr>PowerPoint-presentation</vt:lpstr>
      <vt:lpstr>Varför strategi?</vt:lpstr>
      <vt:lpstr>PowerPoint-presentation</vt:lpstr>
      <vt:lpstr>PowerPoint-presentation</vt:lpstr>
      <vt:lpstr>Exempel från andra kommuner &amp; vägledningar</vt:lpstr>
      <vt:lpstr>Avsnitt 4 Mandat, arbetsgrupp &amp; process</vt:lpstr>
      <vt:lpstr>Kommunens roll i att bidra till laddinfrastruktur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Avsnitt 5 Trender i utvecklingen</vt:lpstr>
      <vt:lpstr>PowerPoint-presentation</vt:lpstr>
      <vt:lpstr>PowerPoint-presentation</vt:lpstr>
      <vt:lpstr>PowerPoint-presentation</vt:lpstr>
      <vt:lpstr>PowerPoint-presentation</vt:lpstr>
      <vt:lpstr>PowerPoint-presentation</vt:lpstr>
      <vt:lpstr>PowerPoint-presentation</vt:lpstr>
      <vt:lpstr>PowerPoint-presentation</vt:lpstr>
      <vt:lpstr>CHECKLISTA LADDSTRATEGI</vt:lpstr>
      <vt:lpstr>PowerPoint-presentation</vt:lpstr>
      <vt:lpstr>PowerPoint-presentation</vt:lpstr>
      <vt:lpstr>Avsnitt 7 Workshop </vt:lpstr>
      <vt:lpstr>Syfte med workshopen</vt:lpstr>
      <vt:lpstr>PowerPoint-presentation</vt:lpstr>
      <vt:lpstr>PowerPoint-presentation</vt:lpstr>
      <vt:lpstr>PowerPoint-presentation</vt:lpstr>
      <vt:lpstr>Publik laddning   Exempel på kommunala insatser</vt:lpstr>
      <vt:lpstr>PowerPoint-presentation</vt:lpstr>
      <vt:lpstr>PowerPoint-presentation</vt:lpstr>
      <vt:lpstr>Laddning i den egna organisationen</vt:lpstr>
      <vt:lpstr>PowerPoint-presentation</vt:lpstr>
      <vt:lpstr>Laddning i organisationen – exempel på insatser</vt:lpstr>
      <vt:lpstr>PowerPoint-presentation</vt:lpstr>
      <vt:lpstr>PowerPoint-presentation</vt:lpstr>
      <vt:lpstr>Summering </vt:lpstr>
      <vt:lpstr>PowerPoint-presentation</vt:lpstr>
      <vt:lpstr>PowerPoint-presentation</vt:lpstr>
      <vt:lpstr>PowerPoint-presentation</vt:lpstr>
      <vt:lpstr>PowerPoint-presentation</vt:lpstr>
      <vt:lpstr>PowerPoint-presentation</vt:lpstr>
      <vt:lpstr>Avsnitt 8 Resultat och uppföljning</vt:lpstr>
      <vt:lpstr>Handlingsplan</vt:lpstr>
      <vt:lpstr>PowerPoint-presentation</vt:lpstr>
      <vt:lpstr>PowerPoint-presentation</vt:lpstr>
      <vt:lpstr>PowerPoint-presentation</vt:lpstr>
      <vt:lpstr>Västerbotten ställer om till en fossiloberoende* fordonslotta </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c:title>
  <dc:creator>Hanna Olovsson</dc:creator>
  <cp:lastModifiedBy>Hanna Olovsson</cp:lastModifiedBy>
  <cp:revision>25</cp:revision>
  <dcterms:created xsi:type="dcterms:W3CDTF">2021-10-04T18:29:31Z</dcterms:created>
  <dcterms:modified xsi:type="dcterms:W3CDTF">2022-11-03T11:25:45Z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0x01010047FB8A211BB94145938F83BADDD0117F</vt:lpwstr>
  </property>
</Properties>
</file>